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handoutMasterIdLst>
    <p:handoutMasterId r:id="rId48"/>
  </p:handoutMasterIdLst>
  <p:sldIdLst>
    <p:sldId id="256" r:id="rId3"/>
    <p:sldId id="295" r:id="rId4"/>
    <p:sldId id="257" r:id="rId5"/>
    <p:sldId id="259" r:id="rId6"/>
    <p:sldId id="260" r:id="rId7"/>
    <p:sldId id="267" r:id="rId8"/>
    <p:sldId id="296" r:id="rId9"/>
    <p:sldId id="268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29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0" r:id="rId44"/>
    <p:sldId id="331" r:id="rId45"/>
    <p:sldId id="332" r:id="rId46"/>
    <p:sldId id="333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09"/>
    <a:srgbClr val="990066"/>
    <a:srgbClr val="009247"/>
    <a:srgbClr val="FFECD7"/>
    <a:srgbClr val="0060AF"/>
    <a:srgbClr val="FFE5C1"/>
    <a:srgbClr val="F7955A"/>
    <a:srgbClr val="63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3" autoAdjust="0"/>
    <p:restoredTop sz="96456" autoAdjust="0"/>
  </p:normalViewPr>
  <p:slideViewPr>
    <p:cSldViewPr snapToGrid="0">
      <p:cViewPr>
        <p:scale>
          <a:sx n="100" d="100"/>
          <a:sy n="100" d="100"/>
        </p:scale>
        <p:origin x="-1096" y="-232"/>
      </p:cViewPr>
      <p:guideLst>
        <p:guide orient="horz" pos="2145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fld id="{456B7AF9-BC31-214D-9EEA-88813FA7C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FFEC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637BB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5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795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76225" y="6537325"/>
            <a:ext cx="417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0350" y="4418013"/>
            <a:ext cx="86868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rgbClr val="990066"/>
                </a:solidFill>
              </a:rPr>
              <a:t>PowerPoint Lectures for</a:t>
            </a:r>
          </a:p>
          <a:p>
            <a:pPr algn="l">
              <a:lnSpc>
                <a:spcPct val="110000"/>
              </a:lnSpc>
            </a:pPr>
            <a:r>
              <a:rPr lang="en-US" sz="1800" b="1" i="1">
                <a:solidFill>
                  <a:srgbClr val="990066"/>
                </a:solidFill>
              </a:rPr>
              <a:t>Biology: Concepts and Connections, Fifth Edition</a:t>
            </a:r>
            <a:br>
              <a:rPr lang="en-US" sz="1800" b="1" i="1">
                <a:solidFill>
                  <a:srgbClr val="990066"/>
                </a:solidFill>
              </a:rPr>
            </a:br>
            <a:r>
              <a:rPr lang="en-US" sz="1800" b="1" i="1">
                <a:solidFill>
                  <a:srgbClr val="990066"/>
                </a:solidFill>
              </a:rPr>
              <a:t>   </a:t>
            </a:r>
            <a:r>
              <a:rPr lang="en-US" sz="1800" b="1" i="1">
                <a:solidFill>
                  <a:srgbClr val="990066"/>
                </a:solidFill>
                <a:latin typeface="Times New Roman" charset="0"/>
                <a:cs typeface="Times New Roman" charset="0"/>
              </a:rPr>
              <a:t>– Campbell, Reece, Taylor, and Simon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0060AF"/>
                </a:solidFill>
                <a:latin typeface="Times New Roman" charset="0"/>
              </a:rPr>
              <a:t>Lectures by Chris Romero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B7DA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62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defRPr sz="5500">
                <a:solidFill>
                  <a:srgbClr val="990066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66276" name="Rectangle 1028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8D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6277" name="Text Box 1029"/>
          <p:cNvSpPr txBox="1">
            <a:spLocks noChangeArrowheads="1"/>
          </p:cNvSpPr>
          <p:nvPr/>
        </p:nvSpPr>
        <p:spPr bwMode="auto">
          <a:xfrm>
            <a:off x="276225" y="6537325"/>
            <a:ext cx="417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566278" name="Text Box 1030"/>
          <p:cNvSpPr txBox="1">
            <a:spLocks noChangeArrowheads="1"/>
          </p:cNvSpPr>
          <p:nvPr/>
        </p:nvSpPr>
        <p:spPr bwMode="auto">
          <a:xfrm>
            <a:off x="260350" y="4648200"/>
            <a:ext cx="8686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rgbClr val="006699"/>
                </a:solidFill>
              </a:rPr>
              <a:t>PowerPoint Lectures for </a:t>
            </a:r>
            <a:r>
              <a:rPr lang="en-US" sz="1800" b="1">
                <a:solidFill>
                  <a:srgbClr val="006699"/>
                </a:solidFill>
              </a:rPr>
              <a:t/>
            </a:r>
            <a:br>
              <a:rPr lang="en-US" sz="1800" b="1">
                <a:solidFill>
                  <a:srgbClr val="006699"/>
                </a:solidFill>
              </a:rPr>
            </a:br>
            <a:r>
              <a:rPr lang="en-US" sz="1800" b="1" i="1">
                <a:solidFill>
                  <a:srgbClr val="006699"/>
                </a:solidFill>
              </a:rPr>
              <a:t>Biology, Seventh Edition</a:t>
            </a:r>
            <a:endParaRPr lang="en-US" sz="1800" b="1">
              <a:solidFill>
                <a:srgbClr val="006699"/>
              </a:solidFill>
            </a:endParaRPr>
          </a:p>
        </p:txBody>
      </p:sp>
      <p:sp>
        <p:nvSpPr>
          <p:cNvPr id="566279" name="Text Box 1031"/>
          <p:cNvSpPr txBox="1">
            <a:spLocks noChangeArrowheads="1"/>
          </p:cNvSpPr>
          <p:nvPr/>
        </p:nvSpPr>
        <p:spPr bwMode="auto">
          <a:xfrm>
            <a:off x="685800" y="5273675"/>
            <a:ext cx="2760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990066"/>
                </a:solidFill>
                <a:latin typeface="Times New Roman" charset="0"/>
              </a:rPr>
              <a:t>Neil Campbell and Jane Reece</a:t>
            </a:r>
          </a:p>
        </p:txBody>
      </p:sp>
      <p:sp>
        <p:nvSpPr>
          <p:cNvPr id="566280" name="Text Box 1032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990066"/>
                </a:solidFill>
                <a:latin typeface="Times New Roman" charset="0"/>
              </a:rPr>
              <a:t>Lectures by Chris Romero</a:t>
            </a:r>
          </a:p>
        </p:txBody>
      </p:sp>
      <p:sp>
        <p:nvSpPr>
          <p:cNvPr id="56628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87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541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41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67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77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6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39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7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34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34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/>
            <a:r>
              <a:rPr lang="en-US" sz="1000">
                <a:latin typeface="Times New Roman" charset="0"/>
              </a:rPr>
              <a:t>Copyright © 2005 Pearson Education, Inc. Publishing as Benjamin Cummings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637B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637B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485900" indent="-33972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3pPr>
      <a:lvl4pPr marL="2176463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+mn-ea"/>
        </a:defRPr>
      </a:lvl4pPr>
      <a:lvl5pPr marL="28590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5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54100"/>
            <a:ext cx="8534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5252" name="Line 1028"/>
          <p:cNvSpPr>
            <a:spLocks noChangeShapeType="1"/>
          </p:cNvSpPr>
          <p:nvPr/>
        </p:nvSpPr>
        <p:spPr bwMode="auto">
          <a:xfrm>
            <a:off x="304800" y="1003300"/>
            <a:ext cx="8534400" cy="0"/>
          </a:xfrm>
          <a:prstGeom prst="line">
            <a:avLst/>
          </a:prstGeom>
          <a:noFill/>
          <a:ln w="50800">
            <a:solidFill>
              <a:srgbClr val="637B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5253" name="Group 1029"/>
          <p:cNvGrpSpPr>
            <a:grpSpLocks/>
          </p:cNvGrpSpPr>
          <p:nvPr/>
        </p:nvGrpSpPr>
        <p:grpSpPr bwMode="auto">
          <a:xfrm>
            <a:off x="228600" y="6537325"/>
            <a:ext cx="8610600" cy="244475"/>
            <a:chOff x="144" y="4118"/>
            <a:chExt cx="5424" cy="154"/>
          </a:xfrm>
        </p:grpSpPr>
        <p:sp>
          <p:nvSpPr>
            <p:cNvPr id="565254" name="Text Box 1030"/>
            <p:cNvSpPr txBox="1">
              <a:spLocks noChangeArrowheads="1"/>
            </p:cNvSpPr>
            <p:nvPr/>
          </p:nvSpPr>
          <p:spPr bwMode="auto">
            <a:xfrm>
              <a:off x="144" y="4118"/>
              <a:ext cx="26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l"/>
              <a:r>
                <a:rPr lang="en-US" sz="1000">
                  <a:latin typeface="Times New Roman" charset="0"/>
                </a:rPr>
                <a:t>Copyright © 2005 Pearson Education, Inc. Publishing as Benjamin Cummings</a:t>
              </a:r>
            </a:p>
          </p:txBody>
        </p:sp>
        <p:sp>
          <p:nvSpPr>
            <p:cNvPr id="565255" name="Line 1031"/>
            <p:cNvSpPr>
              <a:spLocks noChangeShapeType="1"/>
            </p:cNvSpPr>
            <p:nvPr/>
          </p:nvSpPr>
          <p:spPr bwMode="auto">
            <a:xfrm>
              <a:off x="192" y="4128"/>
              <a:ext cx="5376" cy="0"/>
            </a:xfrm>
            <a:prstGeom prst="line">
              <a:avLst/>
            </a:prstGeom>
            <a:noFill/>
            <a:ln w="25400">
              <a:solidFill>
                <a:srgbClr val="637B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5FAE"/>
          </a:solidFill>
          <a:latin typeface="Times New Roman" charset="0"/>
          <a:ea typeface="ＭＳ Ｐゴシック" charset="0"/>
        </a:defRPr>
      </a:lvl9pPr>
    </p:titleStyle>
    <p:bodyStyle>
      <a:lvl1pPr marL="350838" indent="-350838" algn="l" rtl="0" fontAlgn="base">
        <a:spcBef>
          <a:spcPct val="45000"/>
        </a:spcBef>
        <a:spcAft>
          <a:spcPct val="20000"/>
        </a:spcAft>
        <a:buClr>
          <a:schemeClr val="tx2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fontAlgn="base">
        <a:spcBef>
          <a:spcPct val="45000"/>
        </a:spcBef>
        <a:spcAft>
          <a:spcPct val="20000"/>
        </a:spcAft>
        <a:buClr>
          <a:srgbClr val="0061AE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371600" indent="-342900" algn="l" rtl="0" fontAlgn="base">
        <a:spcBef>
          <a:spcPct val="45000"/>
        </a:spcBef>
        <a:spcAft>
          <a:spcPct val="20000"/>
        </a:spcAft>
        <a:buClr>
          <a:srgbClr val="0060AF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</a:defRPr>
      </a:lvl3pPr>
      <a:lvl4pPr marL="18288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2860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hyperlink" Target="../../../../Program%20Files/TurningPoint/2003/Questions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2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3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4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5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6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7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8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19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0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1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2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3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4.jpe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5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6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7.jpeg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8.jpe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29.jpe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30.jpe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3.xml"/><Relationship Id="rId3" Type="http://schemas.openxmlformats.org/officeDocument/2006/relationships/hyperlink" Target="../../../../Program%20Files/TurningPoint/2003/Question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34.jpe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35.jpeg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5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hyperlink" Target="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6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4" Type="http://schemas.openxmlformats.org/officeDocument/2006/relationships/image" Target="../media/image7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37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Communities and Ecosystems</a:t>
            </a:r>
          </a:p>
        </p:txBody>
      </p:sp>
      <p:sp>
        <p:nvSpPr>
          <p:cNvPr id="45670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772025"/>
          </a:xfrm>
        </p:spPr>
        <p:txBody>
          <a:bodyPr/>
          <a:lstStyle/>
          <a:p>
            <a:r>
              <a:rPr lang="en-US"/>
              <a:t>37.3 Predation leads to diverse adaptations in both predator and prey</a:t>
            </a:r>
          </a:p>
          <a:p>
            <a:pPr marL="800100" lvl="1" indent="-330200"/>
            <a:r>
              <a:rPr lang="en-US"/>
              <a:t>Predation is an interaction between species</a:t>
            </a:r>
            <a:endParaRPr lang="en-US" sz="2600"/>
          </a:p>
          <a:p>
            <a:pPr marL="1820863" lvl="2" indent="-538163"/>
            <a:r>
              <a:rPr lang="en-US"/>
              <a:t>In which one species, the predator, kills and eats another, the prey</a:t>
            </a:r>
          </a:p>
          <a:p>
            <a:pPr marL="800100" lvl="1" indent="-330200"/>
            <a:r>
              <a:rPr lang="en-US"/>
              <a:t>The adaptations of both predators and prey</a:t>
            </a:r>
            <a:endParaRPr lang="en-US" sz="2600"/>
          </a:p>
          <a:p>
            <a:pPr marL="1820863" lvl="2" indent="-538163"/>
            <a:r>
              <a:rPr lang="en-US"/>
              <a:t>Tend to be refined through natural selection</a:t>
            </a:r>
          </a:p>
        </p:txBody>
      </p:sp>
      <p:sp>
        <p:nvSpPr>
          <p:cNvPr id="50995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309688"/>
          </a:xfrm>
        </p:spPr>
        <p:txBody>
          <a:bodyPr/>
          <a:lstStyle/>
          <a:p>
            <a:pPr lvl="1" indent="-334963"/>
            <a:r>
              <a:rPr lang="en-US"/>
              <a:t>Some prey gain protection through </a:t>
            </a:r>
            <a:endParaRPr lang="en-US" sz="2600"/>
          </a:p>
          <a:p>
            <a:pPr marL="1814513" lvl="2" indent="-533400"/>
            <a:r>
              <a:rPr lang="en-US"/>
              <a:t>Camouflage or chemical defenses</a:t>
            </a:r>
          </a:p>
        </p:txBody>
      </p:sp>
      <p:sp>
        <p:nvSpPr>
          <p:cNvPr id="51097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1002" name="Group 26"/>
          <p:cNvGrpSpPr>
            <a:grpSpLocks/>
          </p:cNvGrpSpPr>
          <p:nvPr/>
        </p:nvGrpSpPr>
        <p:grpSpPr bwMode="auto">
          <a:xfrm>
            <a:off x="215900" y="2905125"/>
            <a:ext cx="4038600" cy="2732088"/>
            <a:chOff x="136" y="1830"/>
            <a:chExt cx="2544" cy="1721"/>
          </a:xfrm>
        </p:grpSpPr>
        <p:pic>
          <p:nvPicPr>
            <p:cNvPr id="510996" name="Picture 20" descr="37_03aCamouflage_UP.jpg     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830"/>
              <a:ext cx="2544" cy="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998" name="Text Box 22"/>
            <p:cNvSpPr txBox="1">
              <a:spLocks noChangeArrowheads="1"/>
            </p:cNvSpPr>
            <p:nvPr/>
          </p:nvSpPr>
          <p:spPr bwMode="auto">
            <a:xfrm>
              <a:off x="878" y="3378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37.3A</a:t>
              </a:r>
              <a:endParaRPr lang="en-US"/>
            </a:p>
          </p:txBody>
        </p:sp>
      </p:grpSp>
      <p:grpSp>
        <p:nvGrpSpPr>
          <p:cNvPr id="511001" name="Group 25"/>
          <p:cNvGrpSpPr>
            <a:grpSpLocks/>
          </p:cNvGrpSpPr>
          <p:nvPr/>
        </p:nvGrpSpPr>
        <p:grpSpPr bwMode="auto">
          <a:xfrm>
            <a:off x="4791075" y="2914650"/>
            <a:ext cx="4040188" cy="2725738"/>
            <a:chOff x="3018" y="1836"/>
            <a:chExt cx="2545" cy="1717"/>
          </a:xfrm>
        </p:grpSpPr>
        <p:pic>
          <p:nvPicPr>
            <p:cNvPr id="510997" name="Picture 21" descr="37_03bChemicalDefense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1836"/>
              <a:ext cx="2545" cy="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999" name="Text Box 23"/>
            <p:cNvSpPr txBox="1">
              <a:spLocks noChangeArrowheads="1"/>
            </p:cNvSpPr>
            <p:nvPr/>
          </p:nvSpPr>
          <p:spPr bwMode="auto">
            <a:xfrm>
              <a:off x="3982" y="3380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37.3B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600200"/>
          </a:xfrm>
        </p:spPr>
        <p:txBody>
          <a:bodyPr/>
          <a:lstStyle/>
          <a:p>
            <a:pPr lvl="1" indent="-334963">
              <a:spcBef>
                <a:spcPct val="40000"/>
              </a:spcBef>
            </a:pPr>
            <a:r>
              <a:rPr lang="en-US" sz="2600"/>
              <a:t>Some prey gain protection through mimicry</a:t>
            </a:r>
          </a:p>
          <a:p>
            <a:pPr marL="1814513" lvl="2" indent="-533400">
              <a:spcBef>
                <a:spcPct val="40000"/>
              </a:spcBef>
            </a:pPr>
            <a:r>
              <a:rPr lang="en-US" sz="2600"/>
              <a:t>A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copycat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adaptation in which one species mimics the appearance of another</a:t>
            </a:r>
          </a:p>
        </p:txBody>
      </p:sp>
      <p:sp>
        <p:nvSpPr>
          <p:cNvPr id="51200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2045" name="Group 45"/>
          <p:cNvGrpSpPr>
            <a:grpSpLocks/>
          </p:cNvGrpSpPr>
          <p:nvPr/>
        </p:nvGrpSpPr>
        <p:grpSpPr bwMode="auto">
          <a:xfrm>
            <a:off x="306388" y="3103563"/>
            <a:ext cx="8459787" cy="2951162"/>
            <a:chOff x="193" y="2075"/>
            <a:chExt cx="5329" cy="1859"/>
          </a:xfrm>
        </p:grpSpPr>
        <p:pic>
          <p:nvPicPr>
            <p:cNvPr id="512041" name="Picture 41" descr="37_03cBatesianMimicry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2083"/>
              <a:ext cx="2536" cy="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42" name="Picture 42" descr="37_03dMüllerianMimicry_UP.jpg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" y="2075"/>
              <a:ext cx="2703" cy="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43" name="Text Box 43"/>
            <p:cNvSpPr txBox="1">
              <a:spLocks noChangeArrowheads="1"/>
            </p:cNvSpPr>
            <p:nvPr/>
          </p:nvSpPr>
          <p:spPr bwMode="auto">
            <a:xfrm>
              <a:off x="926" y="3761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37.3C</a:t>
              </a:r>
              <a:endParaRPr lang="en-US"/>
            </a:p>
          </p:txBody>
        </p:sp>
        <p:sp>
          <p:nvSpPr>
            <p:cNvPr id="512044" name="Text Box 44"/>
            <p:cNvSpPr txBox="1">
              <a:spLocks noChangeArrowheads="1"/>
            </p:cNvSpPr>
            <p:nvPr/>
          </p:nvSpPr>
          <p:spPr bwMode="auto">
            <a:xfrm>
              <a:off x="3662" y="3754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37.3D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709863"/>
          </a:xfrm>
        </p:spPr>
        <p:txBody>
          <a:bodyPr/>
          <a:lstStyle/>
          <a:p>
            <a:r>
              <a:rPr lang="en-US" sz="2800"/>
              <a:t>37.4 Predation can maintain diversity in a community</a:t>
            </a:r>
          </a:p>
          <a:p>
            <a:pPr lvl="1" indent="-334963"/>
            <a:r>
              <a:rPr lang="en-US" sz="2600"/>
              <a:t>A keystone predator may maintain community diversity</a:t>
            </a:r>
          </a:p>
          <a:p>
            <a:pPr marL="1814513" lvl="2" indent="-533400"/>
            <a:r>
              <a:rPr lang="en-US" sz="2600"/>
              <a:t>By reducing the numbers of the strongest competitors</a:t>
            </a:r>
          </a:p>
        </p:txBody>
      </p:sp>
      <p:sp>
        <p:nvSpPr>
          <p:cNvPr id="5130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3048" name="Group 24"/>
          <p:cNvGrpSpPr>
            <a:grpSpLocks/>
          </p:cNvGrpSpPr>
          <p:nvPr/>
        </p:nvGrpSpPr>
        <p:grpSpPr bwMode="auto">
          <a:xfrm>
            <a:off x="1660525" y="3328988"/>
            <a:ext cx="5318125" cy="3136900"/>
            <a:chOff x="750" y="2089"/>
            <a:chExt cx="3350" cy="1976"/>
          </a:xfrm>
        </p:grpSpPr>
        <p:pic>
          <p:nvPicPr>
            <p:cNvPr id="513046" name="Picture 22" descr="37_04aKeystoneSpecies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" y="2089"/>
              <a:ext cx="2678" cy="1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47" name="Text Box 23"/>
            <p:cNvSpPr txBox="1">
              <a:spLocks noChangeArrowheads="1"/>
            </p:cNvSpPr>
            <p:nvPr/>
          </p:nvSpPr>
          <p:spPr bwMode="auto">
            <a:xfrm>
              <a:off x="750" y="3866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37.4A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600200"/>
          </a:xfrm>
        </p:spPr>
        <p:txBody>
          <a:bodyPr/>
          <a:lstStyle/>
          <a:p>
            <a:pPr lvl="1" indent="-334963">
              <a:spcBef>
                <a:spcPct val="40000"/>
              </a:spcBef>
            </a:pPr>
            <a:r>
              <a:rPr lang="en-US" sz="2600"/>
              <a:t>Removal of a keystone predator from a community </a:t>
            </a:r>
          </a:p>
          <a:p>
            <a:pPr marL="1814513" lvl="2" indent="-533400">
              <a:spcBef>
                <a:spcPct val="40000"/>
              </a:spcBef>
            </a:pPr>
            <a:r>
              <a:rPr lang="en-US" sz="2600"/>
              <a:t>Can cause major changes in community dynamics</a:t>
            </a:r>
          </a:p>
        </p:txBody>
      </p:sp>
      <p:sp>
        <p:nvSpPr>
          <p:cNvPr id="51405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4072" name="Group 24"/>
          <p:cNvGrpSpPr>
            <a:grpSpLocks/>
          </p:cNvGrpSpPr>
          <p:nvPr/>
        </p:nvGrpSpPr>
        <p:grpSpPr bwMode="auto">
          <a:xfrm>
            <a:off x="3321050" y="2090738"/>
            <a:ext cx="2263775" cy="4387850"/>
            <a:chOff x="2092" y="1293"/>
            <a:chExt cx="1426" cy="2764"/>
          </a:xfrm>
        </p:grpSpPr>
        <p:sp>
          <p:nvSpPr>
            <p:cNvPr id="514067" name="Text Box 19"/>
            <p:cNvSpPr txBox="1">
              <a:spLocks noChangeArrowheads="1"/>
            </p:cNvSpPr>
            <p:nvPr/>
          </p:nvSpPr>
          <p:spPr bwMode="auto">
            <a:xfrm>
              <a:off x="2092" y="3818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37.4B</a:t>
              </a:r>
              <a:endParaRPr lang="en-US"/>
            </a:p>
          </p:txBody>
        </p:sp>
        <p:pic>
          <p:nvPicPr>
            <p:cNvPr id="514071" name="Picture 23" descr="34_07bKeystonePredator_CNL.jpg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293"/>
              <a:ext cx="751" cy="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772025"/>
          </a:xfrm>
        </p:spPr>
        <p:txBody>
          <a:bodyPr/>
          <a:lstStyle/>
          <a:p>
            <a:r>
              <a:rPr lang="en-US"/>
              <a:t>37.5 Herbivores and the plants they eat have various adaptations</a:t>
            </a:r>
            <a:endParaRPr lang="en-US" sz="2800"/>
          </a:p>
          <a:p>
            <a:pPr lvl="1" indent="-334963"/>
            <a:r>
              <a:rPr lang="en-US"/>
              <a:t>Herbivores</a:t>
            </a:r>
            <a:endParaRPr lang="en-US" sz="2600"/>
          </a:p>
          <a:p>
            <a:pPr marL="1814513" lvl="2" indent="-533400"/>
            <a:r>
              <a:rPr lang="en-US"/>
              <a:t>Are animals that have adaptations for eating plants or algae</a:t>
            </a:r>
          </a:p>
          <a:p>
            <a:pPr lvl="1" indent="-334963"/>
            <a:r>
              <a:rPr lang="en-US"/>
              <a:t>Many plants</a:t>
            </a:r>
            <a:endParaRPr lang="en-US" sz="2600"/>
          </a:p>
          <a:p>
            <a:pPr marL="1814513" lvl="2" indent="-533400"/>
            <a:r>
              <a:rPr lang="en-US"/>
              <a:t>Produce toxic chemicals to protect against herbivores</a:t>
            </a:r>
          </a:p>
        </p:txBody>
      </p:sp>
      <p:sp>
        <p:nvSpPr>
          <p:cNvPr id="51507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Some herbivore-plant interactions illustrate coevolution</a:t>
            </a:r>
            <a:endParaRPr lang="en-US" sz="2400"/>
          </a:p>
          <a:p>
            <a:pPr marL="1814513" lvl="2" indent="-533400"/>
            <a:r>
              <a:rPr lang="en-US"/>
              <a:t>Or reciprocal evolutionary adaptations</a:t>
            </a:r>
          </a:p>
        </p:txBody>
      </p:sp>
      <p:sp>
        <p:nvSpPr>
          <p:cNvPr id="51609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6175" name="Group 79"/>
          <p:cNvGrpSpPr>
            <a:grpSpLocks/>
          </p:cNvGrpSpPr>
          <p:nvPr/>
        </p:nvGrpSpPr>
        <p:grpSpPr bwMode="auto">
          <a:xfrm>
            <a:off x="2041525" y="2652713"/>
            <a:ext cx="4757738" cy="3762375"/>
            <a:chOff x="767" y="1589"/>
            <a:chExt cx="2997" cy="2370"/>
          </a:xfrm>
        </p:grpSpPr>
        <p:grpSp>
          <p:nvGrpSpPr>
            <p:cNvPr id="516173" name="Group 77"/>
            <p:cNvGrpSpPr>
              <a:grpSpLocks/>
            </p:cNvGrpSpPr>
            <p:nvPr/>
          </p:nvGrpSpPr>
          <p:grpSpPr bwMode="auto">
            <a:xfrm>
              <a:off x="1390" y="1589"/>
              <a:ext cx="2374" cy="2370"/>
              <a:chOff x="1390" y="1653"/>
              <a:chExt cx="2374" cy="2370"/>
            </a:xfrm>
          </p:grpSpPr>
          <p:pic>
            <p:nvPicPr>
              <p:cNvPr id="516166" name="Picture 70" descr="37_05Coevolution_UP.jpg                                        0051B25D203                            BE74600A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" y="1653"/>
                <a:ext cx="2374" cy="2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6167" name="Line 71"/>
              <p:cNvSpPr>
                <a:spLocks noChangeShapeType="1"/>
              </p:cNvSpPr>
              <p:nvPr/>
            </p:nvSpPr>
            <p:spPr bwMode="auto">
              <a:xfrm flipH="1" flipV="1">
                <a:off x="2984" y="2068"/>
                <a:ext cx="294" cy="14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68" name="Line 72"/>
              <p:cNvSpPr>
                <a:spLocks noChangeShapeType="1"/>
              </p:cNvSpPr>
              <p:nvPr/>
            </p:nvSpPr>
            <p:spPr bwMode="auto">
              <a:xfrm flipH="1" flipV="1">
                <a:off x="2984" y="2068"/>
                <a:ext cx="373" cy="8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69" name="Text Box 73"/>
              <p:cNvSpPr txBox="1">
                <a:spLocks noChangeArrowheads="1"/>
              </p:cNvSpPr>
              <p:nvPr/>
            </p:nvSpPr>
            <p:spPr bwMode="auto">
              <a:xfrm>
                <a:off x="2670" y="1966"/>
                <a:ext cx="33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1"/>
                    </a:solidFill>
                  </a:rPr>
                  <a:t>Eggs</a:t>
                </a:r>
              </a:p>
            </p:txBody>
          </p:sp>
          <p:sp>
            <p:nvSpPr>
              <p:cNvPr id="516170" name="Line 74"/>
              <p:cNvSpPr>
                <a:spLocks noChangeShapeType="1"/>
              </p:cNvSpPr>
              <p:nvPr/>
            </p:nvSpPr>
            <p:spPr bwMode="auto">
              <a:xfrm>
                <a:off x="2606" y="2912"/>
                <a:ext cx="42" cy="2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71" name="Line 75"/>
              <p:cNvSpPr>
                <a:spLocks noChangeShapeType="1"/>
              </p:cNvSpPr>
              <p:nvPr/>
            </p:nvSpPr>
            <p:spPr bwMode="auto">
              <a:xfrm flipH="1">
                <a:off x="2651" y="2909"/>
                <a:ext cx="28" cy="2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72" name="Text Box 76"/>
              <p:cNvSpPr txBox="1">
                <a:spLocks noChangeArrowheads="1"/>
              </p:cNvSpPr>
              <p:nvPr/>
            </p:nvSpPr>
            <p:spPr bwMode="auto">
              <a:xfrm>
                <a:off x="2447" y="3097"/>
                <a:ext cx="4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/>
                  <a:t>Sugar</a:t>
                </a:r>
                <a:br>
                  <a:rPr lang="en-US" sz="1200"/>
                </a:br>
                <a:r>
                  <a:rPr lang="en-US" sz="1200"/>
                  <a:t>deposits</a:t>
                </a:r>
              </a:p>
            </p:txBody>
          </p:sp>
        </p:grpSp>
        <p:sp>
          <p:nvSpPr>
            <p:cNvPr id="516174" name="Text Box 78"/>
            <p:cNvSpPr txBox="1">
              <a:spLocks noChangeArrowheads="1"/>
            </p:cNvSpPr>
            <p:nvPr/>
          </p:nvSpPr>
          <p:spPr bwMode="auto">
            <a:xfrm>
              <a:off x="767" y="3754"/>
              <a:ext cx="6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37.5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37.6 Symbiotic relationships help structure communities</a:t>
            </a:r>
            <a:endParaRPr lang="en-US" sz="2800"/>
          </a:p>
          <a:p>
            <a:pPr lvl="1" indent="-334963"/>
            <a:r>
              <a:rPr lang="en-US"/>
              <a:t>A symbiotic relationship</a:t>
            </a:r>
            <a:endParaRPr lang="en-US" sz="2600"/>
          </a:p>
          <a:p>
            <a:pPr marL="1814513" lvl="2" indent="-533400"/>
            <a:r>
              <a:rPr lang="en-US"/>
              <a:t>Is an interaction between two or more species that live together in direct contact</a:t>
            </a:r>
          </a:p>
        </p:txBody>
      </p:sp>
      <p:sp>
        <p:nvSpPr>
          <p:cNvPr id="51712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2113"/>
          </a:xfrm>
        </p:spPr>
        <p:txBody>
          <a:bodyPr/>
          <a:lstStyle/>
          <a:p>
            <a:pPr lvl="1" indent="-334963"/>
            <a:r>
              <a:rPr lang="en-US" sz="2600"/>
              <a:t>In parasitism</a:t>
            </a:r>
          </a:p>
          <a:p>
            <a:pPr marL="1814513" lvl="2" indent="-533400"/>
            <a:r>
              <a:rPr lang="en-US" sz="2600"/>
              <a:t>A parasite obtains food at the expense of its host</a:t>
            </a:r>
          </a:p>
          <a:p>
            <a:pPr lvl="1" indent="-334963"/>
            <a:r>
              <a:rPr lang="en-US" sz="2600"/>
              <a:t>Pathogens are parasites</a:t>
            </a:r>
          </a:p>
          <a:p>
            <a:pPr marL="1814513" lvl="2" indent="-533400"/>
            <a:r>
              <a:rPr lang="en-US" sz="2600"/>
              <a:t>That are often lethal to their hosts</a:t>
            </a:r>
            <a:endParaRPr lang="en-US"/>
          </a:p>
        </p:txBody>
      </p:sp>
      <p:sp>
        <p:nvSpPr>
          <p:cNvPr id="51814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8185" name="Group 41"/>
          <p:cNvGrpSpPr>
            <a:grpSpLocks/>
          </p:cNvGrpSpPr>
          <p:nvPr/>
        </p:nvGrpSpPr>
        <p:grpSpPr bwMode="auto">
          <a:xfrm>
            <a:off x="1849438" y="3668713"/>
            <a:ext cx="4841875" cy="2801937"/>
            <a:chOff x="1165" y="2311"/>
            <a:chExt cx="3050" cy="1765"/>
          </a:xfrm>
        </p:grpSpPr>
        <p:pic>
          <p:nvPicPr>
            <p:cNvPr id="518182" name="Picture 38" descr="37_06aAustralianRabbits_UP.jpg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2311"/>
              <a:ext cx="2395" cy="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8183" name="Text Box 39"/>
            <p:cNvSpPr txBox="1">
              <a:spLocks noChangeArrowheads="1"/>
            </p:cNvSpPr>
            <p:nvPr/>
          </p:nvSpPr>
          <p:spPr bwMode="auto">
            <a:xfrm>
              <a:off x="1165" y="3881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37.6A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2113"/>
          </a:xfrm>
        </p:spPr>
        <p:txBody>
          <a:bodyPr/>
          <a:lstStyle/>
          <a:p>
            <a:pPr lvl="1" indent="-334963"/>
            <a:r>
              <a:rPr lang="en-US" sz="2600"/>
              <a:t>In commensalism </a:t>
            </a:r>
          </a:p>
          <a:p>
            <a:pPr marL="1814513" lvl="2" indent="-533400"/>
            <a:r>
              <a:rPr lang="en-US" sz="2600"/>
              <a:t>One species benefits while the other is unaffected</a:t>
            </a:r>
          </a:p>
          <a:p>
            <a:pPr lvl="1" indent="-334963"/>
            <a:r>
              <a:rPr lang="en-US" sz="2600"/>
              <a:t>In mutualism </a:t>
            </a:r>
          </a:p>
          <a:p>
            <a:pPr marL="1814513" lvl="2" indent="-533400"/>
            <a:r>
              <a:rPr lang="en-US" sz="2600"/>
              <a:t>Both partners benefit</a:t>
            </a:r>
          </a:p>
        </p:txBody>
      </p:sp>
      <p:sp>
        <p:nvSpPr>
          <p:cNvPr id="51917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19203" name="Group 35"/>
          <p:cNvGrpSpPr>
            <a:grpSpLocks/>
          </p:cNvGrpSpPr>
          <p:nvPr/>
        </p:nvGrpSpPr>
        <p:grpSpPr bwMode="auto">
          <a:xfrm>
            <a:off x="1965325" y="3578225"/>
            <a:ext cx="4992688" cy="2878138"/>
            <a:chOff x="1150" y="2246"/>
            <a:chExt cx="3145" cy="1813"/>
          </a:xfrm>
        </p:grpSpPr>
        <p:pic>
          <p:nvPicPr>
            <p:cNvPr id="519201" name="Picture 33" descr="37_06bMutualism_UP.jpg      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2246"/>
              <a:ext cx="2495" cy="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202" name="Text Box 34"/>
            <p:cNvSpPr txBox="1">
              <a:spLocks noChangeArrowheads="1"/>
            </p:cNvSpPr>
            <p:nvPr/>
          </p:nvSpPr>
          <p:spPr bwMode="auto">
            <a:xfrm>
              <a:off x="1150" y="3865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37.6B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346551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800"/>
              <a:t>Dining In</a:t>
            </a:r>
          </a:p>
          <a:p>
            <a:pPr lvl="1" indent="-334963">
              <a:spcBef>
                <a:spcPct val="35000"/>
              </a:spcBef>
            </a:pPr>
            <a:r>
              <a:rPr lang="en-US" sz="2600"/>
              <a:t>The wasp called </a:t>
            </a:r>
            <a:r>
              <a:rPr lang="en-US" sz="2600" i="1"/>
              <a:t>Apanteles glomeratus</a:t>
            </a:r>
            <a:endParaRPr lang="en-US" sz="2600"/>
          </a:p>
          <a:p>
            <a:pPr marL="1814513" lvl="2" indent="-533400">
              <a:spcBef>
                <a:spcPct val="35000"/>
              </a:spcBef>
            </a:pPr>
            <a:r>
              <a:rPr lang="en-US" sz="2600"/>
              <a:t>Lays its eggs inside the caterpillar larva of the cabbage white butterfly</a:t>
            </a:r>
          </a:p>
          <a:p>
            <a:pPr lvl="1" indent="-334963">
              <a:spcBef>
                <a:spcPct val="35000"/>
              </a:spcBef>
            </a:pPr>
            <a:r>
              <a:rPr lang="en-US" sz="2600"/>
              <a:t>The eggs of the wasp will develop into larvae</a:t>
            </a:r>
          </a:p>
          <a:p>
            <a:pPr marL="1814513" lvl="2" indent="-533400">
              <a:spcBef>
                <a:spcPct val="35000"/>
              </a:spcBef>
            </a:pPr>
            <a:r>
              <a:rPr lang="en-US" sz="2600"/>
              <a:t>Which will eat the caterpillar from the inside</a:t>
            </a:r>
            <a:endParaRPr lang="en-US"/>
          </a:p>
        </p:txBody>
      </p:sp>
      <p:sp>
        <p:nvSpPr>
          <p:cNvPr id="50688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6902" name="Group 22"/>
          <p:cNvGrpSpPr>
            <a:grpSpLocks/>
          </p:cNvGrpSpPr>
          <p:nvPr/>
        </p:nvGrpSpPr>
        <p:grpSpPr bwMode="auto">
          <a:xfrm>
            <a:off x="1379538" y="4132263"/>
            <a:ext cx="2871787" cy="2320925"/>
            <a:chOff x="291" y="2604"/>
            <a:chExt cx="1809" cy="1462"/>
          </a:xfrm>
        </p:grpSpPr>
        <p:pic>
          <p:nvPicPr>
            <p:cNvPr id="506896" name="Picture 16" descr="37_UN742ParasiticWasp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2604"/>
              <a:ext cx="1806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897" name="Text Box 17"/>
            <p:cNvSpPr txBox="1">
              <a:spLocks noChangeArrowheads="1"/>
            </p:cNvSpPr>
            <p:nvPr/>
          </p:nvSpPr>
          <p:spPr bwMode="auto">
            <a:xfrm>
              <a:off x="291" y="3912"/>
              <a:ext cx="90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i="1"/>
                <a:t>Apanteles glomeratus </a:t>
              </a:r>
            </a:p>
          </p:txBody>
        </p:sp>
      </p:grpSp>
      <p:grpSp>
        <p:nvGrpSpPr>
          <p:cNvPr id="506903" name="Group 23"/>
          <p:cNvGrpSpPr>
            <a:grpSpLocks/>
          </p:cNvGrpSpPr>
          <p:nvPr/>
        </p:nvGrpSpPr>
        <p:grpSpPr bwMode="auto">
          <a:xfrm>
            <a:off x="4802188" y="4175125"/>
            <a:ext cx="3122612" cy="2268538"/>
            <a:chOff x="3641" y="2630"/>
            <a:chExt cx="1967" cy="1429"/>
          </a:xfrm>
        </p:grpSpPr>
        <p:pic>
          <p:nvPicPr>
            <p:cNvPr id="506899" name="Picture 19" descr="37_UN742ButterflyDoomEgg_UP.jpg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2630"/>
              <a:ext cx="1966" cy="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900" name="Text Box 20"/>
            <p:cNvSpPr txBox="1">
              <a:spLocks noChangeArrowheads="1"/>
            </p:cNvSpPr>
            <p:nvPr/>
          </p:nvSpPr>
          <p:spPr bwMode="auto">
            <a:xfrm>
              <a:off x="3641" y="3905"/>
              <a:ext cx="15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A cabbage white butterfly (</a:t>
              </a:r>
              <a:r>
                <a:rPr lang="en-US" sz="1000" i="1"/>
                <a:t>pieris rapae</a:t>
              </a:r>
              <a:r>
                <a:rPr lang="en-US" sz="10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067175"/>
          </a:xfrm>
        </p:spPr>
        <p:txBody>
          <a:bodyPr/>
          <a:lstStyle/>
          <a:p>
            <a:r>
              <a:rPr lang="en-US"/>
              <a:t>37.7 Disturbance is a prominent feature of most communities</a:t>
            </a:r>
          </a:p>
          <a:p>
            <a:pPr lvl="1" indent="-334963"/>
            <a:r>
              <a:rPr lang="en-US"/>
              <a:t>Disturbances are events that</a:t>
            </a:r>
            <a:endParaRPr lang="en-US" sz="2600"/>
          </a:p>
          <a:p>
            <a:pPr marL="1814513" lvl="2" indent="-533400"/>
            <a:r>
              <a:rPr lang="en-US"/>
              <a:t>Damage biological communities, remove organisms from them, and alter the availability of resources</a:t>
            </a:r>
            <a:endParaRPr lang="en-US" sz="2600"/>
          </a:p>
          <a:p>
            <a:pPr marL="1814513" lvl="2" indent="-533400"/>
            <a:r>
              <a:rPr lang="en-US"/>
              <a:t>Are characteristic of most communities</a:t>
            </a:r>
          </a:p>
        </p:txBody>
      </p:sp>
      <p:sp>
        <p:nvSpPr>
          <p:cNvPr id="52019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Ecological succession</a:t>
            </a:r>
            <a:endParaRPr lang="en-US" sz="2600"/>
          </a:p>
          <a:p>
            <a:pPr marL="1814513" lvl="2" indent="-533400"/>
            <a:r>
              <a:rPr lang="en-US"/>
              <a:t>Is a transition in species composition of a community following a disturbance </a:t>
            </a:r>
          </a:p>
        </p:txBody>
      </p:sp>
      <p:sp>
        <p:nvSpPr>
          <p:cNvPr id="52121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Primary succession</a:t>
            </a:r>
            <a:endParaRPr lang="en-US" sz="2600"/>
          </a:p>
          <a:p>
            <a:pPr marL="1814513" lvl="2" indent="-533400"/>
            <a:r>
              <a:rPr lang="en-US"/>
              <a:t>Is the gradual colonization of barren rocks</a:t>
            </a:r>
          </a:p>
        </p:txBody>
      </p:sp>
      <p:sp>
        <p:nvSpPr>
          <p:cNvPr id="52224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22251" name="Group 11"/>
          <p:cNvGrpSpPr>
            <a:grpSpLocks/>
          </p:cNvGrpSpPr>
          <p:nvPr/>
        </p:nvGrpSpPr>
        <p:grpSpPr bwMode="auto">
          <a:xfrm>
            <a:off x="538163" y="2744788"/>
            <a:ext cx="8031162" cy="3551237"/>
            <a:chOff x="331" y="1777"/>
            <a:chExt cx="5059" cy="2237"/>
          </a:xfrm>
        </p:grpSpPr>
        <p:grpSp>
          <p:nvGrpSpPr>
            <p:cNvPr id="522244" name="Group 4"/>
            <p:cNvGrpSpPr>
              <a:grpSpLocks/>
            </p:cNvGrpSpPr>
            <p:nvPr/>
          </p:nvGrpSpPr>
          <p:grpSpPr bwMode="auto">
            <a:xfrm>
              <a:off x="331" y="1777"/>
              <a:ext cx="5059" cy="2104"/>
              <a:chOff x="347" y="1489"/>
              <a:chExt cx="5059" cy="2104"/>
            </a:xfrm>
          </p:grpSpPr>
          <p:pic>
            <p:nvPicPr>
              <p:cNvPr id="522245" name="Picture 5" descr="37_07PrimarySuccession_UP.jpg                                  0051B25D203                            BE74600A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" y="1489"/>
                <a:ext cx="5059" cy="2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2246" name="Text Box 6"/>
              <p:cNvSpPr txBox="1">
                <a:spLocks noChangeArrowheads="1"/>
              </p:cNvSpPr>
              <p:nvPr/>
            </p:nvSpPr>
            <p:spPr bwMode="auto">
              <a:xfrm>
                <a:off x="699" y="2660"/>
                <a:ext cx="7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Retreating glacier</a:t>
                </a:r>
                <a:br>
                  <a:rPr lang="en-US" sz="1000"/>
                </a:br>
                <a:r>
                  <a:rPr lang="en-US" sz="1000"/>
                  <a:t>with moraine in the</a:t>
                </a:r>
                <a:br>
                  <a:rPr lang="en-US" sz="1000"/>
                </a:br>
                <a:r>
                  <a:rPr lang="en-US" sz="1000"/>
                  <a:t>foreground</a:t>
                </a:r>
              </a:p>
            </p:txBody>
          </p:sp>
          <p:sp>
            <p:nvSpPr>
              <p:cNvPr id="522247" name="Text Box 7"/>
              <p:cNvSpPr txBox="1">
                <a:spLocks noChangeArrowheads="1"/>
              </p:cNvSpPr>
              <p:nvPr/>
            </p:nvSpPr>
            <p:spPr bwMode="auto">
              <a:xfrm>
                <a:off x="1419" y="3122"/>
                <a:ext cx="54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i="1"/>
                  <a:t>Dryas</a:t>
                </a:r>
                <a:r>
                  <a:rPr lang="en-US" sz="1000"/>
                  <a:t> stage</a:t>
                </a:r>
              </a:p>
            </p:txBody>
          </p:sp>
          <p:sp>
            <p:nvSpPr>
              <p:cNvPr id="522248" name="Text Box 8"/>
              <p:cNvSpPr txBox="1">
                <a:spLocks noChangeArrowheads="1"/>
              </p:cNvSpPr>
              <p:nvPr/>
            </p:nvSpPr>
            <p:spPr bwMode="auto">
              <a:xfrm>
                <a:off x="2541" y="3313"/>
                <a:ext cx="12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Spruce starting to appear in the</a:t>
                </a:r>
                <a:br>
                  <a:rPr lang="en-US" sz="1000"/>
                </a:br>
                <a:r>
                  <a:rPr lang="en-US" sz="1000"/>
                  <a:t>alder and cottonwood forest</a:t>
                </a:r>
              </a:p>
            </p:txBody>
          </p:sp>
          <p:sp>
            <p:nvSpPr>
              <p:cNvPr id="522249" name="Text Box 9"/>
              <p:cNvSpPr txBox="1">
                <a:spLocks noChangeArrowheads="1"/>
              </p:cNvSpPr>
              <p:nvPr/>
            </p:nvSpPr>
            <p:spPr bwMode="auto">
              <a:xfrm>
                <a:off x="3802" y="3439"/>
                <a:ext cx="106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Spruce and hemlock forest</a:t>
                </a:r>
              </a:p>
            </p:txBody>
          </p:sp>
        </p:grpSp>
        <p:sp>
          <p:nvSpPr>
            <p:cNvPr id="522250" name="Text Box 10"/>
            <p:cNvSpPr txBox="1">
              <a:spLocks noChangeArrowheads="1"/>
            </p:cNvSpPr>
            <p:nvPr/>
          </p:nvSpPr>
          <p:spPr bwMode="auto">
            <a:xfrm>
              <a:off x="2270" y="3841"/>
              <a:ext cx="6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37.7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Secondary succession</a:t>
            </a:r>
            <a:endParaRPr lang="en-US" sz="2600"/>
          </a:p>
          <a:p>
            <a:pPr marL="1814513" lvl="2" indent="-533400"/>
            <a:r>
              <a:rPr lang="en-US"/>
              <a:t>Occurs after a disturbance has destroyed a community but left the soil intact</a:t>
            </a:r>
          </a:p>
        </p:txBody>
      </p:sp>
      <p:sp>
        <p:nvSpPr>
          <p:cNvPr id="52326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37.8 Fire specialist Max Moritz discusses the role of fire in ecosystems</a:t>
            </a:r>
          </a:p>
          <a:p>
            <a:pPr lvl="1" indent="-334963"/>
            <a:r>
              <a:rPr lang="en-US"/>
              <a:t>Dr. Max Moritz</a:t>
            </a:r>
            <a:endParaRPr lang="en-US" sz="2600"/>
          </a:p>
          <a:p>
            <a:pPr marL="1814513" lvl="2" indent="-533400"/>
            <a:r>
              <a:rPr lang="en-US"/>
              <a:t>Is a wildland fire specialist who studies fire in chaparral ecosystems </a:t>
            </a:r>
          </a:p>
        </p:txBody>
      </p:sp>
      <p:sp>
        <p:nvSpPr>
          <p:cNvPr id="5242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24338" name="Rectangle 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TALKING ABOUT SCIENCE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24360" name="Picture 72" descr="37_08aMaxMoritz_UP.jpg                                         0051B246203                            BE7460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509963"/>
            <a:ext cx="30702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361" name="Text Box 73"/>
          <p:cNvSpPr txBox="1">
            <a:spLocks noChangeArrowheads="1"/>
          </p:cNvSpPr>
          <p:nvPr/>
        </p:nvSpPr>
        <p:spPr bwMode="auto">
          <a:xfrm>
            <a:off x="3702050" y="6249988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37.8A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4838"/>
          </a:xfrm>
        </p:spPr>
        <p:txBody>
          <a:bodyPr/>
          <a:lstStyle/>
          <a:p>
            <a:pPr lvl="1" indent="-334963"/>
            <a:r>
              <a:rPr lang="en-US"/>
              <a:t>Fire is a key abiotic factor in many ecosystems</a:t>
            </a:r>
            <a:endParaRPr lang="en-US" sz="2600"/>
          </a:p>
        </p:txBody>
      </p:sp>
      <p:sp>
        <p:nvSpPr>
          <p:cNvPr id="52531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25344" name="Group 32"/>
          <p:cNvGrpSpPr>
            <a:grpSpLocks/>
          </p:cNvGrpSpPr>
          <p:nvPr/>
        </p:nvGrpSpPr>
        <p:grpSpPr bwMode="auto">
          <a:xfrm>
            <a:off x="290513" y="1360488"/>
            <a:ext cx="8555037" cy="4886325"/>
            <a:chOff x="183" y="857"/>
            <a:chExt cx="5389" cy="3078"/>
          </a:xfrm>
        </p:grpSpPr>
        <p:pic>
          <p:nvPicPr>
            <p:cNvPr id="525342" name="Picture 30" descr="37_08bEcosystemFire_UP.jpg  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857"/>
              <a:ext cx="5389" cy="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5343" name="Text Box 31"/>
            <p:cNvSpPr txBox="1">
              <a:spLocks noChangeArrowheads="1"/>
            </p:cNvSpPr>
            <p:nvPr/>
          </p:nvSpPr>
          <p:spPr bwMode="auto">
            <a:xfrm>
              <a:off x="2420" y="3762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37.8B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35288"/>
          </a:xfrm>
        </p:spPr>
        <p:txBody>
          <a:bodyPr/>
          <a:lstStyle/>
          <a:p>
            <a:r>
              <a:rPr lang="en-US"/>
              <a:t>37.9 Trophic structure is a key factor in community dynamics</a:t>
            </a:r>
          </a:p>
          <a:p>
            <a:pPr lvl="1" indent="-334963"/>
            <a:r>
              <a:rPr lang="en-US"/>
              <a:t>Every community has a trophic structure</a:t>
            </a:r>
            <a:endParaRPr lang="en-US" sz="2600"/>
          </a:p>
          <a:p>
            <a:pPr marL="1814513" lvl="2" indent="-533400"/>
            <a:r>
              <a:rPr lang="en-US"/>
              <a:t>A pattern of feeding relationships consisting of several different levels</a:t>
            </a:r>
          </a:p>
        </p:txBody>
      </p:sp>
      <p:sp>
        <p:nvSpPr>
          <p:cNvPr id="54374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244725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500"/>
              <a:t>Trophic structures can be represented by food chains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500"/>
              <a:t>The stepwise flow of energy and nutrients from plants (producers), to herbivores (primary consumers), to carnivores (secondary and higher-level consumers)</a:t>
            </a:r>
            <a:endParaRPr lang="en-US"/>
          </a:p>
        </p:txBody>
      </p:sp>
      <p:grpSp>
        <p:nvGrpSpPr>
          <p:cNvPr id="544796" name="Group 28"/>
          <p:cNvGrpSpPr>
            <a:grpSpLocks/>
          </p:cNvGrpSpPr>
          <p:nvPr/>
        </p:nvGrpSpPr>
        <p:grpSpPr bwMode="auto">
          <a:xfrm>
            <a:off x="2063750" y="254000"/>
            <a:ext cx="6572250" cy="6200775"/>
            <a:chOff x="1300" y="160"/>
            <a:chExt cx="4140" cy="3906"/>
          </a:xfrm>
        </p:grpSpPr>
        <p:sp>
          <p:nvSpPr>
            <p:cNvPr id="544771" name="FlagCount" hidden="1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00" y="160"/>
              <a:ext cx="240" cy="2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</a:t>
              </a:r>
            </a:p>
          </p:txBody>
        </p:sp>
        <p:grpSp>
          <p:nvGrpSpPr>
            <p:cNvPr id="544792" name="Group 24"/>
            <p:cNvGrpSpPr>
              <a:grpSpLocks/>
            </p:cNvGrpSpPr>
            <p:nvPr/>
          </p:nvGrpSpPr>
          <p:grpSpPr bwMode="auto">
            <a:xfrm>
              <a:off x="2129" y="1787"/>
              <a:ext cx="1529" cy="2200"/>
              <a:chOff x="2129" y="1787"/>
              <a:chExt cx="1529" cy="2200"/>
            </a:xfrm>
          </p:grpSpPr>
          <p:pic>
            <p:nvPicPr>
              <p:cNvPr id="544775" name="Picture 7" descr="37_09FoodChains_U.jpg                                          0051B279203                            BE74600A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" y="1787"/>
                <a:ext cx="1529" cy="2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4776" name="Text Box 8"/>
              <p:cNvSpPr txBox="1">
                <a:spLocks noChangeArrowheads="1"/>
              </p:cNvSpPr>
              <p:nvPr/>
            </p:nvSpPr>
            <p:spPr bwMode="auto">
              <a:xfrm>
                <a:off x="2661" y="1996"/>
                <a:ext cx="39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700"/>
                  <a:t>Quaternary</a:t>
                </a:r>
              </a:p>
              <a:p>
                <a:pPr algn="l"/>
                <a:r>
                  <a:rPr lang="en-US" sz="700"/>
                  <a:t>consumers</a:t>
                </a:r>
              </a:p>
            </p:txBody>
          </p:sp>
          <p:sp>
            <p:nvSpPr>
              <p:cNvPr id="544777" name="Text Box 9"/>
              <p:cNvSpPr txBox="1">
                <a:spLocks noChangeArrowheads="1"/>
              </p:cNvSpPr>
              <p:nvPr/>
            </p:nvSpPr>
            <p:spPr bwMode="auto">
              <a:xfrm>
                <a:off x="2614" y="1838"/>
                <a:ext cx="46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700" b="1"/>
                  <a:t>Trophic level</a:t>
                </a:r>
              </a:p>
            </p:txBody>
          </p:sp>
          <p:sp>
            <p:nvSpPr>
              <p:cNvPr id="544778" name="Text Box 10"/>
              <p:cNvSpPr txBox="1">
                <a:spLocks noChangeArrowheads="1"/>
              </p:cNvSpPr>
              <p:nvPr/>
            </p:nvSpPr>
            <p:spPr bwMode="auto">
              <a:xfrm>
                <a:off x="2674" y="2417"/>
                <a:ext cx="3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Tertiary</a:t>
                </a:r>
                <a:br>
                  <a:rPr lang="en-US" sz="700"/>
                </a:br>
                <a:r>
                  <a:rPr lang="en-US" sz="700"/>
                  <a:t>consumers</a:t>
                </a:r>
              </a:p>
            </p:txBody>
          </p:sp>
          <p:sp>
            <p:nvSpPr>
              <p:cNvPr id="544779" name="Text Box 11"/>
              <p:cNvSpPr txBox="1">
                <a:spLocks noChangeArrowheads="1"/>
              </p:cNvSpPr>
              <p:nvPr/>
            </p:nvSpPr>
            <p:spPr bwMode="auto">
              <a:xfrm>
                <a:off x="2671" y="2829"/>
                <a:ext cx="3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Secondary</a:t>
                </a:r>
                <a:br>
                  <a:rPr lang="en-US" sz="700"/>
                </a:br>
                <a:r>
                  <a:rPr lang="en-US" sz="700"/>
                  <a:t>consumers</a:t>
                </a:r>
              </a:p>
            </p:txBody>
          </p:sp>
          <p:sp>
            <p:nvSpPr>
              <p:cNvPr id="544780" name="Text Box 12"/>
              <p:cNvSpPr txBox="1">
                <a:spLocks noChangeArrowheads="1"/>
              </p:cNvSpPr>
              <p:nvPr/>
            </p:nvSpPr>
            <p:spPr bwMode="auto">
              <a:xfrm>
                <a:off x="2669" y="3256"/>
                <a:ext cx="3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Primary</a:t>
                </a:r>
                <a:br>
                  <a:rPr lang="en-US" sz="700"/>
                </a:br>
                <a:r>
                  <a:rPr lang="en-US" sz="700"/>
                  <a:t>consumers</a:t>
                </a:r>
              </a:p>
            </p:txBody>
          </p:sp>
          <p:sp>
            <p:nvSpPr>
              <p:cNvPr id="544781" name="Text Box 13"/>
              <p:cNvSpPr txBox="1">
                <a:spLocks noChangeArrowheads="1"/>
              </p:cNvSpPr>
              <p:nvPr/>
            </p:nvSpPr>
            <p:spPr bwMode="auto">
              <a:xfrm>
                <a:off x="2694" y="3706"/>
                <a:ext cx="371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Producers</a:t>
                </a:r>
              </a:p>
            </p:txBody>
          </p:sp>
          <p:sp>
            <p:nvSpPr>
              <p:cNvPr id="544782" name="Text Box 14"/>
              <p:cNvSpPr txBox="1">
                <a:spLocks noChangeArrowheads="1"/>
              </p:cNvSpPr>
              <p:nvPr/>
            </p:nvSpPr>
            <p:spPr bwMode="auto">
              <a:xfrm>
                <a:off x="2254" y="2258"/>
                <a:ext cx="255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Hawk</a:t>
                </a:r>
              </a:p>
            </p:txBody>
          </p:sp>
          <p:sp>
            <p:nvSpPr>
              <p:cNvPr id="544783" name="Text Box 15"/>
              <p:cNvSpPr txBox="1">
                <a:spLocks noChangeArrowheads="1"/>
              </p:cNvSpPr>
              <p:nvPr/>
            </p:nvSpPr>
            <p:spPr bwMode="auto">
              <a:xfrm>
                <a:off x="2247" y="2598"/>
                <a:ext cx="274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Snake</a:t>
                </a:r>
              </a:p>
            </p:txBody>
          </p:sp>
          <p:sp>
            <p:nvSpPr>
              <p:cNvPr id="544784" name="Text Box 16"/>
              <p:cNvSpPr txBox="1">
                <a:spLocks noChangeArrowheads="1"/>
              </p:cNvSpPr>
              <p:nvPr/>
            </p:nvSpPr>
            <p:spPr bwMode="auto">
              <a:xfrm>
                <a:off x="2238" y="2998"/>
                <a:ext cx="284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Mouse</a:t>
                </a:r>
              </a:p>
            </p:txBody>
          </p:sp>
          <p:sp>
            <p:nvSpPr>
              <p:cNvPr id="544785" name="Text Box 17"/>
              <p:cNvSpPr txBox="1">
                <a:spLocks noChangeArrowheads="1"/>
              </p:cNvSpPr>
              <p:nvPr/>
            </p:nvSpPr>
            <p:spPr bwMode="auto">
              <a:xfrm>
                <a:off x="2160" y="3433"/>
                <a:ext cx="440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Grasshopper</a:t>
                </a:r>
              </a:p>
            </p:txBody>
          </p:sp>
          <p:sp>
            <p:nvSpPr>
              <p:cNvPr id="544786" name="Text Box 18"/>
              <p:cNvSpPr txBox="1">
                <a:spLocks noChangeArrowheads="1"/>
              </p:cNvSpPr>
              <p:nvPr/>
            </p:nvSpPr>
            <p:spPr bwMode="auto">
              <a:xfrm>
                <a:off x="2275" y="3862"/>
                <a:ext cx="243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/>
                  <a:t>Plant</a:t>
                </a:r>
              </a:p>
            </p:txBody>
          </p:sp>
          <p:sp>
            <p:nvSpPr>
              <p:cNvPr id="544787" name="Text Box 19"/>
              <p:cNvSpPr txBox="1">
                <a:spLocks noChangeArrowheads="1"/>
              </p:cNvSpPr>
              <p:nvPr/>
            </p:nvSpPr>
            <p:spPr bwMode="auto">
              <a:xfrm>
                <a:off x="3127" y="3849"/>
                <a:ext cx="484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/>
                  <a:t>Phytoplankton</a:t>
                </a:r>
              </a:p>
            </p:txBody>
          </p:sp>
          <p:sp>
            <p:nvSpPr>
              <p:cNvPr id="544788" name="Text Box 20"/>
              <p:cNvSpPr txBox="1">
                <a:spLocks noChangeArrowheads="1"/>
              </p:cNvSpPr>
              <p:nvPr/>
            </p:nvSpPr>
            <p:spPr bwMode="auto">
              <a:xfrm>
                <a:off x="3124" y="3424"/>
                <a:ext cx="455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/>
                  <a:t>Zooplankton</a:t>
                </a:r>
              </a:p>
            </p:txBody>
          </p:sp>
          <p:sp>
            <p:nvSpPr>
              <p:cNvPr id="544789" name="Text Box 21"/>
              <p:cNvSpPr txBox="1">
                <a:spLocks noChangeArrowheads="1"/>
              </p:cNvSpPr>
              <p:nvPr/>
            </p:nvSpPr>
            <p:spPr bwMode="auto">
              <a:xfrm>
                <a:off x="3127" y="2974"/>
                <a:ext cx="371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/>
                  <a:t>Herring</a:t>
                </a:r>
              </a:p>
            </p:txBody>
          </p:sp>
          <p:sp>
            <p:nvSpPr>
              <p:cNvPr id="544790" name="Text Box 22"/>
              <p:cNvSpPr txBox="1">
                <a:spLocks noChangeArrowheads="1"/>
              </p:cNvSpPr>
              <p:nvPr/>
            </p:nvSpPr>
            <p:spPr bwMode="auto">
              <a:xfrm>
                <a:off x="3129" y="2584"/>
                <a:ext cx="371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/>
                  <a:t>Tuna</a:t>
                </a:r>
              </a:p>
            </p:txBody>
          </p:sp>
          <p:sp>
            <p:nvSpPr>
              <p:cNvPr id="544791" name="Text Box 23"/>
              <p:cNvSpPr txBox="1">
                <a:spLocks noChangeArrowheads="1"/>
              </p:cNvSpPr>
              <p:nvPr/>
            </p:nvSpPr>
            <p:spPr bwMode="auto">
              <a:xfrm>
                <a:off x="3083" y="2241"/>
                <a:ext cx="49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/>
                  <a:t>Killer whale</a:t>
                </a:r>
              </a:p>
            </p:txBody>
          </p:sp>
        </p:grpSp>
        <p:sp>
          <p:nvSpPr>
            <p:cNvPr id="544793" name="Text Box 25"/>
            <p:cNvSpPr txBox="1">
              <a:spLocks noChangeArrowheads="1"/>
            </p:cNvSpPr>
            <p:nvPr/>
          </p:nvSpPr>
          <p:spPr bwMode="auto">
            <a:xfrm>
              <a:off x="1300" y="3817"/>
              <a:ext cx="6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37.9</a:t>
              </a:r>
              <a:endParaRPr lang="en-US"/>
            </a:p>
          </p:txBody>
        </p:sp>
        <p:sp>
          <p:nvSpPr>
            <p:cNvPr id="544794" name="Text Box 26"/>
            <p:cNvSpPr txBox="1">
              <a:spLocks noChangeArrowheads="1"/>
            </p:cNvSpPr>
            <p:nvPr/>
          </p:nvSpPr>
          <p:spPr bwMode="auto">
            <a:xfrm>
              <a:off x="2035" y="3941"/>
              <a:ext cx="73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A terrestrial food chain</a:t>
              </a:r>
            </a:p>
          </p:txBody>
        </p:sp>
        <p:sp>
          <p:nvSpPr>
            <p:cNvPr id="544795" name="Text Box 27"/>
            <p:cNvSpPr txBox="1">
              <a:spLocks noChangeArrowheads="1"/>
            </p:cNvSpPr>
            <p:nvPr/>
          </p:nvSpPr>
          <p:spPr bwMode="auto">
            <a:xfrm>
              <a:off x="3045" y="3941"/>
              <a:ext cx="70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An aquatic food chain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63763"/>
          </a:xfrm>
        </p:spPr>
        <p:txBody>
          <a:bodyPr/>
          <a:lstStyle/>
          <a:p>
            <a:pPr lvl="1" indent="-334963"/>
            <a:r>
              <a:rPr lang="en-US"/>
              <a:t>Detritivores (animal scavengers, fungi, and prokaryotes)</a:t>
            </a:r>
            <a:endParaRPr lang="en-US" sz="2600"/>
          </a:p>
          <a:p>
            <a:pPr marL="1814513" lvl="2" indent="-533400"/>
            <a:r>
              <a:rPr lang="en-US"/>
              <a:t>Decompose waste matter and recycle nutrients in ecosystems</a:t>
            </a:r>
          </a:p>
        </p:txBody>
      </p:sp>
      <p:sp>
        <p:nvSpPr>
          <p:cNvPr id="54579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573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37.10 Food chains interconnect, forming food webs</a:t>
            </a:r>
            <a:endParaRPr lang="en-US"/>
          </a:p>
          <a:p>
            <a:pPr marL="449263" lvl="1" indent="-334963">
              <a:spcBef>
                <a:spcPct val="25000"/>
              </a:spcBef>
            </a:pPr>
            <a:r>
              <a:rPr lang="en-US" sz="2600"/>
              <a:t>A food web</a:t>
            </a:r>
          </a:p>
          <a:p>
            <a:pPr marL="1096963" lvl="2" indent="-533400">
              <a:spcBef>
                <a:spcPct val="25000"/>
              </a:spcBef>
            </a:pPr>
            <a:r>
              <a:rPr lang="en-US" sz="2600"/>
              <a:t>Is a key biotic factor in many ecosystems</a:t>
            </a:r>
          </a:p>
        </p:txBody>
      </p:sp>
      <p:sp>
        <p:nvSpPr>
          <p:cNvPr id="55910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59125" name="Group 21"/>
          <p:cNvGrpSpPr>
            <a:grpSpLocks/>
          </p:cNvGrpSpPr>
          <p:nvPr/>
        </p:nvGrpSpPr>
        <p:grpSpPr bwMode="auto">
          <a:xfrm>
            <a:off x="2967038" y="2566988"/>
            <a:ext cx="3252787" cy="3833812"/>
            <a:chOff x="1869" y="1617"/>
            <a:chExt cx="2049" cy="2415"/>
          </a:xfrm>
        </p:grpSpPr>
        <p:pic>
          <p:nvPicPr>
            <p:cNvPr id="559112" name="Picture 8" descr="37_10FoodWeb_U.jpg         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1617"/>
              <a:ext cx="2049" cy="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9113" name="Text Box 9"/>
            <p:cNvSpPr txBox="1">
              <a:spLocks noChangeArrowheads="1"/>
            </p:cNvSpPr>
            <p:nvPr/>
          </p:nvSpPr>
          <p:spPr bwMode="auto">
            <a:xfrm>
              <a:off x="1901" y="1695"/>
              <a:ext cx="325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/>
                <a:t>Quaternary,</a:t>
              </a:r>
            </a:p>
          </p:txBody>
        </p:sp>
        <p:sp>
          <p:nvSpPr>
            <p:cNvPr id="559114" name="Text Box 10"/>
            <p:cNvSpPr txBox="1">
              <a:spLocks noChangeArrowheads="1"/>
            </p:cNvSpPr>
            <p:nvPr/>
          </p:nvSpPr>
          <p:spPr bwMode="auto">
            <a:xfrm>
              <a:off x="1903" y="1767"/>
              <a:ext cx="248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/>
                <a:t>tertiary,</a:t>
              </a:r>
            </a:p>
          </p:txBody>
        </p:sp>
        <p:sp>
          <p:nvSpPr>
            <p:cNvPr id="559115" name="Text Box 11"/>
            <p:cNvSpPr txBox="1">
              <a:spLocks noChangeArrowheads="1"/>
            </p:cNvSpPr>
            <p:nvPr/>
          </p:nvSpPr>
          <p:spPr bwMode="auto">
            <a:xfrm>
              <a:off x="1900" y="1834"/>
              <a:ext cx="3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and secondary</a:t>
              </a:r>
            </a:p>
            <a:p>
              <a:pPr algn="l"/>
              <a:r>
                <a:rPr lang="en-US" sz="500"/>
                <a:t>consumers</a:t>
              </a:r>
            </a:p>
          </p:txBody>
        </p:sp>
        <p:sp>
          <p:nvSpPr>
            <p:cNvPr id="559116" name="Text Box 12"/>
            <p:cNvSpPr txBox="1">
              <a:spLocks noChangeArrowheads="1"/>
            </p:cNvSpPr>
            <p:nvPr/>
          </p:nvSpPr>
          <p:spPr bwMode="auto">
            <a:xfrm>
              <a:off x="1908" y="2032"/>
              <a:ext cx="2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Tertiary</a:t>
              </a:r>
            </a:p>
            <a:p>
              <a:pPr algn="l"/>
              <a:r>
                <a:rPr lang="en-US" sz="500"/>
                <a:t>and</a:t>
              </a:r>
            </a:p>
          </p:txBody>
        </p:sp>
        <p:sp>
          <p:nvSpPr>
            <p:cNvPr id="559117" name="Text Box 13"/>
            <p:cNvSpPr txBox="1">
              <a:spLocks noChangeArrowheads="1"/>
            </p:cNvSpPr>
            <p:nvPr/>
          </p:nvSpPr>
          <p:spPr bwMode="auto">
            <a:xfrm>
              <a:off x="1904" y="2149"/>
              <a:ext cx="3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Secondary</a:t>
              </a:r>
            </a:p>
            <a:p>
              <a:pPr algn="l"/>
              <a:r>
                <a:rPr lang="en-US" sz="500"/>
                <a:t>consumers</a:t>
              </a:r>
            </a:p>
          </p:txBody>
        </p:sp>
        <p:sp>
          <p:nvSpPr>
            <p:cNvPr id="559118" name="Text Box 14"/>
            <p:cNvSpPr txBox="1">
              <a:spLocks noChangeArrowheads="1"/>
            </p:cNvSpPr>
            <p:nvPr/>
          </p:nvSpPr>
          <p:spPr bwMode="auto">
            <a:xfrm>
              <a:off x="1908" y="2350"/>
              <a:ext cx="3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Secondary</a:t>
              </a:r>
            </a:p>
            <a:p>
              <a:pPr algn="l"/>
              <a:r>
                <a:rPr lang="en-US" sz="500"/>
                <a:t>and</a:t>
              </a:r>
            </a:p>
          </p:txBody>
        </p:sp>
        <p:sp>
          <p:nvSpPr>
            <p:cNvPr id="559119" name="Text Box 15"/>
            <p:cNvSpPr txBox="1">
              <a:spLocks noChangeArrowheads="1"/>
            </p:cNvSpPr>
            <p:nvPr/>
          </p:nvSpPr>
          <p:spPr bwMode="auto">
            <a:xfrm>
              <a:off x="1908" y="2464"/>
              <a:ext cx="3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Primary</a:t>
              </a:r>
            </a:p>
            <a:p>
              <a:pPr algn="l"/>
              <a:r>
                <a:rPr lang="en-US" sz="500"/>
                <a:t>consumers</a:t>
              </a:r>
            </a:p>
          </p:txBody>
        </p:sp>
        <p:sp>
          <p:nvSpPr>
            <p:cNvPr id="559120" name="Text Box 16"/>
            <p:cNvSpPr txBox="1">
              <a:spLocks noChangeArrowheads="1"/>
            </p:cNvSpPr>
            <p:nvPr/>
          </p:nvSpPr>
          <p:spPr bwMode="auto">
            <a:xfrm>
              <a:off x="1912" y="3535"/>
              <a:ext cx="29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Producers</a:t>
              </a:r>
            </a:p>
            <a:p>
              <a:pPr algn="l"/>
              <a:r>
                <a:rPr lang="en-US" sz="500"/>
                <a:t>(plants)</a:t>
              </a:r>
            </a:p>
          </p:txBody>
        </p:sp>
        <p:sp>
          <p:nvSpPr>
            <p:cNvPr id="559121" name="Text Box 17"/>
            <p:cNvSpPr txBox="1">
              <a:spLocks noChangeArrowheads="1"/>
            </p:cNvSpPr>
            <p:nvPr/>
          </p:nvSpPr>
          <p:spPr bwMode="auto">
            <a:xfrm>
              <a:off x="1904" y="2873"/>
              <a:ext cx="3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500"/>
                <a:t>Primary</a:t>
              </a:r>
            </a:p>
            <a:p>
              <a:pPr algn="l"/>
              <a:r>
                <a:rPr lang="en-US" sz="500"/>
                <a:t>consumers</a:t>
              </a:r>
            </a:p>
          </p:txBody>
        </p:sp>
      </p:grpSp>
      <p:sp>
        <p:nvSpPr>
          <p:cNvPr id="559123" name="Text Box 19"/>
          <p:cNvSpPr txBox="1">
            <a:spLocks noChangeArrowheads="1"/>
          </p:cNvSpPr>
          <p:nvPr/>
        </p:nvSpPr>
        <p:spPr bwMode="auto">
          <a:xfrm>
            <a:off x="15811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37.10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28063" cy="1309688"/>
          </a:xfrm>
        </p:spPr>
        <p:txBody>
          <a:bodyPr/>
          <a:lstStyle/>
          <a:p>
            <a:pPr lvl="1" indent="-334963"/>
            <a:r>
              <a:rPr lang="en-US"/>
              <a:t>This same phenomenon</a:t>
            </a:r>
          </a:p>
          <a:p>
            <a:pPr marL="1814513" lvl="2" indent="-533400"/>
            <a:r>
              <a:rPr lang="en-US"/>
              <a:t>Occurs in other wasp populations</a:t>
            </a:r>
          </a:p>
        </p:txBody>
      </p:sp>
      <p:sp>
        <p:nvSpPr>
          <p:cNvPr id="45875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58799" name="Group 47"/>
          <p:cNvGrpSpPr>
            <a:grpSpLocks/>
          </p:cNvGrpSpPr>
          <p:nvPr/>
        </p:nvGrpSpPr>
        <p:grpSpPr bwMode="auto">
          <a:xfrm>
            <a:off x="254000" y="2535238"/>
            <a:ext cx="4337050" cy="3663950"/>
            <a:chOff x="0" y="1115"/>
            <a:chExt cx="2732" cy="2308"/>
          </a:xfrm>
        </p:grpSpPr>
        <p:pic>
          <p:nvPicPr>
            <p:cNvPr id="458790" name="Picture 38" descr="37_UN743ChalcidWasp_UP.jpg  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115"/>
              <a:ext cx="2729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8791" name="Text Box 39"/>
            <p:cNvSpPr txBox="1">
              <a:spLocks noChangeArrowheads="1"/>
            </p:cNvSpPr>
            <p:nvPr/>
          </p:nvSpPr>
          <p:spPr bwMode="auto">
            <a:xfrm>
              <a:off x="0" y="3250"/>
              <a:ext cx="7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 chalcid wasp</a:t>
              </a:r>
            </a:p>
          </p:txBody>
        </p:sp>
      </p:grpSp>
      <p:grpSp>
        <p:nvGrpSpPr>
          <p:cNvPr id="458797" name="Group 45"/>
          <p:cNvGrpSpPr>
            <a:grpSpLocks/>
          </p:cNvGrpSpPr>
          <p:nvPr/>
        </p:nvGrpSpPr>
        <p:grpSpPr bwMode="auto">
          <a:xfrm>
            <a:off x="4700588" y="2527300"/>
            <a:ext cx="4151312" cy="3671888"/>
            <a:chOff x="3031" y="1720"/>
            <a:chExt cx="2615" cy="2313"/>
          </a:xfrm>
        </p:grpSpPr>
        <p:pic>
          <p:nvPicPr>
            <p:cNvPr id="458794" name="Picture 42" descr="37_UN743IchneumonWasp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1720"/>
              <a:ext cx="2615" cy="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8795" name="Text Box 43"/>
            <p:cNvSpPr txBox="1">
              <a:spLocks noChangeArrowheads="1"/>
            </p:cNvSpPr>
            <p:nvPr/>
          </p:nvSpPr>
          <p:spPr bwMode="auto">
            <a:xfrm>
              <a:off x="3058" y="3860"/>
              <a:ext cx="9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An ichneumon wasp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37.11 Ecosystem ecology emphasizes energy flow and chemical cycling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An ecosystem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Includes a community and the abiotic factors with which it interacts</a:t>
            </a:r>
            <a:endParaRPr lang="en-US"/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STRUCTURE AND DYNAMICS</a:t>
            </a:r>
          </a:p>
        </p:txBody>
      </p:sp>
      <p:sp>
        <p:nvSpPr>
          <p:cNvPr id="54681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46833" name="Group 17"/>
          <p:cNvGrpSpPr>
            <a:grpSpLocks/>
          </p:cNvGrpSpPr>
          <p:nvPr/>
        </p:nvGrpSpPr>
        <p:grpSpPr bwMode="auto">
          <a:xfrm>
            <a:off x="2354263" y="3262313"/>
            <a:ext cx="4135437" cy="3197225"/>
            <a:chOff x="1483" y="2055"/>
            <a:chExt cx="2605" cy="2014"/>
          </a:xfrm>
        </p:grpSpPr>
        <p:pic>
          <p:nvPicPr>
            <p:cNvPr id="546823" name="Picture 7" descr="37_11TerrariumEcosystem_U.jpg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2055"/>
              <a:ext cx="2605" cy="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6824" name="Text Box 8"/>
            <p:cNvSpPr txBox="1">
              <a:spLocks noChangeArrowheads="1"/>
            </p:cNvSpPr>
            <p:nvPr/>
          </p:nvSpPr>
          <p:spPr bwMode="auto">
            <a:xfrm>
              <a:off x="2484" y="2325"/>
              <a:ext cx="4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 b="1"/>
                <a:t>Chemical</a:t>
              </a:r>
            </a:p>
            <a:p>
              <a:pPr algn="ctr"/>
              <a:r>
                <a:rPr lang="en-US" sz="800" b="1"/>
                <a:t>cycling</a:t>
              </a:r>
            </a:p>
          </p:txBody>
        </p:sp>
        <p:sp>
          <p:nvSpPr>
            <p:cNvPr id="546825" name="Text Box 9"/>
            <p:cNvSpPr txBox="1">
              <a:spLocks noChangeArrowheads="1"/>
            </p:cNvSpPr>
            <p:nvPr/>
          </p:nvSpPr>
          <p:spPr bwMode="auto">
            <a:xfrm>
              <a:off x="1570" y="2417"/>
              <a:ext cx="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 b="1"/>
                <a:t>Energy</a:t>
              </a:r>
            </a:p>
            <a:p>
              <a:pPr algn="ctr"/>
              <a:r>
                <a:rPr lang="en-US" sz="800" b="1"/>
                <a:t>flow</a:t>
              </a:r>
            </a:p>
          </p:txBody>
        </p:sp>
        <p:sp>
          <p:nvSpPr>
            <p:cNvPr id="546826" name="Text Box 10"/>
            <p:cNvSpPr txBox="1">
              <a:spLocks noChangeArrowheads="1"/>
            </p:cNvSpPr>
            <p:nvPr/>
          </p:nvSpPr>
          <p:spPr bwMode="auto">
            <a:xfrm>
              <a:off x="1565" y="2936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Light</a:t>
              </a:r>
            </a:p>
            <a:p>
              <a:pPr algn="ctr"/>
              <a:r>
                <a:rPr lang="en-US" sz="800"/>
                <a:t>energy</a:t>
              </a:r>
            </a:p>
          </p:txBody>
        </p:sp>
        <p:sp>
          <p:nvSpPr>
            <p:cNvPr id="546827" name="Text Box 11"/>
            <p:cNvSpPr txBox="1">
              <a:spLocks noChangeArrowheads="1"/>
            </p:cNvSpPr>
            <p:nvPr/>
          </p:nvSpPr>
          <p:spPr bwMode="auto">
            <a:xfrm>
              <a:off x="2500" y="2771"/>
              <a:ext cx="3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Chemical</a:t>
              </a:r>
            </a:p>
            <a:p>
              <a:pPr algn="ctr"/>
              <a:r>
                <a:rPr lang="en-US" sz="800"/>
                <a:t>energy</a:t>
              </a:r>
            </a:p>
          </p:txBody>
        </p:sp>
        <p:sp>
          <p:nvSpPr>
            <p:cNvPr id="546828" name="Text Box 12"/>
            <p:cNvSpPr txBox="1">
              <a:spLocks noChangeArrowheads="1"/>
            </p:cNvSpPr>
            <p:nvPr/>
          </p:nvSpPr>
          <p:spPr bwMode="auto">
            <a:xfrm>
              <a:off x="2333" y="3335"/>
              <a:ext cx="6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Chemical elements</a:t>
              </a:r>
            </a:p>
          </p:txBody>
        </p:sp>
        <p:sp>
          <p:nvSpPr>
            <p:cNvPr id="546829" name="Text Box 13"/>
            <p:cNvSpPr txBox="1">
              <a:spLocks noChangeArrowheads="1"/>
            </p:cNvSpPr>
            <p:nvPr/>
          </p:nvSpPr>
          <p:spPr bwMode="auto">
            <a:xfrm>
              <a:off x="3618" y="2959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Heat</a:t>
              </a:r>
            </a:p>
            <a:p>
              <a:pPr algn="ctr"/>
              <a:r>
                <a:rPr lang="en-US" sz="800"/>
                <a:t>energy</a:t>
              </a:r>
            </a:p>
          </p:txBody>
        </p:sp>
      </p:grpSp>
      <p:sp>
        <p:nvSpPr>
          <p:cNvPr id="546831" name="Text Box 15"/>
          <p:cNvSpPr txBox="1">
            <a:spLocks noChangeArrowheads="1"/>
          </p:cNvSpPr>
          <p:nvPr/>
        </p:nvSpPr>
        <p:spPr bwMode="auto">
          <a:xfrm>
            <a:off x="12890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37.11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97815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37.12 Primary production sets the energy budget for ecosystems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Primary production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Is the rate at which producers convert sunlight to chemical energy in organic matter, or biomass</a:t>
            </a:r>
            <a:endParaRPr lang="en-US"/>
          </a:p>
        </p:txBody>
      </p:sp>
      <p:grpSp>
        <p:nvGrpSpPr>
          <p:cNvPr id="547869" name="Group 29"/>
          <p:cNvGrpSpPr>
            <a:grpSpLocks/>
          </p:cNvGrpSpPr>
          <p:nvPr/>
        </p:nvGrpSpPr>
        <p:grpSpPr bwMode="auto">
          <a:xfrm>
            <a:off x="1377950" y="254000"/>
            <a:ext cx="7689850" cy="6227763"/>
            <a:chOff x="596" y="160"/>
            <a:chExt cx="4844" cy="3923"/>
          </a:xfrm>
        </p:grpSpPr>
        <p:sp>
          <p:nvSpPr>
            <p:cNvPr id="547843" name="FlagCount" hidden="1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00" y="160"/>
              <a:ext cx="240" cy="2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</a:t>
              </a:r>
            </a:p>
          </p:txBody>
        </p:sp>
        <p:pic>
          <p:nvPicPr>
            <p:cNvPr id="547848" name="Picture 8" descr="37_12EcosystemNPP_U.jpg    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" y="2222"/>
              <a:ext cx="1760" cy="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7849" name="Text Box 9"/>
            <p:cNvSpPr txBox="1">
              <a:spLocks noChangeArrowheads="1"/>
            </p:cNvSpPr>
            <p:nvPr/>
          </p:nvSpPr>
          <p:spPr bwMode="auto">
            <a:xfrm>
              <a:off x="2051" y="2298"/>
              <a:ext cx="5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Open ocean</a:t>
              </a:r>
            </a:p>
          </p:txBody>
        </p:sp>
        <p:sp>
          <p:nvSpPr>
            <p:cNvPr id="547850" name="Text Box 10"/>
            <p:cNvSpPr txBox="1">
              <a:spLocks noChangeArrowheads="1"/>
            </p:cNvSpPr>
            <p:nvPr/>
          </p:nvSpPr>
          <p:spPr bwMode="auto">
            <a:xfrm>
              <a:off x="2211" y="2430"/>
              <a:ext cx="38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Estuary</a:t>
              </a:r>
            </a:p>
          </p:txBody>
        </p:sp>
        <p:sp>
          <p:nvSpPr>
            <p:cNvPr id="547851" name="Text Box 11"/>
            <p:cNvSpPr txBox="1">
              <a:spLocks noChangeArrowheads="1"/>
            </p:cNvSpPr>
            <p:nvPr/>
          </p:nvSpPr>
          <p:spPr bwMode="auto">
            <a:xfrm>
              <a:off x="1562" y="2569"/>
              <a:ext cx="103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Algal beds and coral reefs</a:t>
              </a:r>
            </a:p>
          </p:txBody>
        </p:sp>
        <p:sp>
          <p:nvSpPr>
            <p:cNvPr id="547852" name="Text Box 12"/>
            <p:cNvSpPr txBox="1">
              <a:spLocks noChangeArrowheads="1"/>
            </p:cNvSpPr>
            <p:nvPr/>
          </p:nvSpPr>
          <p:spPr bwMode="auto">
            <a:xfrm>
              <a:off x="1465" y="2708"/>
              <a:ext cx="11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Desert and semidesert scrub</a:t>
              </a:r>
            </a:p>
          </p:txBody>
        </p:sp>
        <p:sp>
          <p:nvSpPr>
            <p:cNvPr id="547853" name="Text Box 13"/>
            <p:cNvSpPr txBox="1">
              <a:spLocks noChangeArrowheads="1"/>
            </p:cNvSpPr>
            <p:nvPr/>
          </p:nvSpPr>
          <p:spPr bwMode="auto">
            <a:xfrm>
              <a:off x="2225" y="2832"/>
              <a:ext cx="3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Tundra</a:t>
              </a:r>
            </a:p>
          </p:txBody>
        </p:sp>
        <p:sp>
          <p:nvSpPr>
            <p:cNvPr id="547854" name="Text Box 14"/>
            <p:cNvSpPr txBox="1">
              <a:spLocks noChangeArrowheads="1"/>
            </p:cNvSpPr>
            <p:nvPr/>
          </p:nvSpPr>
          <p:spPr bwMode="auto">
            <a:xfrm>
              <a:off x="1721" y="2986"/>
              <a:ext cx="8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Temperate grassland</a:t>
              </a:r>
            </a:p>
          </p:txBody>
        </p:sp>
        <p:sp>
          <p:nvSpPr>
            <p:cNvPr id="547855" name="Text Box 15"/>
            <p:cNvSpPr txBox="1">
              <a:spLocks noChangeArrowheads="1"/>
            </p:cNvSpPr>
            <p:nvPr/>
          </p:nvSpPr>
          <p:spPr bwMode="auto">
            <a:xfrm>
              <a:off x="1947" y="3115"/>
              <a:ext cx="6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Cultivated land</a:t>
              </a:r>
            </a:p>
          </p:txBody>
        </p:sp>
        <p:sp>
          <p:nvSpPr>
            <p:cNvPr id="547856" name="Text Box 16"/>
            <p:cNvSpPr txBox="1">
              <a:spLocks noChangeArrowheads="1"/>
            </p:cNvSpPr>
            <p:nvPr/>
          </p:nvSpPr>
          <p:spPr bwMode="auto">
            <a:xfrm>
              <a:off x="1774" y="3256"/>
              <a:ext cx="8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Boreal forest (taiga)</a:t>
              </a:r>
            </a:p>
          </p:txBody>
        </p:sp>
        <p:sp>
          <p:nvSpPr>
            <p:cNvPr id="547857" name="Text Box 17"/>
            <p:cNvSpPr txBox="1">
              <a:spLocks noChangeArrowheads="1"/>
            </p:cNvSpPr>
            <p:nvPr/>
          </p:nvSpPr>
          <p:spPr bwMode="auto">
            <a:xfrm>
              <a:off x="2160" y="3386"/>
              <a:ext cx="42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Savanna</a:t>
              </a:r>
            </a:p>
          </p:txBody>
        </p:sp>
        <p:sp>
          <p:nvSpPr>
            <p:cNvPr id="547858" name="Text Box 18"/>
            <p:cNvSpPr txBox="1">
              <a:spLocks noChangeArrowheads="1"/>
            </p:cNvSpPr>
            <p:nvPr/>
          </p:nvSpPr>
          <p:spPr bwMode="auto">
            <a:xfrm>
              <a:off x="1484" y="3531"/>
              <a:ext cx="11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Temperate deciduous forest</a:t>
              </a:r>
            </a:p>
          </p:txBody>
        </p:sp>
        <p:sp>
          <p:nvSpPr>
            <p:cNvPr id="547859" name="Text Box 19"/>
            <p:cNvSpPr txBox="1">
              <a:spLocks noChangeArrowheads="1"/>
            </p:cNvSpPr>
            <p:nvPr/>
          </p:nvSpPr>
          <p:spPr bwMode="auto">
            <a:xfrm>
              <a:off x="1814" y="3668"/>
              <a:ext cx="7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Tropical rain forest</a:t>
              </a:r>
            </a:p>
          </p:txBody>
        </p:sp>
        <p:sp>
          <p:nvSpPr>
            <p:cNvPr id="547860" name="Text Box 20"/>
            <p:cNvSpPr txBox="1">
              <a:spLocks noChangeArrowheads="1"/>
            </p:cNvSpPr>
            <p:nvPr/>
          </p:nvSpPr>
          <p:spPr bwMode="auto">
            <a:xfrm>
              <a:off x="2493" y="3832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547861" name="Text Box 21"/>
            <p:cNvSpPr txBox="1">
              <a:spLocks noChangeArrowheads="1"/>
            </p:cNvSpPr>
            <p:nvPr/>
          </p:nvSpPr>
          <p:spPr bwMode="auto">
            <a:xfrm>
              <a:off x="2742" y="3828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500</a:t>
              </a:r>
            </a:p>
          </p:txBody>
        </p:sp>
        <p:sp>
          <p:nvSpPr>
            <p:cNvPr id="547862" name="Text Box 22"/>
            <p:cNvSpPr txBox="1">
              <a:spLocks noChangeArrowheads="1"/>
            </p:cNvSpPr>
            <p:nvPr/>
          </p:nvSpPr>
          <p:spPr bwMode="auto">
            <a:xfrm>
              <a:off x="3008" y="3826"/>
              <a:ext cx="3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1,000</a:t>
              </a:r>
            </a:p>
          </p:txBody>
        </p:sp>
        <p:sp>
          <p:nvSpPr>
            <p:cNvPr id="547863" name="Text Box 23"/>
            <p:cNvSpPr txBox="1">
              <a:spLocks noChangeArrowheads="1"/>
            </p:cNvSpPr>
            <p:nvPr/>
          </p:nvSpPr>
          <p:spPr bwMode="auto">
            <a:xfrm>
              <a:off x="3320" y="3817"/>
              <a:ext cx="3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1,500</a:t>
              </a:r>
            </a:p>
          </p:txBody>
        </p:sp>
        <p:sp>
          <p:nvSpPr>
            <p:cNvPr id="547864" name="Text Box 24"/>
            <p:cNvSpPr txBox="1">
              <a:spLocks noChangeArrowheads="1"/>
            </p:cNvSpPr>
            <p:nvPr/>
          </p:nvSpPr>
          <p:spPr bwMode="auto">
            <a:xfrm>
              <a:off x="3629" y="3820"/>
              <a:ext cx="3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2,000</a:t>
              </a:r>
            </a:p>
          </p:txBody>
        </p:sp>
        <p:sp>
          <p:nvSpPr>
            <p:cNvPr id="547865" name="Text Box 25"/>
            <p:cNvSpPr txBox="1">
              <a:spLocks noChangeArrowheads="1"/>
            </p:cNvSpPr>
            <p:nvPr/>
          </p:nvSpPr>
          <p:spPr bwMode="auto">
            <a:xfrm>
              <a:off x="3942" y="3826"/>
              <a:ext cx="3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2,500</a:t>
              </a:r>
            </a:p>
          </p:txBody>
        </p:sp>
        <p:sp>
          <p:nvSpPr>
            <p:cNvPr id="547866" name="Text Box 26"/>
            <p:cNvSpPr txBox="1">
              <a:spLocks noChangeArrowheads="1"/>
            </p:cNvSpPr>
            <p:nvPr/>
          </p:nvSpPr>
          <p:spPr bwMode="auto">
            <a:xfrm>
              <a:off x="2604" y="3929"/>
              <a:ext cx="15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Average net primary productivity (g/m</a:t>
              </a:r>
              <a:r>
                <a:rPr lang="en-US" sz="1000" baseline="30000"/>
                <a:t>2</a:t>
              </a:r>
              <a:r>
                <a:rPr lang="en-US" sz="1000"/>
                <a:t>/yr)</a:t>
              </a:r>
            </a:p>
          </p:txBody>
        </p:sp>
        <p:sp>
          <p:nvSpPr>
            <p:cNvPr id="547868" name="Text Box 28"/>
            <p:cNvSpPr txBox="1">
              <a:spLocks noChangeArrowheads="1"/>
            </p:cNvSpPr>
            <p:nvPr/>
          </p:nvSpPr>
          <p:spPr bwMode="auto">
            <a:xfrm>
              <a:off x="596" y="3817"/>
              <a:ext cx="6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37.12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39950"/>
          </a:xfrm>
        </p:spPr>
        <p:txBody>
          <a:bodyPr/>
          <a:lstStyle/>
          <a:p>
            <a:r>
              <a:rPr lang="en-US" sz="2600"/>
              <a:t>37.13 Energy supply limits the length of food chains</a:t>
            </a:r>
            <a:endParaRPr lang="en-US"/>
          </a:p>
          <a:p>
            <a:pPr lvl="1" indent="-334963"/>
            <a:r>
              <a:rPr lang="en-US" sz="2400"/>
              <a:t>A pyramid of production</a:t>
            </a:r>
          </a:p>
          <a:p>
            <a:pPr marL="1814513" lvl="2" indent="-533400"/>
            <a:r>
              <a:rPr lang="en-US" sz="2400"/>
              <a:t>Shows the flow of energy from producers to primary consumers and to higher trophic levels</a:t>
            </a:r>
            <a:endParaRPr lang="en-US"/>
          </a:p>
        </p:txBody>
      </p:sp>
      <p:sp>
        <p:nvSpPr>
          <p:cNvPr id="54886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48881" name="Group 17"/>
          <p:cNvGrpSpPr>
            <a:grpSpLocks/>
          </p:cNvGrpSpPr>
          <p:nvPr/>
        </p:nvGrpSpPr>
        <p:grpSpPr bwMode="auto">
          <a:xfrm>
            <a:off x="2316163" y="2976563"/>
            <a:ext cx="5267325" cy="3457575"/>
            <a:chOff x="1459" y="1875"/>
            <a:chExt cx="3318" cy="2178"/>
          </a:xfrm>
        </p:grpSpPr>
        <p:pic>
          <p:nvPicPr>
            <p:cNvPr id="548871" name="Picture 7" descr="37_13ProductionPyramid_U.jpg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875"/>
              <a:ext cx="3318" cy="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8872" name="Text Box 8"/>
            <p:cNvSpPr txBox="1">
              <a:spLocks noChangeArrowheads="1"/>
            </p:cNvSpPr>
            <p:nvPr/>
          </p:nvSpPr>
          <p:spPr bwMode="auto">
            <a:xfrm>
              <a:off x="1572" y="2053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Tertiary</a:t>
              </a:r>
            </a:p>
            <a:p>
              <a:pPr algn="ctr"/>
              <a:r>
                <a:rPr lang="en-US" sz="1000"/>
                <a:t>consumers</a:t>
              </a:r>
            </a:p>
          </p:txBody>
        </p:sp>
        <p:sp>
          <p:nvSpPr>
            <p:cNvPr id="548873" name="Text Box 9"/>
            <p:cNvSpPr txBox="1">
              <a:spLocks noChangeArrowheads="1"/>
            </p:cNvSpPr>
            <p:nvPr/>
          </p:nvSpPr>
          <p:spPr bwMode="auto">
            <a:xfrm>
              <a:off x="1572" y="2486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Secondary</a:t>
              </a:r>
              <a:br>
                <a:rPr lang="en-US" sz="1000"/>
              </a:br>
              <a:r>
                <a:rPr lang="en-US" sz="1000"/>
                <a:t>consumers</a:t>
              </a:r>
            </a:p>
          </p:txBody>
        </p:sp>
        <p:sp>
          <p:nvSpPr>
            <p:cNvPr id="548874" name="Text Box 10"/>
            <p:cNvSpPr txBox="1">
              <a:spLocks noChangeArrowheads="1"/>
            </p:cNvSpPr>
            <p:nvPr/>
          </p:nvSpPr>
          <p:spPr bwMode="auto">
            <a:xfrm>
              <a:off x="1574" y="2900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Primary</a:t>
              </a:r>
            </a:p>
            <a:p>
              <a:pPr algn="ctr"/>
              <a:r>
                <a:rPr lang="en-US" sz="1000"/>
                <a:t>consumers</a:t>
              </a:r>
            </a:p>
          </p:txBody>
        </p:sp>
        <p:sp>
          <p:nvSpPr>
            <p:cNvPr id="548875" name="Text Box 11"/>
            <p:cNvSpPr txBox="1">
              <a:spLocks noChangeArrowheads="1"/>
            </p:cNvSpPr>
            <p:nvPr/>
          </p:nvSpPr>
          <p:spPr bwMode="auto">
            <a:xfrm>
              <a:off x="1581" y="3342"/>
              <a:ext cx="47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Producers</a:t>
              </a:r>
            </a:p>
          </p:txBody>
        </p:sp>
        <p:sp>
          <p:nvSpPr>
            <p:cNvPr id="548876" name="Text Box 12"/>
            <p:cNvSpPr txBox="1">
              <a:spLocks noChangeArrowheads="1"/>
            </p:cNvSpPr>
            <p:nvPr/>
          </p:nvSpPr>
          <p:spPr bwMode="auto">
            <a:xfrm>
              <a:off x="3393" y="2019"/>
              <a:ext cx="3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10 kcal</a:t>
              </a:r>
            </a:p>
          </p:txBody>
        </p:sp>
        <p:sp>
          <p:nvSpPr>
            <p:cNvPr id="548877" name="Text Box 13"/>
            <p:cNvSpPr txBox="1">
              <a:spLocks noChangeArrowheads="1"/>
            </p:cNvSpPr>
            <p:nvPr/>
          </p:nvSpPr>
          <p:spPr bwMode="auto">
            <a:xfrm>
              <a:off x="3395" y="2320"/>
              <a:ext cx="4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100 kcal</a:t>
              </a:r>
            </a:p>
          </p:txBody>
        </p:sp>
        <p:sp>
          <p:nvSpPr>
            <p:cNvPr id="548878" name="Text Box 14"/>
            <p:cNvSpPr txBox="1">
              <a:spLocks noChangeArrowheads="1"/>
            </p:cNvSpPr>
            <p:nvPr/>
          </p:nvSpPr>
          <p:spPr bwMode="auto">
            <a:xfrm>
              <a:off x="3096" y="2939"/>
              <a:ext cx="4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1,000 kcal</a:t>
              </a:r>
            </a:p>
          </p:txBody>
        </p:sp>
        <p:sp>
          <p:nvSpPr>
            <p:cNvPr id="548879" name="Text Box 15"/>
            <p:cNvSpPr txBox="1">
              <a:spLocks noChangeArrowheads="1"/>
            </p:cNvSpPr>
            <p:nvPr/>
          </p:nvSpPr>
          <p:spPr bwMode="auto">
            <a:xfrm>
              <a:off x="3052" y="3321"/>
              <a:ext cx="52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10,000 kcal</a:t>
              </a:r>
            </a:p>
          </p:txBody>
        </p:sp>
        <p:sp>
          <p:nvSpPr>
            <p:cNvPr id="548880" name="Text Box 16"/>
            <p:cNvSpPr txBox="1">
              <a:spLocks noChangeArrowheads="1"/>
            </p:cNvSpPr>
            <p:nvPr/>
          </p:nvSpPr>
          <p:spPr bwMode="auto">
            <a:xfrm>
              <a:off x="2873" y="3830"/>
              <a:ext cx="10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1,000,000 kcal of sunlight</a:t>
              </a:r>
            </a:p>
          </p:txBody>
        </p:sp>
      </p:grp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9461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37.13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Only about 10% of the energy stored at each trophic level</a:t>
            </a:r>
            <a:endParaRPr lang="en-US" sz="2600"/>
          </a:p>
          <a:p>
            <a:pPr marL="1814513" lvl="2" indent="-533400"/>
            <a:r>
              <a:rPr lang="en-US"/>
              <a:t>Is available to the next level</a:t>
            </a:r>
          </a:p>
        </p:txBody>
      </p:sp>
      <p:sp>
        <p:nvSpPr>
          <p:cNvPr id="5498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37.14 A production pyramid explains why meat is a luxury for humans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A field of corn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Can support many more human vegetarians than meat-eaters</a:t>
            </a:r>
            <a:endParaRPr lang="en-US"/>
          </a:p>
        </p:txBody>
      </p:sp>
      <p:sp>
        <p:nvSpPr>
          <p:cNvPr id="55091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CONNECTION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1901825" y="3400425"/>
            <a:ext cx="6799263" cy="2974975"/>
            <a:chOff x="1198" y="2142"/>
            <a:chExt cx="4283" cy="1874"/>
          </a:xfrm>
        </p:grpSpPr>
        <p:pic>
          <p:nvPicPr>
            <p:cNvPr id="550929" name="Picture 17" descr="37_14EatMeatLuxury_U.jpg   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142"/>
              <a:ext cx="4283" cy="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1227" y="2153"/>
              <a:ext cx="7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Trophic level</a:t>
              </a:r>
            </a:p>
          </p:txBody>
        </p:sp>
        <p:sp>
          <p:nvSpPr>
            <p:cNvPr id="550931" name="Text Box 19"/>
            <p:cNvSpPr txBox="1">
              <a:spLocks noChangeArrowheads="1"/>
            </p:cNvSpPr>
            <p:nvPr/>
          </p:nvSpPr>
          <p:spPr bwMode="auto">
            <a:xfrm>
              <a:off x="1250" y="2418"/>
              <a:ext cx="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Secondary</a:t>
              </a:r>
              <a:br>
                <a:rPr lang="en-US" sz="1200"/>
              </a:br>
              <a:r>
                <a:rPr lang="en-US" sz="1200"/>
                <a:t>consumers</a:t>
              </a: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1250" y="2889"/>
              <a:ext cx="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Primary</a:t>
              </a:r>
              <a:br>
                <a:rPr lang="en-US" sz="1200"/>
              </a:br>
              <a:r>
                <a:rPr lang="en-US" sz="1200"/>
                <a:t>consumers</a:t>
              </a:r>
            </a:p>
          </p:txBody>
        </p:sp>
        <p:sp>
          <p:nvSpPr>
            <p:cNvPr id="550933" name="Text Box 21"/>
            <p:cNvSpPr txBox="1">
              <a:spLocks noChangeArrowheads="1"/>
            </p:cNvSpPr>
            <p:nvPr/>
          </p:nvSpPr>
          <p:spPr bwMode="auto">
            <a:xfrm>
              <a:off x="1274" y="3495"/>
              <a:ext cx="5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Producers</a:t>
              </a: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1922" y="2907"/>
              <a:ext cx="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Human</a:t>
              </a:r>
            </a:p>
            <a:p>
              <a:pPr algn="l"/>
              <a:r>
                <a:rPr lang="en-US" sz="1200"/>
                <a:t>vegetarians</a:t>
              </a:r>
            </a:p>
          </p:txBody>
        </p:sp>
        <p:sp>
          <p:nvSpPr>
            <p:cNvPr id="550935" name="Text Box 23"/>
            <p:cNvSpPr txBox="1">
              <a:spLocks noChangeArrowheads="1"/>
            </p:cNvSpPr>
            <p:nvPr/>
          </p:nvSpPr>
          <p:spPr bwMode="auto">
            <a:xfrm>
              <a:off x="1925" y="3314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Corn</a:t>
              </a: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3717" y="246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Human</a:t>
              </a:r>
            </a:p>
            <a:p>
              <a:pPr algn="l"/>
              <a:r>
                <a:rPr lang="en-US" sz="1200"/>
                <a:t>meat-eaters</a:t>
              </a:r>
            </a:p>
          </p:txBody>
        </p:sp>
        <p:sp>
          <p:nvSpPr>
            <p:cNvPr id="550937" name="Text Box 25"/>
            <p:cNvSpPr txBox="1">
              <a:spLocks noChangeArrowheads="1"/>
            </p:cNvSpPr>
            <p:nvPr/>
          </p:nvSpPr>
          <p:spPr bwMode="auto">
            <a:xfrm>
              <a:off x="3717" y="2809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Cattle</a:t>
              </a:r>
            </a:p>
          </p:txBody>
        </p:sp>
        <p:sp>
          <p:nvSpPr>
            <p:cNvPr id="550938" name="Text Box 26"/>
            <p:cNvSpPr txBox="1">
              <a:spLocks noChangeArrowheads="1"/>
            </p:cNvSpPr>
            <p:nvPr/>
          </p:nvSpPr>
          <p:spPr bwMode="auto">
            <a:xfrm>
              <a:off x="3716" y="3338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Corn</a:t>
              </a:r>
            </a:p>
          </p:txBody>
        </p:sp>
      </p:grpSp>
      <p:sp>
        <p:nvSpPr>
          <p:cNvPr id="550940" name="Text Box 28"/>
          <p:cNvSpPr txBox="1">
            <a:spLocks noChangeArrowheads="1"/>
          </p:cNvSpPr>
          <p:nvPr/>
        </p:nvSpPr>
        <p:spPr bwMode="auto">
          <a:xfrm>
            <a:off x="6032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37.14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37.15 Chemicals are recycled between organic matter and abiotic reservoirs</a:t>
            </a:r>
          </a:p>
          <a:p>
            <a:pPr lvl="1" indent="-334963"/>
            <a:r>
              <a:rPr lang="en-US"/>
              <a:t>Nutrients recycle between</a:t>
            </a:r>
            <a:endParaRPr lang="en-US" sz="2600"/>
          </a:p>
          <a:p>
            <a:pPr marL="1814513" lvl="2" indent="-533400"/>
            <a:r>
              <a:rPr lang="en-US"/>
              <a:t>Organisms and abiotic reservoirs</a:t>
            </a:r>
          </a:p>
        </p:txBody>
      </p:sp>
      <p:sp>
        <p:nvSpPr>
          <p:cNvPr id="55193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551943" name="Picture 7" descr="37_05NutrientCycling_U.jpg                                     0051B279203                            BE7460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227388"/>
            <a:ext cx="3332163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3603625" y="3841750"/>
            <a:ext cx="831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Consumers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3494088" y="4473575"/>
            <a:ext cx="760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Producers</a:t>
            </a: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3508375" y="5038725"/>
            <a:ext cx="885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Nutrients</a:t>
            </a:r>
          </a:p>
          <a:p>
            <a:pPr algn="ctr"/>
            <a:r>
              <a:rPr lang="en-US" sz="1000"/>
              <a:t>available</a:t>
            </a:r>
          </a:p>
          <a:p>
            <a:pPr algn="ctr"/>
            <a:r>
              <a:rPr lang="en-US" sz="1000"/>
              <a:t>to producers</a:t>
            </a: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4216400" y="585311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Abiotic</a:t>
            </a:r>
            <a:br>
              <a:rPr lang="en-US" sz="1000"/>
            </a:br>
            <a:r>
              <a:rPr lang="en-US" sz="1000"/>
              <a:t>reservoir</a:t>
            </a:r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4837113" y="4794250"/>
            <a:ext cx="825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Detritivores</a:t>
            </a:r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3325813" y="3778250"/>
            <a:ext cx="2413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3614738" y="4071938"/>
            <a:ext cx="241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3470275" y="4706938"/>
            <a:ext cx="241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5451475" y="5016500"/>
            <a:ext cx="2413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15303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37.15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9" grpId="0" autoUpdateAnimBg="0"/>
      <p:bldP spid="551950" grpId="0" autoUpdateAnimBg="0"/>
      <p:bldP spid="551951" grpId="0" autoUpdateAnimBg="0"/>
      <p:bldP spid="55195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812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800"/>
              <a:t>37.16 Water moves through the biosphere in a global cycle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600"/>
              <a:t>Solar heat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600"/>
              <a:t>Drives the global water cycle of precipitation, evaporation, and transpiration</a:t>
            </a:r>
            <a:endParaRPr lang="en-US"/>
          </a:p>
        </p:txBody>
      </p:sp>
      <p:grpSp>
        <p:nvGrpSpPr>
          <p:cNvPr id="552979" name="Group 19"/>
          <p:cNvGrpSpPr>
            <a:grpSpLocks/>
          </p:cNvGrpSpPr>
          <p:nvPr/>
        </p:nvGrpSpPr>
        <p:grpSpPr bwMode="auto">
          <a:xfrm>
            <a:off x="1530350" y="254000"/>
            <a:ext cx="7105650" cy="6276975"/>
            <a:chOff x="964" y="160"/>
            <a:chExt cx="4476" cy="3954"/>
          </a:xfrm>
        </p:grpSpPr>
        <p:sp>
          <p:nvSpPr>
            <p:cNvPr id="552963" name="FlagCount" hidden="1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00" y="160"/>
              <a:ext cx="240" cy="2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</a:t>
              </a:r>
            </a:p>
          </p:txBody>
        </p:sp>
        <p:pic>
          <p:nvPicPr>
            <p:cNvPr id="552967" name="Picture 7" descr="37_16GlobalWaterCycle_U.jpg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1987"/>
              <a:ext cx="2127" cy="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2968" name="Text Box 8"/>
            <p:cNvSpPr txBox="1">
              <a:spLocks noChangeArrowheads="1"/>
            </p:cNvSpPr>
            <p:nvPr/>
          </p:nvSpPr>
          <p:spPr bwMode="auto">
            <a:xfrm>
              <a:off x="2955" y="2269"/>
              <a:ext cx="42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Transport</a:t>
              </a:r>
              <a:br>
                <a:rPr lang="en-US" sz="900"/>
              </a:br>
              <a:r>
                <a:rPr lang="en-US" sz="900"/>
                <a:t>over land</a:t>
              </a:r>
            </a:p>
          </p:txBody>
        </p:sp>
        <p:sp>
          <p:nvSpPr>
            <p:cNvPr id="552969" name="Text Box 9"/>
            <p:cNvSpPr txBox="1">
              <a:spLocks noChangeArrowheads="1"/>
            </p:cNvSpPr>
            <p:nvPr/>
          </p:nvSpPr>
          <p:spPr bwMode="auto">
            <a:xfrm>
              <a:off x="2384" y="2464"/>
              <a:ext cx="5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Solar energy</a:t>
              </a:r>
            </a:p>
          </p:txBody>
        </p:sp>
        <p:sp>
          <p:nvSpPr>
            <p:cNvPr id="552970" name="Text Box 10"/>
            <p:cNvSpPr txBox="1">
              <a:spLocks noChangeArrowheads="1"/>
            </p:cNvSpPr>
            <p:nvPr/>
          </p:nvSpPr>
          <p:spPr bwMode="auto">
            <a:xfrm>
              <a:off x="2333" y="2608"/>
              <a:ext cx="7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Net movement of</a:t>
              </a:r>
              <a:br>
                <a:rPr lang="en-US" sz="900"/>
              </a:br>
              <a:r>
                <a:rPr lang="en-US" sz="900"/>
                <a:t>water vapor by wind</a:t>
              </a:r>
            </a:p>
          </p:txBody>
        </p:sp>
        <p:sp>
          <p:nvSpPr>
            <p:cNvPr id="552971" name="Text Box 11"/>
            <p:cNvSpPr txBox="1">
              <a:spLocks noChangeArrowheads="1"/>
            </p:cNvSpPr>
            <p:nvPr/>
          </p:nvSpPr>
          <p:spPr bwMode="auto">
            <a:xfrm>
              <a:off x="2612" y="3650"/>
              <a:ext cx="5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Runoff and</a:t>
              </a:r>
            </a:p>
            <a:p>
              <a:pPr algn="l"/>
              <a:r>
                <a:rPr lang="en-US" sz="900"/>
                <a:t>groundwater</a:t>
              </a:r>
            </a:p>
          </p:txBody>
        </p:sp>
        <p:sp>
          <p:nvSpPr>
            <p:cNvPr id="552972" name="Text Box 12"/>
            <p:cNvSpPr txBox="1">
              <a:spLocks noChangeArrowheads="1"/>
            </p:cNvSpPr>
            <p:nvPr/>
          </p:nvSpPr>
          <p:spPr bwMode="auto">
            <a:xfrm>
              <a:off x="3235" y="3398"/>
              <a:ext cx="47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Percolation</a:t>
              </a:r>
            </a:p>
            <a:p>
              <a:pPr algn="l"/>
              <a:r>
                <a:rPr lang="en-US" sz="900"/>
                <a:t>through</a:t>
              </a:r>
              <a:br>
                <a:rPr lang="en-US" sz="900"/>
              </a:br>
              <a:r>
                <a:rPr lang="en-US" sz="900"/>
                <a:t>soil</a:t>
              </a:r>
            </a:p>
          </p:txBody>
        </p:sp>
        <p:sp>
          <p:nvSpPr>
            <p:cNvPr id="552973" name="Text Box 13"/>
            <p:cNvSpPr txBox="1">
              <a:spLocks noChangeArrowheads="1"/>
            </p:cNvSpPr>
            <p:nvPr/>
          </p:nvSpPr>
          <p:spPr bwMode="auto">
            <a:xfrm>
              <a:off x="3296" y="2858"/>
              <a:ext cx="51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Precipitation</a:t>
              </a:r>
              <a:br>
                <a:rPr lang="en-US" sz="900"/>
              </a:br>
              <a:r>
                <a:rPr lang="en-US" sz="900"/>
                <a:t>over land</a:t>
              </a:r>
            </a:p>
          </p:txBody>
        </p:sp>
        <p:sp>
          <p:nvSpPr>
            <p:cNvPr id="552974" name="Text Box 14"/>
            <p:cNvSpPr txBox="1">
              <a:spLocks noChangeArrowheads="1"/>
            </p:cNvSpPr>
            <p:nvPr/>
          </p:nvSpPr>
          <p:spPr bwMode="auto">
            <a:xfrm>
              <a:off x="2437" y="3053"/>
              <a:ext cx="67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Evaporation and</a:t>
              </a:r>
            </a:p>
            <a:p>
              <a:pPr algn="l"/>
              <a:r>
                <a:rPr lang="en-US" sz="900"/>
                <a:t>transpiration from</a:t>
              </a:r>
            </a:p>
            <a:p>
              <a:pPr algn="l"/>
              <a:r>
                <a:rPr lang="en-US" sz="900"/>
                <a:t>land</a:t>
              </a:r>
            </a:p>
          </p:txBody>
        </p:sp>
        <p:sp>
          <p:nvSpPr>
            <p:cNvPr id="552975" name="Text Box 15"/>
            <p:cNvSpPr txBox="1">
              <a:spLocks noChangeArrowheads="1"/>
            </p:cNvSpPr>
            <p:nvPr/>
          </p:nvSpPr>
          <p:spPr bwMode="auto">
            <a:xfrm>
              <a:off x="1935" y="2925"/>
              <a:ext cx="51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Precipitation</a:t>
              </a:r>
            </a:p>
            <a:p>
              <a:pPr algn="l"/>
              <a:r>
                <a:rPr lang="en-US" sz="900"/>
                <a:t>over ocean</a:t>
              </a:r>
            </a:p>
          </p:txBody>
        </p:sp>
        <p:sp>
          <p:nvSpPr>
            <p:cNvPr id="552977" name="Text Box 17"/>
            <p:cNvSpPr txBox="1">
              <a:spLocks noChangeArrowheads="1"/>
            </p:cNvSpPr>
            <p:nvPr/>
          </p:nvSpPr>
          <p:spPr bwMode="auto">
            <a:xfrm>
              <a:off x="964" y="3817"/>
              <a:ext cx="6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37.16</a:t>
              </a:r>
              <a:endParaRPr lang="en-US"/>
            </a:p>
          </p:txBody>
        </p:sp>
        <p:sp>
          <p:nvSpPr>
            <p:cNvPr id="552978" name="Text Box 18"/>
            <p:cNvSpPr txBox="1">
              <a:spLocks noChangeArrowheads="1"/>
            </p:cNvSpPr>
            <p:nvPr/>
          </p:nvSpPr>
          <p:spPr bwMode="auto">
            <a:xfrm>
              <a:off x="2358" y="2881"/>
              <a:ext cx="5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900"/>
                <a:t>Evaporation</a:t>
              </a:r>
              <a:br>
                <a:rPr lang="en-US" sz="900"/>
              </a:br>
              <a:r>
                <a:rPr lang="en-US" sz="900"/>
                <a:t>from ocean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7559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600"/>
              <a:t>37.17 The carbon cycle depends on photosynthesis and respiration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400"/>
              <a:t>Carbon is taken from the atmosphere by photosynthesis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400"/>
              <a:t>Used to make organic molecules, and returned to the atmosphere by cellular respiration</a:t>
            </a:r>
            <a:endParaRPr lang="en-US"/>
          </a:p>
        </p:txBody>
      </p:sp>
      <p:sp>
        <p:nvSpPr>
          <p:cNvPr id="55398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54001" name="Group 17"/>
          <p:cNvGrpSpPr>
            <a:grpSpLocks/>
          </p:cNvGrpSpPr>
          <p:nvPr/>
        </p:nvGrpSpPr>
        <p:grpSpPr bwMode="auto">
          <a:xfrm>
            <a:off x="2860675" y="3395663"/>
            <a:ext cx="3240088" cy="3119437"/>
            <a:chOff x="1802" y="2139"/>
            <a:chExt cx="2041" cy="1965"/>
          </a:xfrm>
        </p:grpSpPr>
        <p:pic>
          <p:nvPicPr>
            <p:cNvPr id="553991" name="Picture 7" descr="37_17CarbonCycle_U.jpg     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" y="2139"/>
              <a:ext cx="2041" cy="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992" name="Text Box 8"/>
            <p:cNvSpPr txBox="1">
              <a:spLocks noChangeArrowheads="1"/>
            </p:cNvSpPr>
            <p:nvPr/>
          </p:nvSpPr>
          <p:spPr bwMode="auto">
            <a:xfrm>
              <a:off x="2447" y="2351"/>
              <a:ext cx="5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/>
                <a:t>CO</a:t>
              </a:r>
              <a:r>
                <a:rPr lang="en-US" sz="700" baseline="-25000"/>
                <a:t>2 </a:t>
              </a:r>
              <a:r>
                <a:rPr lang="en-US" sz="700"/>
                <a:t>in atmosphere</a:t>
              </a:r>
            </a:p>
          </p:txBody>
        </p:sp>
        <p:sp>
          <p:nvSpPr>
            <p:cNvPr id="553993" name="Text Box 9"/>
            <p:cNvSpPr txBox="1">
              <a:spLocks noChangeArrowheads="1"/>
            </p:cNvSpPr>
            <p:nvPr/>
          </p:nvSpPr>
          <p:spPr bwMode="auto">
            <a:xfrm>
              <a:off x="2881" y="2457"/>
              <a:ext cx="49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/>
                <a:t>Photosynthesis</a:t>
              </a:r>
            </a:p>
          </p:txBody>
        </p:sp>
        <p:sp>
          <p:nvSpPr>
            <p:cNvPr id="553994" name="Text Box 10"/>
            <p:cNvSpPr txBox="1">
              <a:spLocks noChangeArrowheads="1"/>
            </p:cNvSpPr>
            <p:nvPr/>
          </p:nvSpPr>
          <p:spPr bwMode="auto">
            <a:xfrm>
              <a:off x="2535" y="2648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700"/>
                <a:t>Cellular</a:t>
              </a:r>
            </a:p>
            <a:p>
              <a:pPr algn="ctr"/>
              <a:r>
                <a:rPr lang="en-US" sz="700"/>
                <a:t>respiration</a:t>
              </a:r>
            </a:p>
          </p:txBody>
        </p:sp>
        <p:sp>
          <p:nvSpPr>
            <p:cNvPr id="553995" name="Text Box 11"/>
            <p:cNvSpPr txBox="1">
              <a:spLocks noChangeArrowheads="1"/>
            </p:cNvSpPr>
            <p:nvPr/>
          </p:nvSpPr>
          <p:spPr bwMode="auto">
            <a:xfrm>
              <a:off x="1986" y="3101"/>
              <a:ext cx="3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Burning of</a:t>
              </a:r>
              <a:br>
                <a:rPr lang="en-US" sz="700"/>
              </a:br>
              <a:r>
                <a:rPr lang="en-US" sz="700"/>
                <a:t>fossil fuels</a:t>
              </a:r>
              <a:br>
                <a:rPr lang="en-US" sz="700"/>
              </a:br>
              <a:r>
                <a:rPr lang="en-US" sz="700"/>
                <a:t>and wood</a:t>
              </a:r>
            </a:p>
          </p:txBody>
        </p:sp>
        <p:sp>
          <p:nvSpPr>
            <p:cNvPr id="553996" name="Text Box 12"/>
            <p:cNvSpPr txBox="1">
              <a:spLocks noChangeArrowheads="1"/>
            </p:cNvSpPr>
            <p:nvPr/>
          </p:nvSpPr>
          <p:spPr bwMode="auto">
            <a:xfrm>
              <a:off x="2101" y="3485"/>
              <a:ext cx="6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Carbon compounds</a:t>
              </a:r>
              <a:br>
                <a:rPr lang="en-US" sz="700"/>
              </a:br>
              <a:r>
                <a:rPr lang="en-US" sz="700"/>
                <a:t>in water</a:t>
              </a:r>
            </a:p>
          </p:txBody>
        </p:sp>
        <p:sp>
          <p:nvSpPr>
            <p:cNvPr id="553997" name="Text Box 13"/>
            <p:cNvSpPr txBox="1">
              <a:spLocks noChangeArrowheads="1"/>
            </p:cNvSpPr>
            <p:nvPr/>
          </p:nvSpPr>
          <p:spPr bwMode="auto">
            <a:xfrm>
              <a:off x="2903" y="3486"/>
              <a:ext cx="30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Detritus</a:t>
              </a:r>
            </a:p>
          </p:txBody>
        </p:sp>
        <p:sp>
          <p:nvSpPr>
            <p:cNvPr id="553998" name="Text Box 14"/>
            <p:cNvSpPr txBox="1">
              <a:spLocks noChangeArrowheads="1"/>
            </p:cNvSpPr>
            <p:nvPr/>
          </p:nvSpPr>
          <p:spPr bwMode="auto">
            <a:xfrm>
              <a:off x="3036" y="3341"/>
              <a:ext cx="3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Primary</a:t>
              </a:r>
            </a:p>
            <a:p>
              <a:pPr algn="l"/>
              <a:r>
                <a:rPr lang="en-US" sz="700"/>
                <a:t>consumers</a:t>
              </a:r>
            </a:p>
          </p:txBody>
        </p:sp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289" y="3267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Higher-level</a:t>
              </a:r>
            </a:p>
            <a:p>
              <a:pPr algn="l"/>
              <a:r>
                <a:rPr lang="en-US" sz="700"/>
                <a:t>consumers</a:t>
              </a:r>
            </a:p>
          </p:txBody>
        </p:sp>
        <p:sp>
          <p:nvSpPr>
            <p:cNvPr id="554000" name="Text Box 16"/>
            <p:cNvSpPr txBox="1">
              <a:spLocks noChangeArrowheads="1"/>
            </p:cNvSpPr>
            <p:nvPr/>
          </p:nvSpPr>
          <p:spPr bwMode="auto">
            <a:xfrm>
              <a:off x="2592" y="3807"/>
              <a:ext cx="52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 b="1">
                  <a:solidFill>
                    <a:schemeClr val="bg1"/>
                  </a:solidFill>
                </a:rPr>
                <a:t>Decomposition</a:t>
              </a:r>
            </a:p>
          </p:txBody>
        </p:sp>
      </p:grpSp>
      <p:sp>
        <p:nvSpPr>
          <p:cNvPr id="554002" name="Text Box 18"/>
          <p:cNvSpPr txBox="1">
            <a:spLocks noChangeArrowheads="1"/>
          </p:cNvSpPr>
          <p:nvPr/>
        </p:nvSpPr>
        <p:spPr bwMode="auto">
          <a:xfrm>
            <a:off x="15303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37.17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07168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700"/>
              <a:t>37.18 The nitrogen cycle relies heavily on bacteria</a:t>
            </a:r>
            <a:endParaRPr lang="en-US"/>
          </a:p>
          <a:p>
            <a:pPr lvl="1" indent="-334963">
              <a:spcBef>
                <a:spcPct val="25000"/>
              </a:spcBef>
            </a:pPr>
            <a:r>
              <a:rPr lang="en-US" sz="2500"/>
              <a:t>Various bacteria in soil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500"/>
              <a:t>Convert gaseous N</a:t>
            </a:r>
            <a:r>
              <a:rPr lang="en-US" sz="2500" baseline="-25000"/>
              <a:t>2</a:t>
            </a:r>
            <a:r>
              <a:rPr lang="en-US" sz="2500"/>
              <a:t> to compounds that plants use: ammonium (NH</a:t>
            </a:r>
            <a:r>
              <a:rPr lang="en-US" sz="2500" baseline="-25000"/>
              <a:t>4</a:t>
            </a:r>
            <a:r>
              <a:rPr lang="en-US" sz="2500" baseline="30000"/>
              <a:t>+</a:t>
            </a:r>
            <a:r>
              <a:rPr lang="en-US" sz="2500"/>
              <a:t>) and nitrate (NO</a:t>
            </a:r>
            <a:r>
              <a:rPr lang="en-US" sz="2500" baseline="-25000"/>
              <a:t>3</a:t>
            </a:r>
            <a:r>
              <a:rPr lang="en-US" sz="2500" baseline="30000"/>
              <a:t>–</a:t>
            </a:r>
            <a:r>
              <a:rPr lang="en-US" sz="2500"/>
              <a:t>)</a:t>
            </a:r>
            <a:endParaRPr lang="en-US"/>
          </a:p>
        </p:txBody>
      </p:sp>
      <p:sp>
        <p:nvSpPr>
          <p:cNvPr id="55501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55027" name="Group 19"/>
          <p:cNvGrpSpPr>
            <a:grpSpLocks/>
          </p:cNvGrpSpPr>
          <p:nvPr/>
        </p:nvGrpSpPr>
        <p:grpSpPr bwMode="auto">
          <a:xfrm>
            <a:off x="2746375" y="2808288"/>
            <a:ext cx="3617913" cy="3617912"/>
            <a:chOff x="1730" y="1769"/>
            <a:chExt cx="2279" cy="2279"/>
          </a:xfrm>
        </p:grpSpPr>
        <p:pic>
          <p:nvPicPr>
            <p:cNvPr id="555015" name="Picture 7" descr="37_18NitrogenCycle_U.jpg       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1769"/>
              <a:ext cx="2279" cy="2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5016" name="Text Box 8"/>
            <p:cNvSpPr txBox="1">
              <a:spLocks noChangeArrowheads="1"/>
            </p:cNvSpPr>
            <p:nvPr/>
          </p:nvSpPr>
          <p:spPr bwMode="auto">
            <a:xfrm>
              <a:off x="2451" y="2135"/>
              <a:ext cx="81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/>
                <a:t>Nitrogen in atmosphere (N</a:t>
              </a:r>
              <a:r>
                <a:rPr lang="en-US" sz="700" baseline="-25000"/>
                <a:t>2</a:t>
              </a:r>
              <a:r>
                <a:rPr lang="en-US" sz="700"/>
                <a:t>)</a:t>
              </a:r>
            </a:p>
          </p:txBody>
        </p:sp>
        <p:sp>
          <p:nvSpPr>
            <p:cNvPr id="555017" name="Text Box 9"/>
            <p:cNvSpPr txBox="1">
              <a:spLocks noChangeArrowheads="1"/>
            </p:cNvSpPr>
            <p:nvPr/>
          </p:nvSpPr>
          <p:spPr bwMode="auto">
            <a:xfrm>
              <a:off x="1983" y="2705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Nitrogen</a:t>
              </a:r>
              <a:br>
                <a:rPr lang="en-US" sz="700"/>
              </a:br>
              <a:r>
                <a:rPr lang="en-US" sz="700"/>
                <a:t>fixation</a:t>
              </a:r>
            </a:p>
          </p:txBody>
        </p:sp>
        <p:sp>
          <p:nvSpPr>
            <p:cNvPr id="555018" name="Text Box 10"/>
            <p:cNvSpPr txBox="1">
              <a:spLocks noChangeArrowheads="1"/>
            </p:cNvSpPr>
            <p:nvPr/>
          </p:nvSpPr>
          <p:spPr bwMode="auto">
            <a:xfrm>
              <a:off x="2008" y="2961"/>
              <a:ext cx="60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Nitrogen-fixing</a:t>
              </a:r>
            </a:p>
            <a:p>
              <a:pPr algn="l"/>
              <a:r>
                <a:rPr lang="en-US" sz="700"/>
                <a:t>bacteria in root</a:t>
              </a:r>
            </a:p>
            <a:p>
              <a:pPr algn="l"/>
              <a:r>
                <a:rPr lang="en-US" sz="700"/>
                <a:t>nodules of legumes</a:t>
              </a:r>
            </a:p>
          </p:txBody>
        </p:sp>
        <p:sp>
          <p:nvSpPr>
            <p:cNvPr id="555019" name="Text Box 11"/>
            <p:cNvSpPr txBox="1">
              <a:spLocks noChangeArrowheads="1"/>
            </p:cNvSpPr>
            <p:nvPr/>
          </p:nvSpPr>
          <p:spPr bwMode="auto">
            <a:xfrm>
              <a:off x="2696" y="3088"/>
              <a:ext cx="39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Detritivores</a:t>
              </a:r>
            </a:p>
          </p:txBody>
        </p:sp>
        <p:sp>
          <p:nvSpPr>
            <p:cNvPr id="555020" name="Text Box 12"/>
            <p:cNvSpPr txBox="1">
              <a:spLocks noChangeArrowheads="1"/>
            </p:cNvSpPr>
            <p:nvPr/>
          </p:nvSpPr>
          <p:spPr bwMode="auto">
            <a:xfrm>
              <a:off x="2657" y="3207"/>
              <a:ext cx="48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Decomposition</a:t>
              </a:r>
            </a:p>
          </p:txBody>
        </p:sp>
        <p:sp>
          <p:nvSpPr>
            <p:cNvPr id="555021" name="Text Box 13"/>
            <p:cNvSpPr txBox="1">
              <a:spLocks noChangeArrowheads="1"/>
            </p:cNvSpPr>
            <p:nvPr/>
          </p:nvSpPr>
          <p:spPr bwMode="auto">
            <a:xfrm>
              <a:off x="2623" y="3398"/>
              <a:ext cx="57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Ammonium (NH</a:t>
              </a:r>
              <a:r>
                <a:rPr lang="en-US" sz="700" baseline="-25000"/>
                <a:t>4</a:t>
              </a:r>
              <a:r>
                <a:rPr lang="en-US" sz="700" baseline="30000"/>
                <a:t>+</a:t>
              </a:r>
              <a:r>
                <a:rPr lang="en-US" sz="700"/>
                <a:t>)</a:t>
              </a:r>
            </a:p>
          </p:txBody>
        </p:sp>
        <p:sp>
          <p:nvSpPr>
            <p:cNvPr id="555022" name="Text Box 14"/>
            <p:cNvSpPr txBox="1">
              <a:spLocks noChangeArrowheads="1"/>
            </p:cNvSpPr>
            <p:nvPr/>
          </p:nvSpPr>
          <p:spPr bwMode="auto">
            <a:xfrm>
              <a:off x="3226" y="2951"/>
              <a:ext cx="3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Nitrates</a:t>
              </a:r>
            </a:p>
            <a:p>
              <a:pPr algn="l"/>
              <a:r>
                <a:rPr lang="en-US" sz="700"/>
                <a:t>(NO</a:t>
              </a:r>
              <a:r>
                <a:rPr lang="en-US" sz="700" baseline="-25000"/>
                <a:t>3</a:t>
              </a:r>
              <a:r>
                <a:rPr lang="en-US" sz="700" baseline="30000"/>
                <a:t>–</a:t>
              </a:r>
              <a:r>
                <a:rPr lang="en-US" sz="700"/>
                <a:t>)</a:t>
              </a:r>
            </a:p>
          </p:txBody>
        </p:sp>
        <p:sp>
          <p:nvSpPr>
            <p:cNvPr id="555023" name="Text Box 15"/>
            <p:cNvSpPr txBox="1">
              <a:spLocks noChangeArrowheads="1"/>
            </p:cNvSpPr>
            <p:nvPr/>
          </p:nvSpPr>
          <p:spPr bwMode="auto">
            <a:xfrm>
              <a:off x="2985" y="2705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Assimilation</a:t>
              </a:r>
            </a:p>
            <a:p>
              <a:pPr algn="l"/>
              <a:r>
                <a:rPr lang="en-US" sz="700"/>
                <a:t>by plants</a:t>
              </a:r>
            </a:p>
          </p:txBody>
        </p:sp>
        <p:sp>
          <p:nvSpPr>
            <p:cNvPr id="555024" name="Text Box 16"/>
            <p:cNvSpPr txBox="1">
              <a:spLocks noChangeArrowheads="1"/>
            </p:cNvSpPr>
            <p:nvPr/>
          </p:nvSpPr>
          <p:spPr bwMode="auto">
            <a:xfrm>
              <a:off x="3449" y="2869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Denitrifying</a:t>
              </a:r>
            </a:p>
            <a:p>
              <a:pPr algn="l"/>
              <a:r>
                <a:rPr lang="en-US" sz="700"/>
                <a:t>bacteria</a:t>
              </a:r>
            </a:p>
          </p:txBody>
        </p:sp>
        <p:sp>
          <p:nvSpPr>
            <p:cNvPr id="555025" name="Text Box 17"/>
            <p:cNvSpPr txBox="1">
              <a:spLocks noChangeArrowheads="1"/>
            </p:cNvSpPr>
            <p:nvPr/>
          </p:nvSpPr>
          <p:spPr bwMode="auto">
            <a:xfrm>
              <a:off x="2239" y="3506"/>
              <a:ext cx="4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Nitrogen-fixing</a:t>
              </a:r>
            </a:p>
            <a:p>
              <a:pPr algn="l"/>
              <a:r>
                <a:rPr lang="en-US" sz="700"/>
                <a:t>soil bacteria</a:t>
              </a:r>
            </a:p>
          </p:txBody>
        </p:sp>
        <p:sp>
          <p:nvSpPr>
            <p:cNvPr id="555026" name="Text Box 18"/>
            <p:cNvSpPr txBox="1">
              <a:spLocks noChangeArrowheads="1"/>
            </p:cNvSpPr>
            <p:nvPr/>
          </p:nvSpPr>
          <p:spPr bwMode="auto">
            <a:xfrm>
              <a:off x="3373" y="3246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700"/>
                <a:t>Nitrifying</a:t>
              </a:r>
            </a:p>
            <a:p>
              <a:pPr algn="l"/>
              <a:r>
                <a:rPr lang="en-US" sz="700"/>
                <a:t>bacteria</a:t>
              </a:r>
            </a:p>
          </p:txBody>
        </p:sp>
      </p:grpSp>
      <p:sp>
        <p:nvSpPr>
          <p:cNvPr id="555028" name="Text Box 20"/>
          <p:cNvSpPr txBox="1">
            <a:spLocks noChangeArrowheads="1"/>
          </p:cNvSpPr>
          <p:nvPr/>
        </p:nvSpPr>
        <p:spPr bwMode="auto">
          <a:xfrm>
            <a:off x="15303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37.18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Detritivores</a:t>
            </a:r>
            <a:endParaRPr lang="en-US" sz="2600"/>
          </a:p>
          <a:p>
            <a:pPr marL="1814513" lvl="2" indent="-533400"/>
            <a:r>
              <a:rPr lang="en-US"/>
              <a:t>Decompose organic matter and recycle nitrogen to plants</a:t>
            </a:r>
          </a:p>
        </p:txBody>
      </p:sp>
      <p:sp>
        <p:nvSpPr>
          <p:cNvPr id="55603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marL="800100" lvl="1" indent="-317500"/>
            <a:r>
              <a:rPr lang="en-US"/>
              <a:t>Interactions such as these between organisms</a:t>
            </a:r>
          </a:p>
          <a:p>
            <a:pPr marL="1828800" lvl="2" indent="-546100"/>
            <a:r>
              <a:rPr lang="en-US"/>
              <a:t>Are examples of interactions that occur in biological communities</a:t>
            </a:r>
          </a:p>
        </p:txBody>
      </p:sp>
      <p:sp>
        <p:nvSpPr>
          <p:cNvPr id="46899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08250"/>
          </a:xfrm>
        </p:spPr>
        <p:txBody>
          <a:bodyPr/>
          <a:lstStyle/>
          <a:p>
            <a:r>
              <a:rPr lang="en-US"/>
              <a:t>37.19 The phosphorus cycle depends on the weathering of rock</a:t>
            </a:r>
          </a:p>
          <a:p>
            <a:pPr lvl="1" indent="-334963"/>
            <a:r>
              <a:rPr lang="en-US"/>
              <a:t>Phosphorus and other soil minerals</a:t>
            </a:r>
            <a:endParaRPr lang="en-US" sz="2600"/>
          </a:p>
          <a:p>
            <a:pPr marL="1814513" lvl="2" indent="-533400"/>
            <a:r>
              <a:rPr lang="en-US"/>
              <a:t>Are recycled locally</a:t>
            </a:r>
          </a:p>
        </p:txBody>
      </p:sp>
      <p:sp>
        <p:nvSpPr>
          <p:cNvPr id="55705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57075" name="Group 19"/>
          <p:cNvGrpSpPr>
            <a:grpSpLocks/>
          </p:cNvGrpSpPr>
          <p:nvPr/>
        </p:nvGrpSpPr>
        <p:grpSpPr bwMode="auto">
          <a:xfrm>
            <a:off x="2728913" y="3109913"/>
            <a:ext cx="3536950" cy="3400425"/>
            <a:chOff x="1719" y="1959"/>
            <a:chExt cx="2228" cy="2142"/>
          </a:xfrm>
        </p:grpSpPr>
        <p:pic>
          <p:nvPicPr>
            <p:cNvPr id="557063" name="Picture 7" descr="37_19PhosphorusCycle_U.jpg                                     0051B279203                            BE7703A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1959"/>
              <a:ext cx="2228" cy="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7064" name="Text Box 8"/>
            <p:cNvSpPr txBox="1">
              <a:spLocks noChangeArrowheads="1"/>
            </p:cNvSpPr>
            <p:nvPr/>
          </p:nvSpPr>
          <p:spPr bwMode="auto">
            <a:xfrm>
              <a:off x="2313" y="2672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Weathering</a:t>
              </a:r>
            </a:p>
            <a:p>
              <a:pPr algn="l"/>
              <a:r>
                <a:rPr lang="en-US" sz="800"/>
                <a:t>of rocks</a:t>
              </a:r>
            </a:p>
          </p:txBody>
        </p:sp>
        <p:sp>
          <p:nvSpPr>
            <p:cNvPr id="557065" name="Text Box 9"/>
            <p:cNvSpPr txBox="1">
              <a:spLocks noChangeArrowheads="1"/>
            </p:cNvSpPr>
            <p:nvPr/>
          </p:nvSpPr>
          <p:spPr bwMode="auto">
            <a:xfrm>
              <a:off x="1935" y="2597"/>
              <a:ext cx="37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Geologic</a:t>
              </a:r>
            </a:p>
            <a:p>
              <a:pPr algn="l"/>
              <a:r>
                <a:rPr lang="en-US" sz="800"/>
                <a:t>uplift</a:t>
              </a:r>
            </a:p>
            <a:p>
              <a:pPr algn="l"/>
              <a:r>
                <a:rPr lang="en-US" sz="800"/>
                <a:t>of rocks</a:t>
              </a:r>
            </a:p>
          </p:txBody>
        </p:sp>
        <p:sp>
          <p:nvSpPr>
            <p:cNvPr id="557066" name="Text Box 10"/>
            <p:cNvSpPr txBox="1">
              <a:spLocks noChangeArrowheads="1"/>
            </p:cNvSpPr>
            <p:nvPr/>
          </p:nvSpPr>
          <p:spPr bwMode="auto">
            <a:xfrm>
              <a:off x="2633" y="2770"/>
              <a:ext cx="3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Runoff</a:t>
              </a:r>
            </a:p>
          </p:txBody>
        </p:sp>
        <p:sp>
          <p:nvSpPr>
            <p:cNvPr id="557067" name="Text Box 11"/>
            <p:cNvSpPr txBox="1">
              <a:spLocks noChangeArrowheads="1"/>
            </p:cNvSpPr>
            <p:nvPr/>
          </p:nvSpPr>
          <p:spPr bwMode="auto">
            <a:xfrm>
              <a:off x="2184" y="3045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Sedimentation</a:t>
              </a:r>
            </a:p>
          </p:txBody>
        </p:sp>
        <p:sp>
          <p:nvSpPr>
            <p:cNvPr id="557068" name="Text Box 12"/>
            <p:cNvSpPr txBox="1">
              <a:spLocks noChangeArrowheads="1"/>
            </p:cNvSpPr>
            <p:nvPr/>
          </p:nvSpPr>
          <p:spPr bwMode="auto">
            <a:xfrm>
              <a:off x="2481" y="3404"/>
              <a:ext cx="3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Leaching</a:t>
              </a:r>
            </a:p>
          </p:txBody>
        </p:sp>
        <p:sp>
          <p:nvSpPr>
            <p:cNvPr id="557069" name="Text Box 13"/>
            <p:cNvSpPr txBox="1">
              <a:spLocks noChangeArrowheads="1"/>
            </p:cNvSpPr>
            <p:nvPr/>
          </p:nvSpPr>
          <p:spPr bwMode="auto">
            <a:xfrm>
              <a:off x="2690" y="3287"/>
              <a:ext cx="22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Soil</a:t>
              </a:r>
            </a:p>
          </p:txBody>
        </p:sp>
        <p:sp>
          <p:nvSpPr>
            <p:cNvPr id="557070" name="Text Box 14"/>
            <p:cNvSpPr txBox="1">
              <a:spLocks noChangeArrowheads="1"/>
            </p:cNvSpPr>
            <p:nvPr/>
          </p:nvSpPr>
          <p:spPr bwMode="auto">
            <a:xfrm>
              <a:off x="2917" y="3152"/>
              <a:ext cx="47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Plant uptake</a:t>
              </a:r>
            </a:p>
            <a:p>
              <a:pPr algn="l"/>
              <a:r>
                <a:rPr lang="en-US" sz="800"/>
                <a:t>of PO</a:t>
              </a:r>
              <a:r>
                <a:rPr lang="en-US" sz="800" baseline="-25000"/>
                <a:t>4</a:t>
              </a:r>
              <a:r>
                <a:rPr lang="en-US" sz="800" baseline="30000"/>
                <a:t>3</a:t>
              </a:r>
              <a:r>
                <a:rPr lang="en-US" sz="800" baseline="50000"/>
                <a:t>–</a:t>
              </a:r>
              <a:endParaRPr lang="en-US" sz="800"/>
            </a:p>
          </p:txBody>
        </p:sp>
        <p:sp>
          <p:nvSpPr>
            <p:cNvPr id="557071" name="Text Box 15"/>
            <p:cNvSpPr txBox="1">
              <a:spLocks noChangeArrowheads="1"/>
            </p:cNvSpPr>
            <p:nvPr/>
          </p:nvSpPr>
          <p:spPr bwMode="auto">
            <a:xfrm>
              <a:off x="3329" y="3011"/>
              <a:ext cx="49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Consumption</a:t>
              </a:r>
            </a:p>
          </p:txBody>
        </p:sp>
        <p:sp>
          <p:nvSpPr>
            <p:cNvPr id="557072" name="Text Box 16"/>
            <p:cNvSpPr txBox="1">
              <a:spLocks noChangeArrowheads="1"/>
            </p:cNvSpPr>
            <p:nvPr/>
          </p:nvSpPr>
          <p:spPr bwMode="auto">
            <a:xfrm>
              <a:off x="2843" y="3686"/>
              <a:ext cx="54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Decomposition</a:t>
              </a:r>
            </a:p>
          </p:txBody>
        </p:sp>
        <p:sp>
          <p:nvSpPr>
            <p:cNvPr id="557073" name="Text Box 17"/>
            <p:cNvSpPr txBox="1">
              <a:spLocks noChangeArrowheads="1"/>
            </p:cNvSpPr>
            <p:nvPr/>
          </p:nvSpPr>
          <p:spPr bwMode="auto">
            <a:xfrm>
              <a:off x="3307" y="2369"/>
              <a:ext cx="2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Rain</a:t>
              </a:r>
            </a:p>
          </p:txBody>
        </p:sp>
        <p:sp>
          <p:nvSpPr>
            <p:cNvPr id="557074" name="Text Box 18"/>
            <p:cNvSpPr txBox="1">
              <a:spLocks noChangeArrowheads="1"/>
            </p:cNvSpPr>
            <p:nvPr/>
          </p:nvSpPr>
          <p:spPr bwMode="auto">
            <a:xfrm>
              <a:off x="3421" y="2660"/>
              <a:ext cx="29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/>
                <a:t>Plants</a:t>
              </a:r>
            </a:p>
          </p:txBody>
        </p:sp>
      </p:grpSp>
      <p:sp>
        <p:nvSpPr>
          <p:cNvPr id="557076" name="Text Box 20"/>
          <p:cNvSpPr txBox="1">
            <a:spLocks noChangeArrowheads="1"/>
          </p:cNvSpPr>
          <p:nvPr/>
        </p:nvSpPr>
        <p:spPr bwMode="auto">
          <a:xfrm>
            <a:off x="1530350" y="6059488"/>
            <a:ext cx="107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37.19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534400" cy="1098550"/>
          </a:xfrm>
        </p:spPr>
        <p:txBody>
          <a:bodyPr/>
          <a:lstStyle/>
          <a:p>
            <a:r>
              <a:rPr lang="en-US"/>
              <a:t>37.20 Ecosystem alteration can upset chemical cycling</a:t>
            </a:r>
          </a:p>
        </p:txBody>
      </p:sp>
      <p:sp>
        <p:nvSpPr>
          <p:cNvPr id="5580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US"/>
              <a:t>ECOSYSTEM ALTERATION </a:t>
            </a:r>
            <a:br>
              <a:rPr lang="en-US"/>
            </a:br>
            <a:r>
              <a:rPr lang="en-US"/>
              <a:t>CONNECTION</a:t>
            </a:r>
            <a:endParaRPr lang="en-US" b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498600"/>
          </a:xfrm>
        </p:spPr>
        <p:txBody>
          <a:bodyPr/>
          <a:lstStyle/>
          <a:p>
            <a:pPr lvl="1" indent="-334963"/>
            <a:r>
              <a:rPr lang="en-US" sz="2400"/>
              <a:t>Ecosystem studies show that drastic alterations, such as the total removal of vegetation</a:t>
            </a:r>
          </a:p>
          <a:p>
            <a:pPr marL="1814513" lvl="2" indent="-533400"/>
            <a:r>
              <a:rPr lang="en-US" sz="2400"/>
              <a:t>Can increase the runoff and loss of soil nutrients</a:t>
            </a:r>
            <a:endParaRPr lang="en-US"/>
          </a:p>
        </p:txBody>
      </p:sp>
      <p:sp>
        <p:nvSpPr>
          <p:cNvPr id="56115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61169" name="Text Box 17"/>
          <p:cNvSpPr txBox="1">
            <a:spLocks noChangeArrowheads="1"/>
          </p:cNvSpPr>
          <p:nvPr/>
        </p:nvSpPr>
        <p:spPr bwMode="auto">
          <a:xfrm>
            <a:off x="539750" y="6135688"/>
            <a:ext cx="1444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37.20A—C</a:t>
            </a:r>
            <a:endParaRPr lang="en-US"/>
          </a:p>
        </p:txBody>
      </p:sp>
      <p:pic>
        <p:nvPicPr>
          <p:cNvPr id="561171" name="Picture 19" descr="37_20bLoggedWatershed_UP.jpg                                   0051B246203                            BE7460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349750"/>
            <a:ext cx="2616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1220" name="Group 68"/>
          <p:cNvGrpSpPr>
            <a:grpSpLocks/>
          </p:cNvGrpSpPr>
          <p:nvPr/>
        </p:nvGrpSpPr>
        <p:grpSpPr bwMode="auto">
          <a:xfrm>
            <a:off x="476250" y="2055813"/>
            <a:ext cx="8297863" cy="3751262"/>
            <a:chOff x="300" y="1295"/>
            <a:chExt cx="5227" cy="2363"/>
          </a:xfrm>
        </p:grpSpPr>
        <p:pic>
          <p:nvPicPr>
            <p:cNvPr id="561170" name="Picture 18" descr="37_20aHubbardbrookDam_UP.jpg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1295"/>
              <a:ext cx="1651" cy="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1219" name="Group 67"/>
            <p:cNvGrpSpPr>
              <a:grpSpLocks/>
            </p:cNvGrpSpPr>
            <p:nvPr/>
          </p:nvGrpSpPr>
          <p:grpSpPr bwMode="auto">
            <a:xfrm>
              <a:off x="2072" y="1728"/>
              <a:ext cx="3455" cy="1930"/>
              <a:chOff x="2072" y="1728"/>
              <a:chExt cx="3455" cy="1930"/>
            </a:xfrm>
          </p:grpSpPr>
          <p:sp>
            <p:nvSpPr>
              <p:cNvPr id="561195" name="Text Box 43"/>
              <p:cNvSpPr txBox="1">
                <a:spLocks noChangeArrowheads="1"/>
              </p:cNvSpPr>
              <p:nvPr/>
            </p:nvSpPr>
            <p:spPr bwMode="auto">
              <a:xfrm rot="-5441479">
                <a:off x="1321" y="2639"/>
                <a:ext cx="16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Nitrate concentration in runoff (mg/L)</a:t>
                </a:r>
              </a:p>
            </p:txBody>
          </p:sp>
          <p:pic>
            <p:nvPicPr>
              <p:cNvPr id="561197" name="Picture 45" descr="37_20cWatershedNitratLoss_U.jpg                                0051B279203                            BE74600A: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" y="1728"/>
                <a:ext cx="3170" cy="1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1198" name="Text Box 46"/>
              <p:cNvSpPr txBox="1">
                <a:spLocks noChangeArrowheads="1"/>
              </p:cNvSpPr>
              <p:nvPr/>
            </p:nvSpPr>
            <p:spPr bwMode="auto">
              <a:xfrm>
                <a:off x="2712" y="2694"/>
                <a:ext cx="7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Completion of</a:t>
                </a:r>
                <a:br>
                  <a:rPr lang="en-US" sz="1200"/>
                </a:br>
                <a:r>
                  <a:rPr lang="en-US" sz="1200"/>
                  <a:t>tree cutting</a:t>
                </a:r>
              </a:p>
            </p:txBody>
          </p:sp>
          <p:sp>
            <p:nvSpPr>
              <p:cNvPr id="561199" name="Text Box 47"/>
              <p:cNvSpPr txBox="1">
                <a:spLocks noChangeArrowheads="1"/>
              </p:cNvSpPr>
              <p:nvPr/>
            </p:nvSpPr>
            <p:spPr bwMode="auto">
              <a:xfrm>
                <a:off x="4101" y="2909"/>
                <a:ext cx="4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Control</a:t>
                </a:r>
              </a:p>
            </p:txBody>
          </p:sp>
          <p:sp>
            <p:nvSpPr>
              <p:cNvPr id="561200" name="Text Box 48"/>
              <p:cNvSpPr txBox="1">
                <a:spLocks noChangeArrowheads="1"/>
              </p:cNvSpPr>
              <p:nvPr/>
            </p:nvSpPr>
            <p:spPr bwMode="auto">
              <a:xfrm>
                <a:off x="4056" y="1998"/>
                <a:ext cx="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Deforested</a:t>
                </a:r>
              </a:p>
            </p:txBody>
          </p:sp>
          <p:sp>
            <p:nvSpPr>
              <p:cNvPr id="561201" name="Text Box 49"/>
              <p:cNvSpPr txBox="1">
                <a:spLocks noChangeArrowheads="1"/>
              </p:cNvSpPr>
              <p:nvPr/>
            </p:nvSpPr>
            <p:spPr bwMode="auto">
              <a:xfrm>
                <a:off x="2303" y="3318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0</a:t>
                </a:r>
              </a:p>
            </p:txBody>
          </p:sp>
          <p:sp>
            <p:nvSpPr>
              <p:cNvPr id="561202" name="Text Box 50"/>
              <p:cNvSpPr txBox="1">
                <a:spLocks noChangeArrowheads="1"/>
              </p:cNvSpPr>
              <p:nvPr/>
            </p:nvSpPr>
            <p:spPr bwMode="auto">
              <a:xfrm>
                <a:off x="2232" y="317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1.0</a:t>
                </a:r>
              </a:p>
            </p:txBody>
          </p:sp>
          <p:sp>
            <p:nvSpPr>
              <p:cNvPr id="561203" name="Text Box 51"/>
              <p:cNvSpPr txBox="1">
                <a:spLocks noChangeArrowheads="1"/>
              </p:cNvSpPr>
              <p:nvPr/>
            </p:nvSpPr>
            <p:spPr bwMode="auto">
              <a:xfrm>
                <a:off x="2232" y="3011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2.0</a:t>
                </a:r>
              </a:p>
            </p:txBody>
          </p:sp>
          <p:sp>
            <p:nvSpPr>
              <p:cNvPr id="561204" name="Text Box 52"/>
              <p:cNvSpPr txBox="1">
                <a:spLocks noChangeArrowheads="1"/>
              </p:cNvSpPr>
              <p:nvPr/>
            </p:nvSpPr>
            <p:spPr bwMode="auto">
              <a:xfrm>
                <a:off x="2232" y="2845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3.0</a:t>
                </a:r>
              </a:p>
            </p:txBody>
          </p:sp>
          <p:sp>
            <p:nvSpPr>
              <p:cNvPr id="561205" name="Text Box 53"/>
              <p:cNvSpPr txBox="1">
                <a:spLocks noChangeArrowheads="1"/>
              </p:cNvSpPr>
              <p:nvPr/>
            </p:nvSpPr>
            <p:spPr bwMode="auto">
              <a:xfrm>
                <a:off x="2232" y="2685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4.0</a:t>
                </a:r>
              </a:p>
            </p:txBody>
          </p:sp>
          <p:sp>
            <p:nvSpPr>
              <p:cNvPr id="561206" name="Text Box 54"/>
              <p:cNvSpPr txBox="1">
                <a:spLocks noChangeArrowheads="1"/>
              </p:cNvSpPr>
              <p:nvPr/>
            </p:nvSpPr>
            <p:spPr bwMode="auto">
              <a:xfrm>
                <a:off x="2187" y="2365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20.0</a:t>
                </a:r>
              </a:p>
            </p:txBody>
          </p:sp>
          <p:sp>
            <p:nvSpPr>
              <p:cNvPr id="561207" name="Text Box 55"/>
              <p:cNvSpPr txBox="1">
                <a:spLocks noChangeArrowheads="1"/>
              </p:cNvSpPr>
              <p:nvPr/>
            </p:nvSpPr>
            <p:spPr bwMode="auto">
              <a:xfrm>
                <a:off x="2187" y="2202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40.0</a:t>
                </a:r>
              </a:p>
            </p:txBody>
          </p:sp>
          <p:sp>
            <p:nvSpPr>
              <p:cNvPr id="561208" name="Text Box 56"/>
              <p:cNvSpPr txBox="1">
                <a:spLocks noChangeArrowheads="1"/>
              </p:cNvSpPr>
              <p:nvPr/>
            </p:nvSpPr>
            <p:spPr bwMode="auto">
              <a:xfrm>
                <a:off x="2187" y="2039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60.0</a:t>
                </a:r>
              </a:p>
            </p:txBody>
          </p:sp>
          <p:sp>
            <p:nvSpPr>
              <p:cNvPr id="561209" name="Text Box 57"/>
              <p:cNvSpPr txBox="1">
                <a:spLocks noChangeArrowheads="1"/>
              </p:cNvSpPr>
              <p:nvPr/>
            </p:nvSpPr>
            <p:spPr bwMode="auto">
              <a:xfrm>
                <a:off x="2182" y="1878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80.0</a:t>
                </a:r>
              </a:p>
            </p:txBody>
          </p:sp>
          <p:sp>
            <p:nvSpPr>
              <p:cNvPr id="561210" name="Text Box 58"/>
              <p:cNvSpPr txBox="1">
                <a:spLocks noChangeArrowheads="1"/>
              </p:cNvSpPr>
              <p:nvPr/>
            </p:nvSpPr>
            <p:spPr bwMode="auto">
              <a:xfrm>
                <a:off x="2542" y="3485"/>
                <a:ext cx="3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1965</a:t>
                </a:r>
              </a:p>
            </p:txBody>
          </p:sp>
          <p:sp>
            <p:nvSpPr>
              <p:cNvPr id="561211" name="Text Box 59"/>
              <p:cNvSpPr txBox="1">
                <a:spLocks noChangeArrowheads="1"/>
              </p:cNvSpPr>
              <p:nvPr/>
            </p:nvSpPr>
            <p:spPr bwMode="auto">
              <a:xfrm>
                <a:off x="3363" y="3466"/>
                <a:ext cx="3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1966</a:t>
                </a:r>
              </a:p>
            </p:txBody>
          </p:sp>
          <p:sp>
            <p:nvSpPr>
              <p:cNvPr id="561212" name="Text Box 60"/>
              <p:cNvSpPr txBox="1">
                <a:spLocks noChangeArrowheads="1"/>
              </p:cNvSpPr>
              <p:nvPr/>
            </p:nvSpPr>
            <p:spPr bwMode="auto">
              <a:xfrm>
                <a:off x="4276" y="3451"/>
                <a:ext cx="3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1967</a:t>
                </a:r>
              </a:p>
            </p:txBody>
          </p:sp>
          <p:sp>
            <p:nvSpPr>
              <p:cNvPr id="561213" name="Text Box 61"/>
              <p:cNvSpPr txBox="1">
                <a:spLocks noChangeArrowheads="1"/>
              </p:cNvSpPr>
              <p:nvPr/>
            </p:nvSpPr>
            <p:spPr bwMode="auto">
              <a:xfrm>
                <a:off x="5042" y="3445"/>
                <a:ext cx="3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1968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63763"/>
          </a:xfrm>
        </p:spPr>
        <p:txBody>
          <a:bodyPr/>
          <a:lstStyle/>
          <a:p>
            <a:pPr lvl="1" indent="-334963"/>
            <a:r>
              <a:rPr lang="en-US"/>
              <a:t>Environmental changes caused by humans, such as acid precipitation</a:t>
            </a:r>
            <a:endParaRPr lang="en-US" sz="2600"/>
          </a:p>
          <a:p>
            <a:pPr marL="1814513" lvl="2" indent="-533400"/>
            <a:r>
              <a:rPr lang="en-US"/>
              <a:t>Can unbalance nutrient cycling over the long term</a:t>
            </a:r>
          </a:p>
        </p:txBody>
      </p:sp>
      <p:sp>
        <p:nvSpPr>
          <p:cNvPr id="56217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098550"/>
          </a:xfrm>
        </p:spPr>
        <p:txBody>
          <a:bodyPr/>
          <a:lstStyle/>
          <a:p>
            <a:r>
              <a:rPr lang="en-US"/>
              <a:t>37.21 David Schindler talks about the effects of nutrients on freshwater ecosystems</a:t>
            </a:r>
          </a:p>
        </p:txBody>
      </p:sp>
      <p:sp>
        <p:nvSpPr>
          <p:cNvPr id="56320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63217" name="Text Box 17"/>
          <p:cNvSpPr txBox="1">
            <a:spLocks noChangeArrowheads="1"/>
          </p:cNvSpPr>
          <p:nvPr/>
        </p:nvSpPr>
        <p:spPr bwMode="auto">
          <a:xfrm>
            <a:off x="1530350" y="605948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37.21A</a:t>
            </a:r>
            <a:endParaRPr lang="en-US"/>
          </a:p>
        </p:txBody>
      </p:sp>
      <p:sp>
        <p:nvSpPr>
          <p:cNvPr id="563218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TALKING ABOUT SCIENCE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63219" name="Picture 19" descr="37_21aDavidSchindler_UP.jpg                                    0051B246203                            BE7460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630363"/>
            <a:ext cx="3579813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851150"/>
          </a:xfrm>
        </p:spPr>
        <p:txBody>
          <a:bodyPr/>
          <a:lstStyle/>
          <a:p>
            <a:pPr lvl="1" indent="-334963">
              <a:spcBef>
                <a:spcPct val="25000"/>
              </a:spcBef>
            </a:pPr>
            <a:r>
              <a:rPr lang="en-US" sz="2400"/>
              <a:t>Nutrient runoff from agricultural lands and large livestock operations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400"/>
              <a:t>May cause excessive algal growth</a:t>
            </a:r>
          </a:p>
          <a:p>
            <a:pPr lvl="1" indent="-334963">
              <a:spcBef>
                <a:spcPct val="25000"/>
              </a:spcBef>
            </a:pPr>
            <a:r>
              <a:rPr lang="en-US" sz="2400"/>
              <a:t>This cultural eutrophication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400"/>
              <a:t>Reduces species diversity and harms water quality</a:t>
            </a:r>
            <a:endParaRPr lang="en-US"/>
          </a:p>
        </p:txBody>
      </p:sp>
      <p:sp>
        <p:nvSpPr>
          <p:cNvPr id="5642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564241" name="Text Box 17"/>
          <p:cNvSpPr txBox="1">
            <a:spLocks noChangeArrowheads="1"/>
          </p:cNvSpPr>
          <p:nvPr/>
        </p:nvSpPr>
        <p:spPr bwMode="auto">
          <a:xfrm>
            <a:off x="1263650" y="6122988"/>
            <a:ext cx="1182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Figure 37.21B</a:t>
            </a:r>
            <a:endParaRPr lang="en-US"/>
          </a:p>
        </p:txBody>
      </p:sp>
      <p:pic>
        <p:nvPicPr>
          <p:cNvPr id="564242" name="Picture 18" descr="37_21bEutrophication_UP.jpg                                    0051B246203                            BE74600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519488"/>
            <a:ext cx="5927725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3136900"/>
          </a:xfrm>
        </p:spPr>
        <p:txBody>
          <a:bodyPr/>
          <a:lstStyle/>
          <a:p>
            <a:r>
              <a:rPr lang="en-US" sz="2800"/>
              <a:t>37.1 A community includes all the organisms inhabiting a particular area</a:t>
            </a:r>
          </a:p>
          <a:p>
            <a:pPr lvl="1" indent="-334963"/>
            <a:r>
              <a:rPr lang="en-US" sz="2600"/>
              <a:t>A biological community</a:t>
            </a:r>
          </a:p>
          <a:p>
            <a:pPr marL="1814513" lvl="2" indent="-533400"/>
            <a:r>
              <a:rPr lang="en-US" sz="2600"/>
              <a:t>Is an assemblage of all the populations of organisms living close enough together for potential interaction</a:t>
            </a:r>
            <a:endParaRPr lang="en-US"/>
          </a:p>
        </p:txBody>
      </p:sp>
      <p:sp>
        <p:nvSpPr>
          <p:cNvPr id="47002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STRUCTURAL FEATURES OF COMMUNITIES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470024" name="Group 8"/>
          <p:cNvGrpSpPr>
            <a:grpSpLocks/>
          </p:cNvGrpSpPr>
          <p:nvPr/>
        </p:nvGrpSpPr>
        <p:grpSpPr bwMode="auto">
          <a:xfrm>
            <a:off x="4260850" y="3546475"/>
            <a:ext cx="4419600" cy="2924175"/>
            <a:chOff x="2692" y="2218"/>
            <a:chExt cx="2784" cy="1842"/>
          </a:xfrm>
        </p:grpSpPr>
        <p:pic>
          <p:nvPicPr>
            <p:cNvPr id="470022" name="Picture 6" descr="37_01FieldCommunity_UP.jpg                                     0051B246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2218"/>
              <a:ext cx="2134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0023" name="Text Box 7"/>
            <p:cNvSpPr txBox="1">
              <a:spLocks noChangeArrowheads="1"/>
            </p:cNvSpPr>
            <p:nvPr/>
          </p:nvSpPr>
          <p:spPr bwMode="auto">
            <a:xfrm>
              <a:off x="2692" y="3873"/>
              <a:ext cx="6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37.1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719388"/>
          </a:xfrm>
        </p:spPr>
        <p:txBody>
          <a:bodyPr/>
          <a:lstStyle/>
          <a:p>
            <a:pPr lvl="1" indent="-334963"/>
            <a:r>
              <a:rPr lang="en-US"/>
              <a:t>Communities are characterized by</a:t>
            </a:r>
            <a:endParaRPr lang="en-US" sz="2600"/>
          </a:p>
          <a:p>
            <a:pPr marL="1814513" lvl="2" indent="-533400"/>
            <a:r>
              <a:rPr lang="en-US"/>
              <a:t>Species diversity</a:t>
            </a:r>
          </a:p>
          <a:p>
            <a:pPr marL="1814513" lvl="2" indent="-533400"/>
            <a:r>
              <a:rPr lang="en-US"/>
              <a:t>Response to disturbance</a:t>
            </a:r>
          </a:p>
          <a:p>
            <a:pPr marL="1814513" lvl="2" indent="-533400"/>
            <a:r>
              <a:rPr lang="en-US"/>
              <a:t>Trophic structure</a:t>
            </a:r>
          </a:p>
        </p:txBody>
      </p:sp>
      <p:sp>
        <p:nvSpPr>
          <p:cNvPr id="47718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772025"/>
          </a:xfrm>
        </p:spPr>
        <p:txBody>
          <a:bodyPr/>
          <a:lstStyle/>
          <a:p>
            <a:r>
              <a:rPr lang="en-US"/>
              <a:t>37.2 Competition may occur when a shared resource is limited</a:t>
            </a:r>
            <a:endParaRPr lang="en-US" sz="2800"/>
          </a:p>
          <a:p>
            <a:pPr lvl="1" indent="-334963"/>
            <a:r>
              <a:rPr lang="en-US"/>
              <a:t>Interspecific competition</a:t>
            </a:r>
            <a:endParaRPr lang="en-US" sz="2600"/>
          </a:p>
          <a:p>
            <a:pPr marL="1814513" lvl="2" indent="-533400"/>
            <a:r>
              <a:rPr lang="en-US"/>
              <a:t>Occurs between two species if they both require the same limited resource</a:t>
            </a:r>
          </a:p>
          <a:p>
            <a:pPr lvl="1" indent="-334963"/>
            <a:r>
              <a:rPr lang="en-US"/>
              <a:t>A species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niche</a:t>
            </a:r>
            <a:endParaRPr lang="en-US" sz="2600"/>
          </a:p>
          <a:p>
            <a:pPr marL="1814513" lvl="2" indent="-533400"/>
            <a:r>
              <a:rPr lang="en-US"/>
              <a:t>Includes its total use of biotic and abiotic resources</a:t>
            </a:r>
          </a:p>
        </p:txBody>
      </p:sp>
      <p:sp>
        <p:nvSpPr>
          <p:cNvPr id="50790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1736725"/>
          </a:xfrm>
        </p:spPr>
        <p:txBody>
          <a:bodyPr/>
          <a:lstStyle/>
          <a:p>
            <a:pPr lvl="1" indent="-334963"/>
            <a:r>
              <a:rPr lang="en-US"/>
              <a:t>The competitive exclusion principle</a:t>
            </a:r>
            <a:endParaRPr lang="en-US" sz="2400"/>
          </a:p>
          <a:p>
            <a:pPr marL="1814513" lvl="2" indent="-533400"/>
            <a:r>
              <a:rPr lang="en-US"/>
              <a:t>States that two species cannot coexist in a community if their niches are identical</a:t>
            </a:r>
          </a:p>
        </p:txBody>
      </p:sp>
      <p:sp>
        <p:nvSpPr>
          <p:cNvPr id="4782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478244" name="Group 36"/>
          <p:cNvGrpSpPr>
            <a:grpSpLocks/>
          </p:cNvGrpSpPr>
          <p:nvPr/>
        </p:nvGrpSpPr>
        <p:grpSpPr bwMode="auto">
          <a:xfrm>
            <a:off x="484188" y="2254250"/>
            <a:ext cx="8283575" cy="4257675"/>
            <a:chOff x="305" y="1420"/>
            <a:chExt cx="5218" cy="2682"/>
          </a:xfrm>
        </p:grpSpPr>
        <p:grpSp>
          <p:nvGrpSpPr>
            <p:cNvPr id="478234" name="Group 26"/>
            <p:cNvGrpSpPr>
              <a:grpSpLocks/>
            </p:cNvGrpSpPr>
            <p:nvPr/>
          </p:nvGrpSpPr>
          <p:grpSpPr bwMode="auto">
            <a:xfrm>
              <a:off x="305" y="1420"/>
              <a:ext cx="5218" cy="2624"/>
              <a:chOff x="257" y="1012"/>
              <a:chExt cx="5218" cy="2624"/>
            </a:xfrm>
          </p:grpSpPr>
          <p:pic>
            <p:nvPicPr>
              <p:cNvPr id="478235" name="Picture 27" descr="37_02aCompetExclusion_CNL.jpg                                  0051B279203                            BE74600A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" y="1012"/>
                <a:ext cx="5218" cy="2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8236" name="Text Box 28"/>
              <p:cNvSpPr txBox="1">
                <a:spLocks noChangeArrowheads="1"/>
              </p:cNvSpPr>
              <p:nvPr/>
            </p:nvSpPr>
            <p:spPr bwMode="auto">
              <a:xfrm>
                <a:off x="1015" y="1840"/>
                <a:ext cx="71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i="1"/>
                  <a:t>Chthamalus</a:t>
                </a:r>
              </a:p>
            </p:txBody>
          </p:sp>
          <p:sp>
            <p:nvSpPr>
              <p:cNvPr id="478237" name="Text Box 29"/>
              <p:cNvSpPr txBox="1">
                <a:spLocks noChangeArrowheads="1"/>
              </p:cNvSpPr>
              <p:nvPr/>
            </p:nvSpPr>
            <p:spPr bwMode="auto">
              <a:xfrm>
                <a:off x="1016" y="20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i="1"/>
                  <a:t>Balanus</a:t>
                </a:r>
              </a:p>
            </p:txBody>
          </p:sp>
          <p:sp>
            <p:nvSpPr>
              <p:cNvPr id="478238" name="Text Box 30"/>
              <p:cNvSpPr txBox="1">
                <a:spLocks noChangeArrowheads="1"/>
              </p:cNvSpPr>
              <p:nvPr/>
            </p:nvSpPr>
            <p:spPr bwMode="auto">
              <a:xfrm>
                <a:off x="3345" y="1269"/>
                <a:ext cx="55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/>
                  <a:t>High tide</a:t>
                </a:r>
              </a:p>
            </p:txBody>
          </p:sp>
          <p:sp>
            <p:nvSpPr>
              <p:cNvPr id="478239" name="Text Box 31"/>
              <p:cNvSpPr txBox="1">
                <a:spLocks noChangeArrowheads="1"/>
              </p:cNvSpPr>
              <p:nvPr/>
            </p:nvSpPr>
            <p:spPr bwMode="auto">
              <a:xfrm>
                <a:off x="3180" y="1676"/>
                <a:ext cx="80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i="1"/>
                  <a:t>Chthamalus</a:t>
                </a:r>
              </a:p>
              <a:p>
                <a:pPr algn="l"/>
                <a:r>
                  <a:rPr lang="en-US" sz="1400"/>
                  <a:t>realized niche</a:t>
                </a:r>
              </a:p>
            </p:txBody>
          </p:sp>
          <p:sp>
            <p:nvSpPr>
              <p:cNvPr id="478240" name="Text Box 32"/>
              <p:cNvSpPr txBox="1">
                <a:spLocks noChangeArrowheads="1"/>
              </p:cNvSpPr>
              <p:nvPr/>
            </p:nvSpPr>
            <p:spPr bwMode="auto">
              <a:xfrm>
                <a:off x="3186" y="2482"/>
                <a:ext cx="80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i="1"/>
                  <a:t>Balanus</a:t>
                </a:r>
              </a:p>
              <a:p>
                <a:pPr algn="l"/>
                <a:r>
                  <a:rPr lang="en-US" sz="1400"/>
                  <a:t>realized niche</a:t>
                </a:r>
              </a:p>
            </p:txBody>
          </p:sp>
          <p:sp>
            <p:nvSpPr>
              <p:cNvPr id="478241" name="Text Box 33"/>
              <p:cNvSpPr txBox="1">
                <a:spLocks noChangeArrowheads="1"/>
              </p:cNvSpPr>
              <p:nvPr/>
            </p:nvSpPr>
            <p:spPr bwMode="auto">
              <a:xfrm>
                <a:off x="3315" y="3094"/>
                <a:ext cx="5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/>
                  <a:t>Low tide</a:t>
                </a:r>
              </a:p>
            </p:txBody>
          </p:sp>
          <p:sp>
            <p:nvSpPr>
              <p:cNvPr id="478242" name="Text Box 34"/>
              <p:cNvSpPr txBox="1">
                <a:spLocks noChangeArrowheads="1"/>
              </p:cNvSpPr>
              <p:nvPr/>
            </p:nvSpPr>
            <p:spPr bwMode="auto">
              <a:xfrm>
                <a:off x="398" y="2846"/>
                <a:ext cx="4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/>
                  <a:t>Ocean</a:t>
                </a:r>
              </a:p>
            </p:txBody>
          </p:sp>
        </p:grpSp>
        <p:sp>
          <p:nvSpPr>
            <p:cNvPr id="478243" name="Text Box 35"/>
            <p:cNvSpPr txBox="1">
              <a:spLocks noChangeArrowheads="1"/>
            </p:cNvSpPr>
            <p:nvPr/>
          </p:nvSpPr>
          <p:spPr bwMode="auto">
            <a:xfrm>
              <a:off x="2654" y="3929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37.2A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590800"/>
          </a:xfrm>
        </p:spPr>
        <p:txBody>
          <a:bodyPr/>
          <a:lstStyle/>
          <a:p>
            <a:pPr marL="525463" lvl="1" indent="-334963"/>
            <a:r>
              <a:rPr lang="en-US"/>
              <a:t>One outcome of competition is resource partitioning</a:t>
            </a:r>
            <a:endParaRPr lang="en-US" sz="2600"/>
          </a:p>
          <a:p>
            <a:pPr marL="1249363" lvl="2" indent="-533400"/>
            <a:r>
              <a:rPr lang="en-US"/>
              <a:t>Where one of the species may evolve enough through natural selection to use a different set of resources</a:t>
            </a:r>
          </a:p>
        </p:txBody>
      </p:sp>
      <p:sp>
        <p:nvSpPr>
          <p:cNvPr id="50893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08983" name="Group 55"/>
          <p:cNvGrpSpPr>
            <a:grpSpLocks/>
          </p:cNvGrpSpPr>
          <p:nvPr/>
        </p:nvGrpSpPr>
        <p:grpSpPr bwMode="auto">
          <a:xfrm>
            <a:off x="687388" y="3135313"/>
            <a:ext cx="7658100" cy="3363912"/>
            <a:chOff x="433" y="1975"/>
            <a:chExt cx="4824" cy="2119"/>
          </a:xfrm>
        </p:grpSpPr>
        <p:pic>
          <p:nvPicPr>
            <p:cNvPr id="508970" name="Picture 42" descr="37_02bResourcePartition_CNL.jpg                                0051B279203                            BE74600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975"/>
              <a:ext cx="4177" cy="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8971" name="Text Box 43"/>
            <p:cNvSpPr txBox="1">
              <a:spLocks noChangeArrowheads="1"/>
            </p:cNvSpPr>
            <p:nvPr/>
          </p:nvSpPr>
          <p:spPr bwMode="auto">
            <a:xfrm>
              <a:off x="1429" y="3435"/>
              <a:ext cx="5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distichus</a:t>
              </a:r>
            </a:p>
          </p:txBody>
        </p:sp>
        <p:sp>
          <p:nvSpPr>
            <p:cNvPr id="508972" name="Text Box 44"/>
            <p:cNvSpPr txBox="1">
              <a:spLocks noChangeArrowheads="1"/>
            </p:cNvSpPr>
            <p:nvPr/>
          </p:nvSpPr>
          <p:spPr bwMode="auto">
            <a:xfrm>
              <a:off x="1671" y="3320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aliniger</a:t>
              </a:r>
            </a:p>
          </p:txBody>
        </p:sp>
        <p:sp>
          <p:nvSpPr>
            <p:cNvPr id="508973" name="Text Box 45"/>
            <p:cNvSpPr txBox="1">
              <a:spLocks noChangeArrowheads="1"/>
            </p:cNvSpPr>
            <p:nvPr/>
          </p:nvSpPr>
          <p:spPr bwMode="auto">
            <a:xfrm>
              <a:off x="2322" y="3725"/>
              <a:ext cx="59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etheridgei</a:t>
              </a:r>
            </a:p>
          </p:txBody>
        </p:sp>
        <p:sp>
          <p:nvSpPr>
            <p:cNvPr id="508974" name="Text Box 46"/>
            <p:cNvSpPr txBox="1">
              <a:spLocks noChangeArrowheads="1"/>
            </p:cNvSpPr>
            <p:nvPr/>
          </p:nvSpPr>
          <p:spPr bwMode="auto">
            <a:xfrm>
              <a:off x="2209" y="3635"/>
              <a:ext cx="5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cybotes</a:t>
              </a:r>
            </a:p>
          </p:txBody>
        </p:sp>
        <p:sp>
          <p:nvSpPr>
            <p:cNvPr id="508975" name="Text Box 47"/>
            <p:cNvSpPr txBox="1">
              <a:spLocks noChangeArrowheads="1"/>
            </p:cNvSpPr>
            <p:nvPr/>
          </p:nvSpPr>
          <p:spPr bwMode="auto">
            <a:xfrm>
              <a:off x="2530" y="3326"/>
              <a:ext cx="6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christophei</a:t>
              </a:r>
            </a:p>
          </p:txBody>
        </p:sp>
        <p:sp>
          <p:nvSpPr>
            <p:cNvPr id="508976" name="Text Box 48"/>
            <p:cNvSpPr txBox="1">
              <a:spLocks noChangeArrowheads="1"/>
            </p:cNvSpPr>
            <p:nvPr/>
          </p:nvSpPr>
          <p:spPr bwMode="auto">
            <a:xfrm>
              <a:off x="2314" y="2439"/>
              <a:ext cx="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ricordii</a:t>
              </a:r>
            </a:p>
          </p:txBody>
        </p:sp>
        <p:sp>
          <p:nvSpPr>
            <p:cNvPr id="508977" name="Text Box 49"/>
            <p:cNvSpPr txBox="1">
              <a:spLocks noChangeArrowheads="1"/>
            </p:cNvSpPr>
            <p:nvPr/>
          </p:nvSpPr>
          <p:spPr bwMode="auto">
            <a:xfrm>
              <a:off x="2488" y="3125"/>
              <a:ext cx="54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b="1" i="1"/>
                <a:t>A. insolitus</a:t>
              </a:r>
            </a:p>
          </p:txBody>
        </p:sp>
        <p:sp>
          <p:nvSpPr>
            <p:cNvPr id="508978" name="Text Box 50"/>
            <p:cNvSpPr txBox="1">
              <a:spLocks noChangeArrowheads="1"/>
            </p:cNvSpPr>
            <p:nvPr/>
          </p:nvSpPr>
          <p:spPr bwMode="auto">
            <a:xfrm>
              <a:off x="3744" y="2710"/>
              <a:ext cx="11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i="1"/>
                <a:t>A. insolitus</a:t>
              </a:r>
              <a:br>
                <a:rPr lang="en-US" sz="1000" i="1"/>
              </a:br>
              <a:r>
                <a:rPr lang="en-US" sz="1000"/>
                <a:t>perches on shady branches.</a:t>
              </a:r>
            </a:p>
          </p:txBody>
        </p:sp>
        <p:sp>
          <p:nvSpPr>
            <p:cNvPr id="508979" name="Text Box 51"/>
            <p:cNvSpPr txBox="1">
              <a:spLocks noChangeArrowheads="1"/>
            </p:cNvSpPr>
            <p:nvPr/>
          </p:nvSpPr>
          <p:spPr bwMode="auto">
            <a:xfrm>
              <a:off x="3745" y="2925"/>
              <a:ext cx="1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i="1"/>
                <a:t>A. distichus</a:t>
              </a:r>
              <a:br>
                <a:rPr lang="en-US" sz="1000" i="1"/>
              </a:br>
              <a:r>
                <a:rPr lang="en-US" sz="1000"/>
                <a:t>perches on sunny surfaces.</a:t>
              </a:r>
              <a:endParaRPr lang="en-US" sz="1000" i="1"/>
            </a:p>
          </p:txBody>
        </p:sp>
        <p:sp>
          <p:nvSpPr>
            <p:cNvPr id="508981" name="Text Box 53"/>
            <p:cNvSpPr txBox="1">
              <a:spLocks noChangeArrowheads="1"/>
            </p:cNvSpPr>
            <p:nvPr/>
          </p:nvSpPr>
          <p:spPr bwMode="auto">
            <a:xfrm>
              <a:off x="433" y="3873"/>
              <a:ext cx="6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1"/>
                <a:t>Figure 37.2B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C4eActiveLectureQuestions">
  <a:themeElements>
    <a:clrScheme name="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C4eActiveLectureQuestion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PB7_2line">
  <a:themeElements>
    <a:clrScheme name="CPB7_2line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PB7_2lin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PB7_2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7_2line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7_2line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RKAUL-5  :Microsoft Office 2001:Templates:Presentations:Designs:CPB7_2line</Template>
  <TotalTime>1087</TotalTime>
  <Words>1413</Words>
  <Application>Microsoft Macintosh PowerPoint</Application>
  <PresentationFormat>On-screen Show (4:3)</PresentationFormat>
  <Paragraphs>405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Times New Roman</vt:lpstr>
      <vt:lpstr>Arial</vt:lpstr>
      <vt:lpstr>Tahoma</vt:lpstr>
      <vt:lpstr>Times</vt:lpstr>
      <vt:lpstr>CC4eActiveLectureQuestions</vt:lpstr>
      <vt:lpstr>CPB7_2line</vt:lpstr>
      <vt:lpstr>Chapter 37</vt:lpstr>
      <vt:lpstr>PowerPoint Presentation</vt:lpstr>
      <vt:lpstr>PowerPoint Presentation</vt:lpstr>
      <vt:lpstr>PowerPoint Presentation</vt:lpstr>
      <vt:lpstr>STRUCTURAL FEATURES OF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ABOUT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ECOSYSTEM STRUCTURE AND DYNAMICS</vt:lpstr>
      <vt:lpstr>PowerPoint Presentation</vt:lpstr>
      <vt:lpstr>PowerPoint Presentation</vt:lpstr>
      <vt:lpstr>PowerPoint Presentation</vt:lpstr>
      <vt:lpstr>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ECOSYSTEM ALTERATION  CONNECTION</vt:lpstr>
      <vt:lpstr>PowerPoint Presentation</vt:lpstr>
      <vt:lpstr>PowerPoint Presentation</vt:lpstr>
      <vt:lpstr>TALKING ABOUT SCIENCE</vt:lpstr>
      <vt:lpstr>PowerPoint Presentation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Nicholas Rath</cp:lastModifiedBy>
  <cp:revision>869</cp:revision>
  <cp:lastPrinted>2005-04-09T05:55:57Z</cp:lastPrinted>
  <dcterms:created xsi:type="dcterms:W3CDTF">2004-07-21T00:54:38Z</dcterms:created>
  <dcterms:modified xsi:type="dcterms:W3CDTF">2012-02-16T21:35:01Z</dcterms:modified>
</cp:coreProperties>
</file>