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2" r:id="rId1"/>
  </p:sldMasterIdLst>
  <p:notesMasterIdLst>
    <p:notesMasterId r:id="rId49"/>
  </p:notesMasterIdLst>
  <p:sldIdLst>
    <p:sldId id="30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310" r:id="rId18"/>
    <p:sldId id="274"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Lst>
  <p:sldSz cx="9144000" cy="6858000" type="screen4x3"/>
  <p:notesSz cx="6858000" cy="9144000"/>
  <p:custDataLst>
    <p:tags r:id="rId50"/>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orient="horz" pos="960">
          <p15:clr>
            <a:srgbClr val="A4A3A4"/>
          </p15:clr>
        </p15:guide>
        <p15:guide id="3" orient="horz" pos="384">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a Mitra" initials="RM" lastIdx="1" clrIdx="0">
    <p:extLst/>
  </p:cmAuthor>
  <p:cmAuthor id="2" name="Holly" initials="H"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6387"/>
    <a:srgbClr val="336600"/>
    <a:srgbClr val="333300"/>
    <a:srgbClr val="007A00"/>
    <a:srgbClr val="7B5A2D"/>
    <a:srgbClr val="C19253"/>
    <a:srgbClr val="77562B"/>
    <a:srgbClr val="46331A"/>
    <a:srgbClr val="2C2010"/>
    <a:srgbClr val="004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autoAdjust="0"/>
    <p:restoredTop sz="91422" autoAdjust="0"/>
  </p:normalViewPr>
  <p:slideViewPr>
    <p:cSldViewPr>
      <p:cViewPr varScale="1">
        <p:scale>
          <a:sx n="124" d="100"/>
          <a:sy n="124" d="100"/>
        </p:scale>
        <p:origin x="1224" y="90"/>
      </p:cViewPr>
      <p:guideLst>
        <p:guide orient="horz" pos="2160"/>
        <p:guide orient="horz" pos="960"/>
        <p:guide orient="horz" pos="384"/>
        <p:guide pos="2880"/>
      </p:guideLst>
    </p:cSldViewPr>
  </p:slideViewPr>
  <p:outlineViewPr>
    <p:cViewPr>
      <p:scale>
        <a:sx n="33" d="100"/>
        <a:sy n="33" d="100"/>
      </p:scale>
      <p:origin x="24" y="0"/>
    </p:cViewPr>
  </p:outlineViewPr>
  <p:notesTextViewPr>
    <p:cViewPr>
      <p:scale>
        <a:sx n="100" d="100"/>
        <a:sy n="100" d="100"/>
      </p:scale>
      <p:origin x="0" y="0"/>
    </p:cViewPr>
  </p:notesTextViewPr>
  <p:sorterViewPr>
    <p:cViewPr>
      <p:scale>
        <a:sx n="100" d="100"/>
        <a:sy n="100" d="100"/>
      </p:scale>
      <p:origin x="0" y="6344"/>
    </p:cViewPr>
  </p:sorterViewPr>
  <p:notesViewPr>
    <p:cSldViewPr snapToGrid="0" snapToObjects="1">
      <p:cViewPr>
        <p:scale>
          <a:sx n="334" d="100"/>
          <a:sy n="334" d="100"/>
        </p:scale>
        <p:origin x="-400" y="43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pitchFamily="1" charset="-128"/>
                <a:cs typeface="+mn-cs"/>
              </a:defRPr>
            </a:lvl1pPr>
          </a:lstStyle>
          <a:p>
            <a:pPr>
              <a:defRPr/>
            </a:pPr>
            <a:endParaRPr lang="en-US" dirty="0"/>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C17FC884-6B8A-AA41-8AD1-6286A1B9538A}" type="slidenum">
              <a:rPr lang="en-US"/>
              <a:pPr/>
              <a:t>‹#›</a:t>
            </a:fld>
            <a:endParaRPr lang="en-US" dirty="0"/>
          </a:p>
        </p:txBody>
      </p:sp>
    </p:spTree>
    <p:extLst>
      <p:ext uri="{BB962C8B-B14F-4D97-AF65-F5344CB8AC3E}">
        <p14:creationId xmlns:p14="http://schemas.microsoft.com/office/powerpoint/2010/main" val="2016555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9636" name="Slide Number Placeholder 3"/>
          <p:cNvSpPr>
            <a:spLocks noGrp="1"/>
          </p:cNvSpPr>
          <p:nvPr>
            <p:ph type="sldNum" sz="quarter" idx="5"/>
          </p:nvPr>
        </p:nvSpPr>
        <p:spPr>
          <a:noFill/>
        </p:spPr>
        <p:txBody>
          <a:bodyPr/>
          <a:lstStyle/>
          <a:p>
            <a:fld id="{2264DC6C-BBEF-4746-8916-4ED83677EE1E}" type="slidenum">
              <a:rPr lang="en-US"/>
              <a:pPr/>
              <a:t>2</a:t>
            </a:fld>
            <a:endParaRPr lang="en-US" dirty="0"/>
          </a:p>
        </p:txBody>
      </p:sp>
    </p:spTree>
    <p:extLst>
      <p:ext uri="{BB962C8B-B14F-4D97-AF65-F5344CB8AC3E}">
        <p14:creationId xmlns:p14="http://schemas.microsoft.com/office/powerpoint/2010/main" val="2921478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0900" name="Slide Number Placeholder 3"/>
          <p:cNvSpPr>
            <a:spLocks noGrp="1"/>
          </p:cNvSpPr>
          <p:nvPr>
            <p:ph type="sldNum" sz="quarter" idx="5"/>
          </p:nvPr>
        </p:nvSpPr>
        <p:spPr>
          <a:noFill/>
        </p:spPr>
        <p:txBody>
          <a:bodyPr/>
          <a:lstStyle/>
          <a:p>
            <a:fld id="{19633D10-2315-264E-B93F-52F1B3CDE6F3}" type="slidenum">
              <a:rPr lang="en-US"/>
              <a:pPr/>
              <a:t>11</a:t>
            </a:fld>
            <a:endParaRPr lang="en-US" dirty="0"/>
          </a:p>
        </p:txBody>
      </p:sp>
    </p:spTree>
    <p:extLst>
      <p:ext uri="{BB962C8B-B14F-4D97-AF65-F5344CB8AC3E}">
        <p14:creationId xmlns:p14="http://schemas.microsoft.com/office/powerpoint/2010/main" val="3988435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1924" name="Slide Number Placeholder 3"/>
          <p:cNvSpPr>
            <a:spLocks noGrp="1"/>
          </p:cNvSpPr>
          <p:nvPr>
            <p:ph type="sldNum" sz="quarter" idx="5"/>
          </p:nvPr>
        </p:nvSpPr>
        <p:spPr>
          <a:noFill/>
        </p:spPr>
        <p:txBody>
          <a:bodyPr/>
          <a:lstStyle/>
          <a:p>
            <a:fld id="{022778FE-3D2A-C14C-9771-3009056BBE7E}" type="slidenum">
              <a:rPr lang="en-US"/>
              <a:pPr/>
              <a:t>12</a:t>
            </a:fld>
            <a:endParaRPr lang="en-US" dirty="0"/>
          </a:p>
        </p:txBody>
      </p:sp>
    </p:spTree>
    <p:extLst>
      <p:ext uri="{BB962C8B-B14F-4D97-AF65-F5344CB8AC3E}">
        <p14:creationId xmlns:p14="http://schemas.microsoft.com/office/powerpoint/2010/main" val="3565436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3972" name="Slide Number Placeholder 3"/>
          <p:cNvSpPr>
            <a:spLocks noGrp="1"/>
          </p:cNvSpPr>
          <p:nvPr>
            <p:ph type="sldNum" sz="quarter" idx="5"/>
          </p:nvPr>
        </p:nvSpPr>
        <p:spPr>
          <a:noFill/>
        </p:spPr>
        <p:txBody>
          <a:bodyPr/>
          <a:lstStyle/>
          <a:p>
            <a:fld id="{DA57F5C2-8007-314B-AD92-AAE8EF900A4D}" type="slidenum">
              <a:rPr lang="en-US"/>
              <a:pPr/>
              <a:t>13</a:t>
            </a:fld>
            <a:endParaRPr lang="en-US" dirty="0"/>
          </a:p>
        </p:txBody>
      </p:sp>
    </p:spTree>
    <p:extLst>
      <p:ext uri="{BB962C8B-B14F-4D97-AF65-F5344CB8AC3E}">
        <p14:creationId xmlns:p14="http://schemas.microsoft.com/office/powerpoint/2010/main" val="2210522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4996" name="Slide Number Placeholder 3"/>
          <p:cNvSpPr>
            <a:spLocks noGrp="1"/>
          </p:cNvSpPr>
          <p:nvPr>
            <p:ph type="sldNum" sz="quarter" idx="5"/>
          </p:nvPr>
        </p:nvSpPr>
        <p:spPr>
          <a:noFill/>
        </p:spPr>
        <p:txBody>
          <a:bodyPr/>
          <a:lstStyle/>
          <a:p>
            <a:fld id="{8838E420-5986-1142-BB89-E671A9ABA607}" type="slidenum">
              <a:rPr lang="en-US"/>
              <a:pPr/>
              <a:t>14</a:t>
            </a:fld>
            <a:endParaRPr lang="en-US" dirty="0"/>
          </a:p>
        </p:txBody>
      </p:sp>
    </p:spTree>
    <p:extLst>
      <p:ext uri="{BB962C8B-B14F-4D97-AF65-F5344CB8AC3E}">
        <p14:creationId xmlns:p14="http://schemas.microsoft.com/office/powerpoint/2010/main" val="642835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r>
              <a:rPr b="0" noProof="1">
                <a:solidFill>
                  <a:srgbClr val="000000"/>
                </a:solidFill>
                <a:ea typeface="ＭＳ Ｐゴシック" charset="-128"/>
              </a:rPr>
              <a:t>Figure 2</a:t>
            </a:r>
            <a:r>
              <a:rPr lang="en-US" b="0" noProof="1">
                <a:solidFill>
                  <a:srgbClr val="000000"/>
                </a:solidFill>
                <a:ea typeface="ＭＳ Ｐゴシック" charset="-128"/>
              </a:rPr>
              <a:t>.3</a:t>
            </a:r>
            <a:r>
              <a:rPr b="0" noProof="1">
                <a:solidFill>
                  <a:srgbClr val="000000"/>
                </a:solidFill>
                <a:ea typeface="ＭＳ Ｐゴシック" charset="-128"/>
              </a:rPr>
              <a:t> </a:t>
            </a:r>
            <a:r>
              <a:rPr lang="en-US" noProof="1">
                <a:solidFill>
                  <a:srgbClr val="000000"/>
                </a:solidFill>
                <a:ea typeface="ＭＳ Ｐゴシック" charset="-128"/>
              </a:rPr>
              <a:t>Mercury(left) and gold(right) </a:t>
            </a:r>
            <a:r>
              <a:rPr noProof="1">
                <a:solidFill>
                  <a:srgbClr val="000000"/>
                </a:solidFill>
                <a:ea typeface="ＭＳ Ｐゴシック" charset="-128"/>
              </a:rPr>
              <a:t>are chemical elements</a:t>
            </a:r>
            <a:r>
              <a:rPr lang="en-US" noProof="1">
                <a:solidFill>
                  <a:srgbClr val="000000"/>
                </a:solidFill>
                <a:ea typeface="ＭＳ Ｐゴシック" charset="-128"/>
              </a:rPr>
              <a:t>.</a:t>
            </a:r>
            <a:r>
              <a:rPr noProof="1">
                <a:solidFill>
                  <a:srgbClr val="000000"/>
                </a:solidFill>
                <a:ea typeface="ＭＳ Ｐゴシック" charset="-128"/>
              </a:rPr>
              <a:t> </a:t>
            </a:r>
            <a:r>
              <a:rPr lang="en-US" noProof="1">
                <a:solidFill>
                  <a:srgbClr val="000000"/>
                </a:solidFill>
                <a:ea typeface="ＭＳ Ｐゴシック" charset="-128"/>
              </a:rPr>
              <a:t>E</a:t>
            </a:r>
            <a:r>
              <a:rPr noProof="1">
                <a:solidFill>
                  <a:srgbClr val="000000"/>
                </a:solidFill>
                <a:ea typeface="ＭＳ Ｐゴシック" charset="-128"/>
              </a:rPr>
              <a:t>ach has a unique set of properties and cannot be broken down into simpler substances.</a:t>
            </a:r>
          </a:p>
          <a:p>
            <a:endParaRPr lang="en-US" dirty="0">
              <a:ea typeface="ＭＳ Ｐゴシック" charset="-128"/>
            </a:endParaRPr>
          </a:p>
        </p:txBody>
      </p:sp>
      <p:sp>
        <p:nvSpPr>
          <p:cNvPr id="86020" name="Slide Number Placeholder 3"/>
          <p:cNvSpPr>
            <a:spLocks noGrp="1"/>
          </p:cNvSpPr>
          <p:nvPr>
            <p:ph type="sldNum" sz="quarter" idx="5"/>
          </p:nvPr>
        </p:nvSpPr>
        <p:spPr>
          <a:noFill/>
        </p:spPr>
        <p:txBody>
          <a:bodyPr/>
          <a:lstStyle/>
          <a:p>
            <a:fld id="{2635E5EF-C45F-894C-9937-8264CB3DF8AC}" type="slidenum">
              <a:rPr lang="en-US"/>
              <a:pPr/>
              <a:t>15</a:t>
            </a:fld>
            <a:endParaRPr lang="en-US" dirty="0"/>
          </a:p>
        </p:txBody>
      </p:sp>
    </p:spTree>
    <p:extLst>
      <p:ext uri="{BB962C8B-B14F-4D97-AF65-F5344CB8AC3E}">
        <p14:creationId xmlns:p14="http://schemas.microsoft.com/office/powerpoint/2010/main" val="339886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8068" name="Slide Number Placeholder 3"/>
          <p:cNvSpPr>
            <a:spLocks noGrp="1"/>
          </p:cNvSpPr>
          <p:nvPr>
            <p:ph type="sldNum" sz="quarter" idx="5"/>
          </p:nvPr>
        </p:nvSpPr>
        <p:spPr>
          <a:noFill/>
        </p:spPr>
        <p:txBody>
          <a:bodyPr/>
          <a:lstStyle/>
          <a:p>
            <a:fld id="{3C1B0CB0-EA04-314B-9419-B783F2D9AFED}" type="slidenum">
              <a:rPr lang="en-US"/>
              <a:pPr/>
              <a:t>16</a:t>
            </a:fld>
            <a:endParaRPr lang="en-US" dirty="0"/>
          </a:p>
        </p:txBody>
      </p:sp>
    </p:spTree>
    <p:extLst>
      <p:ext uri="{BB962C8B-B14F-4D97-AF65-F5344CB8AC3E}">
        <p14:creationId xmlns:p14="http://schemas.microsoft.com/office/powerpoint/2010/main" val="3904052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18</a:t>
            </a:fld>
            <a:endParaRPr lang="en-US" dirty="0"/>
          </a:p>
        </p:txBody>
      </p:sp>
    </p:spTree>
    <p:extLst>
      <p:ext uri="{BB962C8B-B14F-4D97-AF65-F5344CB8AC3E}">
        <p14:creationId xmlns:p14="http://schemas.microsoft.com/office/powerpoint/2010/main" val="2228392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0116" name="Slide Number Placeholder 3"/>
          <p:cNvSpPr>
            <a:spLocks noGrp="1"/>
          </p:cNvSpPr>
          <p:nvPr>
            <p:ph type="sldNum" sz="quarter" idx="5"/>
          </p:nvPr>
        </p:nvSpPr>
        <p:spPr>
          <a:noFill/>
        </p:spPr>
        <p:txBody>
          <a:bodyPr/>
          <a:lstStyle/>
          <a:p>
            <a:fld id="{DD6F882B-829A-3048-9C71-17CBA50AD954}" type="slidenum">
              <a:rPr lang="en-US"/>
              <a:pPr/>
              <a:t>19</a:t>
            </a:fld>
            <a:endParaRPr lang="en-US" dirty="0"/>
          </a:p>
        </p:txBody>
      </p:sp>
    </p:spTree>
    <p:extLst>
      <p:ext uri="{BB962C8B-B14F-4D97-AF65-F5344CB8AC3E}">
        <p14:creationId xmlns:p14="http://schemas.microsoft.com/office/powerpoint/2010/main" val="1710049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0116" name="Slide Number Placeholder 3"/>
          <p:cNvSpPr>
            <a:spLocks noGrp="1"/>
          </p:cNvSpPr>
          <p:nvPr>
            <p:ph type="sldNum" sz="quarter" idx="5"/>
          </p:nvPr>
        </p:nvSpPr>
        <p:spPr>
          <a:noFill/>
        </p:spPr>
        <p:txBody>
          <a:bodyPr/>
          <a:lstStyle/>
          <a:p>
            <a:fld id="{DD6F882B-829A-3048-9C71-17CBA50AD954}" type="slidenum">
              <a:rPr lang="en-US"/>
              <a:pPr/>
              <a:t>20</a:t>
            </a:fld>
            <a:endParaRPr lang="en-US" dirty="0"/>
          </a:p>
        </p:txBody>
      </p:sp>
    </p:spTree>
    <p:extLst>
      <p:ext uri="{BB962C8B-B14F-4D97-AF65-F5344CB8AC3E}">
        <p14:creationId xmlns:p14="http://schemas.microsoft.com/office/powerpoint/2010/main" val="4044034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16E1276-1428-8B43-A50E-FA8B8D535964}" type="slidenum">
              <a:rPr lang="en-US"/>
              <a:pPr>
                <a:defRPr/>
              </a:pPr>
              <a:t>21</a:t>
            </a:fld>
            <a:endParaRPr lang="en-US" dirty="0"/>
          </a:p>
        </p:txBody>
      </p:sp>
      <p:sp>
        <p:nvSpPr>
          <p:cNvPr id="77826"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77827" name="Rectangle 3"/>
          <p:cNvSpPr>
            <a:spLocks noGrp="1" noChangeArrowheads="1"/>
          </p:cNvSpPr>
          <p:nvPr>
            <p:ph type="body" idx="1"/>
          </p:nvPr>
        </p:nvSpPr>
        <p:spPr>
          <a:xfrm>
            <a:off x="912813" y="4343400"/>
            <a:ext cx="5032375" cy="4113213"/>
          </a:xfrm>
        </p:spPr>
        <p:txBody>
          <a:bodyPr lIns="91426" tIns="45714" rIns="91426" bIns="45714"/>
          <a:lstStyle/>
          <a:p>
            <a:r>
              <a:rPr lang="en-US" b="0" dirty="0"/>
              <a:t>Figure 2.5 L</a:t>
            </a:r>
            <a:r>
              <a:rPr lang="en-US" dirty="0"/>
              <a:t>oss of nitrate ions (NO</a:t>
            </a:r>
            <a:r>
              <a:rPr lang="en-US" normalizeH="1" baseline="-25000" dirty="0"/>
              <a:t>3</a:t>
            </a:r>
            <a:r>
              <a:rPr lang="en-US" normalizeH="1" baseline="30000" dirty="0"/>
              <a:t>–</a:t>
            </a:r>
            <a:r>
              <a:rPr lang="en-US" dirty="0"/>
              <a:t>) from a deforested watershed in the Hubbard Brook Experimental Forest (Core </a:t>
            </a:r>
            <a:r>
              <a:rPr lang="en-US" b="0" dirty="0"/>
              <a:t>Case Study, Figure</a:t>
            </a:r>
            <a:r>
              <a:rPr lang="en-US" b="0" baseline="0" dirty="0"/>
              <a:t> 2.1) </a:t>
            </a:r>
            <a:r>
              <a:rPr lang="en-US" sz="1200" b="0" i="0" u="none" strike="noStrike" kern="1200" baseline="0" dirty="0">
                <a:solidFill>
                  <a:schemeClr val="tx1"/>
                </a:solidFill>
                <a:latin typeface="Arial" charset="0"/>
                <a:ea typeface="ＭＳ Ｐゴシック" pitchFamily="1" charset="-128"/>
                <a:cs typeface="ＭＳ Ｐゴシック" charset="-128"/>
              </a:rPr>
              <a:t>Data Analysis: By what percent did the nitrate concentration increase between 1965 and the peak concentration between 1967 and 1968?</a:t>
            </a:r>
            <a:endParaRPr lang="en-US" b="0" dirty="0"/>
          </a:p>
        </p:txBody>
      </p:sp>
    </p:spTree>
    <p:extLst>
      <p:ext uri="{BB962C8B-B14F-4D97-AF65-F5344CB8AC3E}">
        <p14:creationId xmlns:p14="http://schemas.microsoft.com/office/powerpoint/2010/main" val="702773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2" name="Notes Placeholder 1"/>
          <p:cNvSpPr>
            <a:spLocks noGrp="1"/>
          </p:cNvSpPr>
          <p:nvPr>
            <p:ph type="body" sz="quarter" idx="10"/>
          </p:nvPr>
        </p:nvSpPr>
        <p:spPr/>
        <p:txBody>
          <a:bodyPr/>
          <a:lstStyle/>
          <a:p>
            <a:r>
              <a:rPr lang="en-US" noProof="1">
                <a:solidFill>
                  <a:srgbClr val="000000"/>
                </a:solidFill>
                <a:ea typeface="ＭＳ Ｐゴシック" charset="-128"/>
              </a:rPr>
              <a:t>Figure 2.1</a:t>
            </a:r>
            <a:r>
              <a:rPr lang="en-US" b="1" noProof="1">
                <a:solidFill>
                  <a:srgbClr val="000000"/>
                </a:solidFill>
                <a:ea typeface="ＭＳ Ｐゴシック" charset="-128"/>
              </a:rPr>
              <a:t> </a:t>
            </a:r>
            <a:r>
              <a:rPr lang="en-US" dirty="0"/>
              <a:t>This controlled field experiment measured the loss of water and soil nutrients from a forest due to deforestation. The forested valley (left) was the control site; the cutover valley (right) was the experimental site.</a:t>
            </a:r>
          </a:p>
          <a:p>
            <a:endParaRPr lang="en-US" dirty="0"/>
          </a:p>
        </p:txBody>
      </p:sp>
    </p:spTree>
    <p:extLst>
      <p:ext uri="{BB962C8B-B14F-4D97-AF65-F5344CB8AC3E}">
        <p14:creationId xmlns:p14="http://schemas.microsoft.com/office/powerpoint/2010/main" val="1706219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16E1276-1428-8B43-A50E-FA8B8D535964}" type="slidenum">
              <a:rPr lang="en-US"/>
              <a:pPr>
                <a:defRPr/>
              </a:pPr>
              <a:t>22</a:t>
            </a:fld>
            <a:endParaRPr lang="en-US" dirty="0"/>
          </a:p>
        </p:txBody>
      </p:sp>
      <p:sp>
        <p:nvSpPr>
          <p:cNvPr id="77826"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77827" name="Rectangle 3"/>
          <p:cNvSpPr>
            <a:spLocks noGrp="1" noChangeArrowheads="1"/>
          </p:cNvSpPr>
          <p:nvPr>
            <p:ph type="body" idx="1"/>
          </p:nvPr>
        </p:nvSpPr>
        <p:spPr>
          <a:xfrm>
            <a:off x="912813" y="4343400"/>
            <a:ext cx="5032375" cy="4113213"/>
          </a:xfrm>
        </p:spPr>
        <p:txBody>
          <a:bodyPr lIns="91426" tIns="45714" rIns="91426" bIns="45714"/>
          <a:lstStyle/>
          <a:p>
            <a:r>
              <a:rPr lang="en-US" b="0" dirty="0"/>
              <a:t>Figure 2.6 </a:t>
            </a:r>
            <a:r>
              <a:rPr lang="en-US" sz="1200" b="0" i="0" u="none" strike="noStrike" kern="1200" baseline="0" dirty="0">
                <a:solidFill>
                  <a:schemeClr val="tx1"/>
                </a:solidFill>
                <a:latin typeface="Arial" charset="0"/>
                <a:ea typeface="ＭＳ Ｐゴシック" pitchFamily="1" charset="-128"/>
                <a:cs typeface="ＭＳ Ｐゴシック" charset="-128"/>
              </a:rPr>
              <a:t>The pH scale measures the acidity of solutions. A neutral solution has a pH of 7, an acidic solution has a pH less than 7, and a basic solution has a pH greater than 7. A one-unit change in pH means a tenfold change, that is, a tenfold increase or decrease in acidity. Data Analysis:</a:t>
            </a:r>
            <a:r>
              <a:rPr lang="en-US" sz="1200" b="0" i="1" u="none" strike="noStrike" kern="1200" baseline="0" dirty="0">
                <a:solidFill>
                  <a:schemeClr val="tx1"/>
                </a:solidFill>
                <a:latin typeface="Arial" charset="0"/>
                <a:ea typeface="ＭＳ Ｐゴシック" pitchFamily="1" charset="-128"/>
                <a:cs typeface="ＭＳ Ｐゴシック" charset="-128"/>
              </a:rPr>
              <a:t> </a:t>
            </a:r>
            <a:r>
              <a:rPr lang="en-US" sz="1200" b="0" i="0" u="none" strike="noStrike" kern="1200" baseline="0" dirty="0">
                <a:solidFill>
                  <a:schemeClr val="tx1"/>
                </a:solidFill>
                <a:latin typeface="Arial" charset="0"/>
                <a:ea typeface="ＭＳ Ｐゴシック" pitchFamily="1" charset="-128"/>
                <a:cs typeface="ＭＳ Ｐゴシック" charset="-128"/>
              </a:rPr>
              <a:t>How many times more acidic is a solution with a pH of 2 than one with a pH of 6?</a:t>
            </a:r>
            <a:endParaRPr lang="en-US" b="0" dirty="0"/>
          </a:p>
        </p:txBody>
      </p:sp>
    </p:spTree>
    <p:extLst>
      <p:ext uri="{BB962C8B-B14F-4D97-AF65-F5344CB8AC3E}">
        <p14:creationId xmlns:p14="http://schemas.microsoft.com/office/powerpoint/2010/main" val="4103032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23</a:t>
            </a:fld>
            <a:endParaRPr lang="en-US" dirty="0"/>
          </a:p>
        </p:txBody>
      </p:sp>
    </p:spTree>
    <p:extLst>
      <p:ext uri="{BB962C8B-B14F-4D97-AF65-F5344CB8AC3E}">
        <p14:creationId xmlns:p14="http://schemas.microsoft.com/office/powerpoint/2010/main" val="439309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16E1276-1428-8B43-A50E-FA8B8D535964}" type="slidenum">
              <a:rPr lang="en-US"/>
              <a:pPr>
                <a:defRPr/>
              </a:pPr>
              <a:t>24</a:t>
            </a:fld>
            <a:endParaRPr lang="en-US" dirty="0"/>
          </a:p>
        </p:txBody>
      </p:sp>
      <p:sp>
        <p:nvSpPr>
          <p:cNvPr id="77826"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77827" name="Rectangle 3"/>
          <p:cNvSpPr>
            <a:spLocks noGrp="1" noChangeArrowheads="1"/>
          </p:cNvSpPr>
          <p:nvPr>
            <p:ph type="body" idx="1"/>
          </p:nvPr>
        </p:nvSpPr>
        <p:spPr>
          <a:xfrm>
            <a:off x="912813" y="4343400"/>
            <a:ext cx="5032375" cy="4113213"/>
          </a:xfrm>
        </p:spPr>
        <p:txBody>
          <a:bodyPr lIns="91426" tIns="45714" rIns="91426" bIns="45714"/>
          <a:lstStyle/>
          <a:p>
            <a:r>
              <a:rPr lang="en-US" b="0" dirty="0"/>
              <a:t>Figure 2.7 </a:t>
            </a:r>
            <a:r>
              <a:rPr lang="en-US" sz="1200" b="0" i="0" u="none" strike="noStrike" kern="1200" baseline="0" dirty="0">
                <a:solidFill>
                  <a:schemeClr val="tx1"/>
                </a:solidFill>
                <a:latin typeface="Arial" charset="0"/>
                <a:ea typeface="ＭＳ Ｐゴシック" pitchFamily="1" charset="-128"/>
                <a:cs typeface="ＭＳ Ｐゴシック" charset="-128"/>
              </a:rPr>
              <a:t>A solid crystal of an ionic compound such as sodium chloride (NaCl) consists of a three-dimensional array of oppositely charged ions held together by the strong forces of attraction between oppositely charged ions.</a:t>
            </a:r>
          </a:p>
        </p:txBody>
      </p:sp>
    </p:spTree>
    <p:extLst>
      <p:ext uri="{BB962C8B-B14F-4D97-AF65-F5344CB8AC3E}">
        <p14:creationId xmlns:p14="http://schemas.microsoft.com/office/powerpoint/2010/main" val="2322560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16E1276-1428-8B43-A50E-FA8B8D535964}" type="slidenum">
              <a:rPr lang="en-US"/>
              <a:pPr>
                <a:defRPr/>
              </a:pPr>
              <a:t>25</a:t>
            </a:fld>
            <a:endParaRPr lang="en-US" dirty="0"/>
          </a:p>
        </p:txBody>
      </p:sp>
      <p:sp>
        <p:nvSpPr>
          <p:cNvPr id="77826"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77827" name="Rectangle 3"/>
          <p:cNvSpPr>
            <a:spLocks noGrp="1" noChangeArrowheads="1"/>
          </p:cNvSpPr>
          <p:nvPr>
            <p:ph type="body" idx="1"/>
          </p:nvPr>
        </p:nvSpPr>
        <p:spPr>
          <a:xfrm>
            <a:off x="912813" y="4343400"/>
            <a:ext cx="5032375" cy="4113213"/>
          </a:xfrm>
        </p:spPr>
        <p:txBody>
          <a:bodyPr lIns="91426" tIns="45714" rIns="91426" bIns="45714"/>
          <a:lstStyle/>
          <a:p>
            <a:r>
              <a:rPr lang="en-US" sz="1200" b="0" i="0" u="none" strike="noStrike" kern="1200" baseline="0" dirty="0">
                <a:solidFill>
                  <a:schemeClr val="tx1"/>
                </a:solidFill>
                <a:latin typeface="Arial" charset="0"/>
                <a:ea typeface="ＭＳ Ｐゴシック" pitchFamily="1" charset="-128"/>
              </a:rPr>
              <a:t>Figure 2.8 </a:t>
            </a:r>
            <a:r>
              <a:rPr lang="en-US" sz="1200" b="0" i="0" u="none" strike="noStrike" kern="1200" baseline="0" dirty="0">
                <a:solidFill>
                  <a:schemeClr val="tx1"/>
                </a:solidFill>
                <a:latin typeface="Arial" charset="0"/>
                <a:ea typeface="ＭＳ Ｐゴシック" pitchFamily="1" charset="-128"/>
                <a:cs typeface="ＭＳ Ｐゴシック" charset="-128"/>
              </a:rPr>
              <a:t>Chemical formulas and shapes for some covalent compound molecules.</a:t>
            </a:r>
            <a:endParaRPr lang="en-US" b="0" dirty="0"/>
          </a:p>
        </p:txBody>
      </p:sp>
    </p:spTree>
    <p:extLst>
      <p:ext uri="{BB962C8B-B14F-4D97-AF65-F5344CB8AC3E}">
        <p14:creationId xmlns:p14="http://schemas.microsoft.com/office/powerpoint/2010/main" val="4033641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6260" name="Slide Number Placeholder 3"/>
          <p:cNvSpPr>
            <a:spLocks noGrp="1"/>
          </p:cNvSpPr>
          <p:nvPr>
            <p:ph type="sldNum" sz="quarter" idx="5"/>
          </p:nvPr>
        </p:nvSpPr>
        <p:spPr>
          <a:noFill/>
        </p:spPr>
        <p:txBody>
          <a:bodyPr/>
          <a:lstStyle/>
          <a:p>
            <a:fld id="{F0439436-B33A-9344-80EA-A2361C98F0E3}" type="slidenum">
              <a:rPr lang="en-US"/>
              <a:pPr/>
              <a:t>26</a:t>
            </a:fld>
            <a:endParaRPr lang="en-US" dirty="0"/>
          </a:p>
        </p:txBody>
      </p:sp>
    </p:spTree>
    <p:extLst>
      <p:ext uri="{BB962C8B-B14F-4D97-AF65-F5344CB8AC3E}">
        <p14:creationId xmlns:p14="http://schemas.microsoft.com/office/powerpoint/2010/main" val="240932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2404" name="Slide Number Placeholder 3"/>
          <p:cNvSpPr>
            <a:spLocks noGrp="1"/>
          </p:cNvSpPr>
          <p:nvPr>
            <p:ph type="sldNum" sz="quarter" idx="5"/>
          </p:nvPr>
        </p:nvSpPr>
        <p:spPr>
          <a:noFill/>
        </p:spPr>
        <p:txBody>
          <a:bodyPr/>
          <a:lstStyle/>
          <a:p>
            <a:fld id="{9BD782CE-4F3C-9C47-B0F3-EAB32BD30342}" type="slidenum">
              <a:rPr lang="en-US"/>
              <a:pPr/>
              <a:t>27</a:t>
            </a:fld>
            <a:endParaRPr lang="en-US" dirty="0"/>
          </a:p>
        </p:txBody>
      </p:sp>
    </p:spTree>
    <p:extLst>
      <p:ext uri="{BB962C8B-B14F-4D97-AF65-F5344CB8AC3E}">
        <p14:creationId xmlns:p14="http://schemas.microsoft.com/office/powerpoint/2010/main" val="2798580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2.9 </a:t>
            </a:r>
            <a:r>
              <a:rPr lang="en-US" sz="1200" b="0" i="0" u="none" strike="noStrike" kern="1200" baseline="0" dirty="0">
                <a:solidFill>
                  <a:schemeClr val="tx1"/>
                </a:solidFill>
                <a:latin typeface="Arial" charset="0"/>
                <a:ea typeface="ＭＳ Ｐゴシック" pitchFamily="1" charset="-128"/>
                <a:cs typeface="ＭＳ Ｐゴシック" charset="-128"/>
              </a:rPr>
              <a:t>Portion of a DNA molecule, which is composed of spiral (helical) strands of nucleotides. Each nucleotide contains three units: phosphate (P), a sugar (S, which is deoxyribose), and one of four different nucleotide bases represented by the letters A, G, C, and T.</a:t>
            </a:r>
            <a:endParaRPr lang="en-US" dirty="0"/>
          </a:p>
        </p:txBody>
      </p:sp>
      <p:sp>
        <p:nvSpPr>
          <p:cNvPr id="4" name="Slide Number Placeholder 3"/>
          <p:cNvSpPr>
            <a:spLocks noGrp="1"/>
          </p:cNvSpPr>
          <p:nvPr>
            <p:ph type="sldNum" sz="quarter" idx="10"/>
          </p:nvPr>
        </p:nvSpPr>
        <p:spPr/>
        <p:txBody>
          <a:bodyPr/>
          <a:lstStyle/>
          <a:p>
            <a:fld id="{1916F582-EDB7-E649-9B77-91449EEA9369}" type="slidenum">
              <a:rPr lang="en-US" smtClean="0"/>
              <a:pPr/>
              <a:t>28</a:t>
            </a:fld>
            <a:endParaRPr lang="en-US" dirty="0"/>
          </a:p>
        </p:txBody>
      </p:sp>
    </p:spTree>
    <p:extLst>
      <p:ext uri="{BB962C8B-B14F-4D97-AF65-F5344CB8AC3E}">
        <p14:creationId xmlns:p14="http://schemas.microsoft.com/office/powerpoint/2010/main" val="374521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2" name="Notes Placeholder 1"/>
          <p:cNvSpPr>
            <a:spLocks noGrp="1"/>
          </p:cNvSpPr>
          <p:nvPr>
            <p:ph type="body" sz="quarter" idx="10"/>
          </p:nvPr>
        </p:nvSpPr>
        <p:spPr/>
        <p:txBody>
          <a:bodyPr/>
          <a:lstStyle/>
          <a:p>
            <a:r>
              <a:rPr lang="en-US" noProof="1">
                <a:solidFill>
                  <a:srgbClr val="000000"/>
                </a:solidFill>
                <a:ea typeface="ＭＳ Ｐゴシック" charset="-128"/>
              </a:rPr>
              <a:t>Figure 2.10 </a:t>
            </a:r>
            <a:r>
              <a:rPr lang="en-US" dirty="0"/>
              <a:t>The relationships among cells, nuclei, chromosomes, DNA, and genes</a:t>
            </a:r>
            <a:r>
              <a:rPr lang="en-US" noProof="1">
                <a:solidFill>
                  <a:srgbClr val="000000"/>
                </a:solidFill>
                <a:ea typeface="ＭＳ Ｐゴシック" charset="-128"/>
              </a:rPr>
              <a:t>.</a:t>
            </a:r>
          </a:p>
          <a:p>
            <a:endParaRPr lang="en-US" dirty="0"/>
          </a:p>
        </p:txBody>
      </p:sp>
    </p:spTree>
    <p:extLst>
      <p:ext uri="{BB962C8B-B14F-4D97-AF65-F5344CB8AC3E}">
        <p14:creationId xmlns:p14="http://schemas.microsoft.com/office/powerpoint/2010/main" val="2844778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30</a:t>
            </a:fld>
            <a:endParaRPr lang="en-US" dirty="0"/>
          </a:p>
        </p:txBody>
      </p:sp>
    </p:spTree>
    <p:extLst>
      <p:ext uri="{BB962C8B-B14F-4D97-AF65-F5344CB8AC3E}">
        <p14:creationId xmlns:p14="http://schemas.microsoft.com/office/powerpoint/2010/main" val="42263535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31</a:t>
            </a:fld>
            <a:endParaRPr lang="en-US" dirty="0"/>
          </a:p>
        </p:txBody>
      </p:sp>
    </p:spTree>
    <p:extLst>
      <p:ext uri="{BB962C8B-B14F-4D97-AF65-F5344CB8AC3E}">
        <p14:creationId xmlns:p14="http://schemas.microsoft.com/office/powerpoint/2010/main" val="1723915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1684" name="Slide Number Placeholder 3"/>
          <p:cNvSpPr>
            <a:spLocks noGrp="1"/>
          </p:cNvSpPr>
          <p:nvPr>
            <p:ph type="sldNum" sz="quarter" idx="5"/>
          </p:nvPr>
        </p:nvSpPr>
        <p:spPr>
          <a:noFill/>
        </p:spPr>
        <p:txBody>
          <a:bodyPr/>
          <a:lstStyle/>
          <a:p>
            <a:fld id="{F40B0325-6BCC-1A49-9199-97CBA894A850}" type="slidenum">
              <a:rPr lang="en-US"/>
              <a:pPr/>
              <a:t>4</a:t>
            </a:fld>
            <a:endParaRPr lang="en-US" dirty="0"/>
          </a:p>
        </p:txBody>
      </p:sp>
    </p:spTree>
    <p:extLst>
      <p:ext uri="{BB962C8B-B14F-4D97-AF65-F5344CB8AC3E}">
        <p14:creationId xmlns:p14="http://schemas.microsoft.com/office/powerpoint/2010/main" val="5567492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6500" name="Slide Number Placeholder 3"/>
          <p:cNvSpPr>
            <a:spLocks noGrp="1"/>
          </p:cNvSpPr>
          <p:nvPr>
            <p:ph type="sldNum" sz="quarter" idx="5"/>
          </p:nvPr>
        </p:nvSpPr>
        <p:spPr>
          <a:noFill/>
        </p:spPr>
        <p:txBody>
          <a:bodyPr/>
          <a:lstStyle/>
          <a:p>
            <a:fld id="{D87DE17C-DB06-9B41-9BEB-89DD7FF048EC}" type="slidenum">
              <a:rPr lang="en-US"/>
              <a:pPr/>
              <a:t>32</a:t>
            </a:fld>
            <a:endParaRPr lang="en-US" dirty="0"/>
          </a:p>
        </p:txBody>
      </p:sp>
    </p:spTree>
    <p:extLst>
      <p:ext uri="{BB962C8B-B14F-4D97-AF65-F5344CB8AC3E}">
        <p14:creationId xmlns:p14="http://schemas.microsoft.com/office/powerpoint/2010/main" val="30063534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1620" name="Slide Number Placeholder 3"/>
          <p:cNvSpPr>
            <a:spLocks noGrp="1"/>
          </p:cNvSpPr>
          <p:nvPr>
            <p:ph type="sldNum" sz="quarter" idx="5"/>
          </p:nvPr>
        </p:nvSpPr>
        <p:spPr>
          <a:noFill/>
        </p:spPr>
        <p:txBody>
          <a:bodyPr/>
          <a:lstStyle/>
          <a:p>
            <a:fld id="{8741DD25-65D2-D640-A90F-7E29EEDA35CC}" type="slidenum">
              <a:rPr lang="en-US"/>
              <a:pPr/>
              <a:t>33</a:t>
            </a:fld>
            <a:endParaRPr lang="en-US" dirty="0"/>
          </a:p>
        </p:txBody>
      </p:sp>
    </p:spTree>
    <p:extLst>
      <p:ext uri="{BB962C8B-B14F-4D97-AF65-F5344CB8AC3E}">
        <p14:creationId xmlns:p14="http://schemas.microsoft.com/office/powerpoint/2010/main" val="23742807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r>
              <a:rPr b="0" noProof="1">
                <a:solidFill>
                  <a:srgbClr val="221E1F"/>
                </a:solidFill>
                <a:ea typeface="ＭＳ Ｐゴシック" charset="-128"/>
              </a:rPr>
              <a:t>Figure 2</a:t>
            </a:r>
            <a:r>
              <a:rPr lang="en-US" b="0" noProof="1">
                <a:solidFill>
                  <a:srgbClr val="221E1F"/>
                </a:solidFill>
                <a:ea typeface="ＭＳ Ｐゴシック" charset="-128"/>
              </a:rPr>
              <a:t>.</a:t>
            </a:r>
            <a:r>
              <a:rPr b="0" noProof="1">
                <a:solidFill>
                  <a:srgbClr val="221E1F"/>
                </a:solidFill>
                <a:ea typeface="ＭＳ Ｐゴシック" charset="-128"/>
              </a:rPr>
              <a:t>1</a:t>
            </a:r>
            <a:r>
              <a:rPr lang="en-US" b="0" noProof="1">
                <a:solidFill>
                  <a:srgbClr val="221E1F"/>
                </a:solidFill>
                <a:ea typeface="ＭＳ Ｐゴシック" charset="-128"/>
              </a:rPr>
              <a:t>1</a:t>
            </a:r>
            <a:r>
              <a:rPr b="0" noProof="1">
                <a:solidFill>
                  <a:srgbClr val="221E1F"/>
                </a:solidFill>
                <a:ea typeface="ＭＳ Ｐゴシック" charset="-128"/>
              </a:rPr>
              <a:t> </a:t>
            </a:r>
            <a:r>
              <a:rPr lang="en-US" sz="1200" b="0" i="0" u="none" strike="noStrike" kern="1200" baseline="0" dirty="0">
                <a:solidFill>
                  <a:schemeClr val="tx1"/>
                </a:solidFill>
                <a:latin typeface="Arial" charset="0"/>
                <a:ea typeface="ＭＳ Ｐゴシック" pitchFamily="1" charset="-128"/>
                <a:cs typeface="ＭＳ Ｐゴシック" charset="-128"/>
              </a:rPr>
              <a:t>Kinetic energy, created by the gaseous molecules in a mass of moving air, turns the blades of these wind turbines. The turbines then convert this kinetic energy to electrical energy, which is another form of kinetic energy.</a:t>
            </a:r>
            <a:endParaRPr lang="en-US" dirty="0">
              <a:ea typeface="ＭＳ Ｐゴシック" charset="-128"/>
            </a:endParaRPr>
          </a:p>
        </p:txBody>
      </p:sp>
      <p:sp>
        <p:nvSpPr>
          <p:cNvPr id="112644" name="Slide Number Placeholder 3"/>
          <p:cNvSpPr>
            <a:spLocks noGrp="1"/>
          </p:cNvSpPr>
          <p:nvPr>
            <p:ph type="sldNum" sz="quarter" idx="5"/>
          </p:nvPr>
        </p:nvSpPr>
        <p:spPr>
          <a:noFill/>
        </p:spPr>
        <p:txBody>
          <a:bodyPr/>
          <a:lstStyle/>
          <a:p>
            <a:fld id="{122CAA78-BA79-F64A-8F68-CF2CDB51BFC6}" type="slidenum">
              <a:rPr lang="en-US"/>
              <a:pPr/>
              <a:t>34</a:t>
            </a:fld>
            <a:endParaRPr lang="en-US" dirty="0"/>
          </a:p>
        </p:txBody>
      </p:sp>
    </p:spTree>
    <p:extLst>
      <p:ext uri="{BB962C8B-B14F-4D97-AF65-F5344CB8AC3E}">
        <p14:creationId xmlns:p14="http://schemas.microsoft.com/office/powerpoint/2010/main" val="26675149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r>
              <a:rPr b="0" noProof="1">
                <a:solidFill>
                  <a:srgbClr val="221E1F"/>
                </a:solidFill>
                <a:ea typeface="ＭＳ Ｐゴシック" charset="-128"/>
              </a:rPr>
              <a:t>Figure 2</a:t>
            </a:r>
            <a:r>
              <a:rPr lang="en-US" b="0" noProof="1">
                <a:solidFill>
                  <a:srgbClr val="221E1F"/>
                </a:solidFill>
                <a:ea typeface="ＭＳ Ｐゴシック" charset="-128"/>
              </a:rPr>
              <a:t>.12</a:t>
            </a:r>
            <a:r>
              <a:rPr b="0" noProof="1">
                <a:solidFill>
                  <a:srgbClr val="221E1F"/>
                </a:solidFill>
                <a:ea typeface="ＭＳ Ｐゴシック" charset="-128"/>
              </a:rPr>
              <a:t> </a:t>
            </a:r>
            <a:r>
              <a:rPr i="0" noProof="1">
                <a:solidFill>
                  <a:srgbClr val="221E1F"/>
                </a:solidFill>
                <a:ea typeface="ＭＳ Ｐゴシック" charset="-128"/>
              </a:rPr>
              <a:t>The electromagnetic spectrum </a:t>
            </a:r>
            <a:r>
              <a:rPr noProof="1">
                <a:solidFill>
                  <a:srgbClr val="221E1F"/>
                </a:solidFill>
                <a:ea typeface="ＭＳ Ｐゴシック" charset="-128"/>
              </a:rPr>
              <a:t>consists of a range of electromagnetic waves, which differ in wavelength (the distance between successive peaks or troughs) and energy content.</a:t>
            </a:r>
          </a:p>
          <a:p>
            <a:pPr eaLnBrk="1" hangingPunct="1"/>
            <a:endParaRPr lang="en-US" dirty="0">
              <a:ea typeface="ＭＳ Ｐゴシック" charset="-128"/>
            </a:endParaRPr>
          </a:p>
        </p:txBody>
      </p:sp>
      <p:sp>
        <p:nvSpPr>
          <p:cNvPr id="113668" name="Slide Number Placeholder 3"/>
          <p:cNvSpPr>
            <a:spLocks noGrp="1"/>
          </p:cNvSpPr>
          <p:nvPr>
            <p:ph type="sldNum" sz="quarter" idx="5"/>
          </p:nvPr>
        </p:nvSpPr>
        <p:spPr>
          <a:noFill/>
        </p:spPr>
        <p:txBody>
          <a:bodyPr/>
          <a:lstStyle/>
          <a:p>
            <a:fld id="{D0D7394C-3F66-7449-8BA6-34C10BBDF8A4}" type="slidenum">
              <a:rPr lang="en-US"/>
              <a:pPr/>
              <a:t>35</a:t>
            </a:fld>
            <a:endParaRPr lang="en-US" dirty="0"/>
          </a:p>
        </p:txBody>
      </p:sp>
    </p:spTree>
    <p:extLst>
      <p:ext uri="{BB962C8B-B14F-4D97-AF65-F5344CB8AC3E}">
        <p14:creationId xmlns:p14="http://schemas.microsoft.com/office/powerpoint/2010/main" val="8101288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r>
              <a:rPr b="0" noProof="1">
                <a:solidFill>
                  <a:srgbClr val="221E1F"/>
                </a:solidFill>
                <a:ea typeface="ＭＳ Ｐゴシック" charset="-128"/>
              </a:rPr>
              <a:t>Figure 2</a:t>
            </a:r>
            <a:r>
              <a:rPr lang="en-US" b="0" noProof="1">
                <a:solidFill>
                  <a:srgbClr val="221E1F"/>
                </a:solidFill>
                <a:ea typeface="ＭＳ Ｐゴシック" charset="-128"/>
              </a:rPr>
              <a:t>.</a:t>
            </a:r>
            <a:r>
              <a:rPr b="0" noProof="1">
                <a:solidFill>
                  <a:srgbClr val="221E1F"/>
                </a:solidFill>
                <a:ea typeface="ＭＳ Ｐゴシック" charset="-128"/>
              </a:rPr>
              <a:t>1</a:t>
            </a:r>
            <a:r>
              <a:rPr lang="en-US" b="0" noProof="1">
                <a:solidFill>
                  <a:srgbClr val="221E1F"/>
                </a:solidFill>
                <a:ea typeface="ＭＳ Ｐゴシック" charset="-128"/>
              </a:rPr>
              <a:t>3</a:t>
            </a:r>
            <a:r>
              <a:rPr b="0" noProof="1">
                <a:solidFill>
                  <a:srgbClr val="221E1F"/>
                </a:solidFill>
                <a:ea typeface="ＭＳ Ｐゴシック" charset="-128"/>
              </a:rPr>
              <a:t> </a:t>
            </a:r>
            <a:r>
              <a:rPr lang="en-US" sz="1200" b="0" i="0" u="none" strike="noStrike" kern="1200" baseline="0" dirty="0">
                <a:solidFill>
                  <a:schemeClr val="tx1"/>
                </a:solidFill>
                <a:latin typeface="Arial" charset="0"/>
                <a:ea typeface="ＭＳ Ｐゴシック" pitchFamily="1" charset="-128"/>
                <a:cs typeface="ＭＳ Ｐゴシック" charset="-128"/>
              </a:rPr>
              <a:t>The water stored in this reservoir behind a dam has potential energy, which becomes kinetic energy when the water flows through channels built into the dam where it spins a turbine and produces electricity—another form of kinetic energy.</a:t>
            </a:r>
            <a:endParaRPr lang="en-US" dirty="0">
              <a:ea typeface="ＭＳ Ｐゴシック" charset="-128"/>
            </a:endParaRPr>
          </a:p>
        </p:txBody>
      </p:sp>
      <p:sp>
        <p:nvSpPr>
          <p:cNvPr id="114692" name="Slide Number Placeholder 3"/>
          <p:cNvSpPr>
            <a:spLocks noGrp="1"/>
          </p:cNvSpPr>
          <p:nvPr>
            <p:ph type="sldNum" sz="quarter" idx="5"/>
          </p:nvPr>
        </p:nvSpPr>
        <p:spPr>
          <a:noFill/>
        </p:spPr>
        <p:txBody>
          <a:bodyPr/>
          <a:lstStyle/>
          <a:p>
            <a:fld id="{CA8FDE93-77BB-AA42-88C9-0860D5F6DAFE}" type="slidenum">
              <a:rPr lang="en-US"/>
              <a:pPr/>
              <a:t>36</a:t>
            </a:fld>
            <a:endParaRPr lang="en-US" dirty="0"/>
          </a:p>
        </p:txBody>
      </p:sp>
    </p:spTree>
    <p:extLst>
      <p:ext uri="{BB962C8B-B14F-4D97-AF65-F5344CB8AC3E}">
        <p14:creationId xmlns:p14="http://schemas.microsoft.com/office/powerpoint/2010/main" val="909597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37</a:t>
            </a:fld>
            <a:endParaRPr lang="en-US" dirty="0"/>
          </a:p>
        </p:txBody>
      </p:sp>
    </p:spTree>
    <p:extLst>
      <p:ext uri="{BB962C8B-B14F-4D97-AF65-F5344CB8AC3E}">
        <p14:creationId xmlns:p14="http://schemas.microsoft.com/office/powerpoint/2010/main" val="22071543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38</a:t>
            </a:fld>
            <a:endParaRPr lang="en-US" dirty="0"/>
          </a:p>
        </p:txBody>
      </p:sp>
    </p:spTree>
    <p:extLst>
      <p:ext uri="{BB962C8B-B14F-4D97-AF65-F5344CB8AC3E}">
        <p14:creationId xmlns:p14="http://schemas.microsoft.com/office/powerpoint/2010/main" val="27553114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7764" name="Slide Number Placeholder 3"/>
          <p:cNvSpPr>
            <a:spLocks noGrp="1"/>
          </p:cNvSpPr>
          <p:nvPr>
            <p:ph type="sldNum" sz="quarter" idx="5"/>
          </p:nvPr>
        </p:nvSpPr>
        <p:spPr>
          <a:noFill/>
        </p:spPr>
        <p:txBody>
          <a:bodyPr/>
          <a:lstStyle/>
          <a:p>
            <a:fld id="{4A5E27A8-F1F1-3C47-AA24-FC58148C7FC2}" type="slidenum">
              <a:rPr lang="en-US"/>
              <a:pPr/>
              <a:t>39</a:t>
            </a:fld>
            <a:endParaRPr lang="en-US" dirty="0"/>
          </a:p>
        </p:txBody>
      </p:sp>
    </p:spTree>
    <p:extLst>
      <p:ext uri="{BB962C8B-B14F-4D97-AF65-F5344CB8AC3E}">
        <p14:creationId xmlns:p14="http://schemas.microsoft.com/office/powerpoint/2010/main" val="13544735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9812" name="Slide Number Placeholder 3"/>
          <p:cNvSpPr>
            <a:spLocks noGrp="1"/>
          </p:cNvSpPr>
          <p:nvPr>
            <p:ph type="sldNum" sz="quarter" idx="5"/>
          </p:nvPr>
        </p:nvSpPr>
        <p:spPr>
          <a:noFill/>
        </p:spPr>
        <p:txBody>
          <a:bodyPr/>
          <a:lstStyle/>
          <a:p>
            <a:fld id="{B74A57CF-238C-614F-B009-98B98A10C609}" type="slidenum">
              <a:rPr lang="en-US"/>
              <a:pPr/>
              <a:t>40</a:t>
            </a:fld>
            <a:endParaRPr lang="en-US" dirty="0"/>
          </a:p>
        </p:txBody>
      </p:sp>
    </p:spTree>
    <p:extLst>
      <p:ext uri="{BB962C8B-B14F-4D97-AF65-F5344CB8AC3E}">
        <p14:creationId xmlns:p14="http://schemas.microsoft.com/office/powerpoint/2010/main" val="24937171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9812" name="Slide Number Placeholder 3"/>
          <p:cNvSpPr>
            <a:spLocks noGrp="1"/>
          </p:cNvSpPr>
          <p:nvPr>
            <p:ph type="sldNum" sz="quarter" idx="5"/>
          </p:nvPr>
        </p:nvSpPr>
        <p:spPr>
          <a:noFill/>
        </p:spPr>
        <p:txBody>
          <a:bodyPr/>
          <a:lstStyle/>
          <a:p>
            <a:fld id="{B74A57CF-238C-614F-B009-98B98A10C609}" type="slidenum">
              <a:rPr lang="en-US"/>
              <a:pPr/>
              <a:t>41</a:t>
            </a:fld>
            <a:endParaRPr lang="en-US" dirty="0"/>
          </a:p>
        </p:txBody>
      </p:sp>
    </p:spTree>
    <p:extLst>
      <p:ext uri="{BB962C8B-B14F-4D97-AF65-F5344CB8AC3E}">
        <p14:creationId xmlns:p14="http://schemas.microsoft.com/office/powerpoint/2010/main" val="694993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2708" name="Slide Number Placeholder 3"/>
          <p:cNvSpPr>
            <a:spLocks noGrp="1"/>
          </p:cNvSpPr>
          <p:nvPr>
            <p:ph type="sldNum" sz="quarter" idx="5"/>
          </p:nvPr>
        </p:nvSpPr>
        <p:spPr>
          <a:noFill/>
        </p:spPr>
        <p:txBody>
          <a:bodyPr/>
          <a:lstStyle/>
          <a:p>
            <a:fld id="{AD4645FD-D7F0-E242-8BCF-8B0703292844}" type="slidenum">
              <a:rPr lang="en-US"/>
              <a:pPr/>
              <a:t>5</a:t>
            </a:fld>
            <a:endParaRPr lang="en-US" dirty="0"/>
          </a:p>
        </p:txBody>
      </p:sp>
    </p:spTree>
    <p:extLst>
      <p:ext uri="{BB962C8B-B14F-4D97-AF65-F5344CB8AC3E}">
        <p14:creationId xmlns:p14="http://schemas.microsoft.com/office/powerpoint/2010/main" val="17306242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1860" name="Slide Number Placeholder 3"/>
          <p:cNvSpPr>
            <a:spLocks noGrp="1"/>
          </p:cNvSpPr>
          <p:nvPr>
            <p:ph type="sldNum" sz="quarter" idx="5"/>
          </p:nvPr>
        </p:nvSpPr>
        <p:spPr>
          <a:noFill/>
        </p:spPr>
        <p:txBody>
          <a:bodyPr/>
          <a:lstStyle/>
          <a:p>
            <a:fld id="{75E8AD02-B171-644E-B94D-0E8DF3562E2D}" type="slidenum">
              <a:rPr lang="en-US"/>
              <a:pPr/>
              <a:t>42</a:t>
            </a:fld>
            <a:endParaRPr lang="en-US" dirty="0"/>
          </a:p>
        </p:txBody>
      </p:sp>
    </p:spTree>
    <p:extLst>
      <p:ext uri="{BB962C8B-B14F-4D97-AF65-F5344CB8AC3E}">
        <p14:creationId xmlns:p14="http://schemas.microsoft.com/office/powerpoint/2010/main" val="35842667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r>
              <a:rPr b="0" noProof="1">
                <a:solidFill>
                  <a:srgbClr val="221E1F"/>
                </a:solidFill>
                <a:ea typeface="ＭＳ Ｐゴシック" charset="-128"/>
              </a:rPr>
              <a:t>Figure 2</a:t>
            </a:r>
            <a:r>
              <a:rPr lang="en-US" b="0" noProof="1">
                <a:solidFill>
                  <a:srgbClr val="221E1F"/>
                </a:solidFill>
                <a:ea typeface="ＭＳ Ｐゴシック" charset="-128"/>
              </a:rPr>
              <a:t>.14</a:t>
            </a:r>
            <a:r>
              <a:rPr lang="en-US" sz="1200" kern="1200" baseline="0" dirty="0">
                <a:solidFill>
                  <a:schemeClr val="tx1"/>
                </a:solidFill>
                <a:latin typeface="Arial" charset="0"/>
                <a:ea typeface="ＭＳ Ｐゴシック" pitchFamily="1" charset="-128"/>
                <a:cs typeface="ＭＳ Ｐゴシック" charset="-128"/>
              </a:rPr>
              <a:t> Simplified model of a system.</a:t>
            </a:r>
            <a:endParaRPr noProof="1">
              <a:solidFill>
                <a:srgbClr val="221E1F"/>
              </a:solidFill>
              <a:ea typeface="ＭＳ Ｐゴシック" charset="-128"/>
            </a:endParaRPr>
          </a:p>
          <a:p>
            <a:pPr eaLnBrk="1" hangingPunct="1"/>
            <a:endParaRPr lang="en-US" dirty="0">
              <a:ea typeface="ＭＳ Ｐゴシック" charset="-128"/>
            </a:endParaRPr>
          </a:p>
        </p:txBody>
      </p:sp>
      <p:sp>
        <p:nvSpPr>
          <p:cNvPr id="123908" name="Slide Number Placeholder 3"/>
          <p:cNvSpPr>
            <a:spLocks noGrp="1"/>
          </p:cNvSpPr>
          <p:nvPr>
            <p:ph type="sldNum" sz="quarter" idx="5"/>
          </p:nvPr>
        </p:nvSpPr>
        <p:spPr>
          <a:noFill/>
        </p:spPr>
        <p:txBody>
          <a:bodyPr/>
          <a:lstStyle/>
          <a:p>
            <a:fld id="{2C1DEB95-8D83-E140-8B84-0D7D4C10C1FF}" type="slidenum">
              <a:rPr lang="en-US"/>
              <a:pPr/>
              <a:t>43</a:t>
            </a:fld>
            <a:endParaRPr lang="en-US" dirty="0"/>
          </a:p>
        </p:txBody>
      </p:sp>
    </p:spTree>
    <p:extLst>
      <p:ext uri="{BB962C8B-B14F-4D97-AF65-F5344CB8AC3E}">
        <p14:creationId xmlns:p14="http://schemas.microsoft.com/office/powerpoint/2010/main" val="8180066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2884" name="Slide Number Placeholder 3"/>
          <p:cNvSpPr>
            <a:spLocks noGrp="1"/>
          </p:cNvSpPr>
          <p:nvPr>
            <p:ph type="sldNum" sz="quarter" idx="5"/>
          </p:nvPr>
        </p:nvSpPr>
        <p:spPr>
          <a:noFill/>
        </p:spPr>
        <p:txBody>
          <a:bodyPr/>
          <a:lstStyle/>
          <a:p>
            <a:fld id="{15A2D5F0-35B3-8441-AF80-DDE399B28D8B}" type="slidenum">
              <a:rPr lang="en-US"/>
              <a:pPr/>
              <a:t>44</a:t>
            </a:fld>
            <a:endParaRPr lang="en-US" dirty="0"/>
          </a:p>
        </p:txBody>
      </p:sp>
    </p:spTree>
    <p:extLst>
      <p:ext uri="{BB962C8B-B14F-4D97-AF65-F5344CB8AC3E}">
        <p14:creationId xmlns:p14="http://schemas.microsoft.com/office/powerpoint/2010/main" val="9187118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86FEDFD-F241-1144-BACF-5C8F6343ECCA}" type="slidenum">
              <a:rPr lang="en-US"/>
              <a:pPr>
                <a:defRPr/>
              </a:pPr>
              <a:t>45</a:t>
            </a:fld>
            <a:endParaRPr lang="en-US" dirty="0"/>
          </a:p>
        </p:txBody>
      </p:sp>
      <p:sp>
        <p:nvSpPr>
          <p:cNvPr id="94210"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94211"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0" dirty="0"/>
              <a:t>Figure 2.15 </a:t>
            </a:r>
            <a:r>
              <a:rPr lang="en-US" dirty="0"/>
              <a:t>A</a:t>
            </a:r>
            <a:r>
              <a:rPr lang="en-US" i="1" baseline="0" dirty="0"/>
              <a:t> </a:t>
            </a:r>
            <a:r>
              <a:rPr lang="en-US" i="0" dirty="0"/>
              <a:t>positive feedback loop. </a:t>
            </a:r>
            <a:r>
              <a:rPr lang="en-US" dirty="0"/>
              <a:t>Decreasing vegetation in a valley causes increasing erosion and nutrient losses that in turn cause more vegetation to die, resulting in more erosion and nutrient losses. </a:t>
            </a:r>
            <a:r>
              <a:rPr lang="en-US" b="0" i="0" dirty="0"/>
              <a:t>Question: </a:t>
            </a:r>
            <a:r>
              <a:rPr lang="en-US" dirty="0"/>
              <a:t>Can you think of another positive feedback loop in nature? </a:t>
            </a:r>
          </a:p>
        </p:txBody>
      </p:sp>
    </p:spTree>
    <p:extLst>
      <p:ext uri="{BB962C8B-B14F-4D97-AF65-F5344CB8AC3E}">
        <p14:creationId xmlns:p14="http://schemas.microsoft.com/office/powerpoint/2010/main" val="31779059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r>
              <a:rPr b="0" noProof="1">
                <a:solidFill>
                  <a:srgbClr val="221E1F"/>
                </a:solidFill>
                <a:ea typeface="ＭＳ Ｐゴシック" charset="-128"/>
              </a:rPr>
              <a:t>Figure 2</a:t>
            </a:r>
            <a:r>
              <a:rPr lang="en-US" b="0" noProof="1">
                <a:solidFill>
                  <a:srgbClr val="221E1F"/>
                </a:solidFill>
                <a:ea typeface="ＭＳ Ｐゴシック" charset="-128"/>
              </a:rPr>
              <a:t>.16</a:t>
            </a:r>
            <a:r>
              <a:rPr b="0" noProof="1">
                <a:solidFill>
                  <a:srgbClr val="221E1F"/>
                </a:solidFill>
                <a:ea typeface="ＭＳ Ｐゴシック" charset="-128"/>
              </a:rPr>
              <a:t> </a:t>
            </a:r>
            <a:r>
              <a:rPr lang="en-US" sz="1200" kern="1200" baseline="0" dirty="0">
                <a:solidFill>
                  <a:schemeClr val="tx1"/>
                </a:solidFill>
                <a:latin typeface="Arial" charset="0"/>
                <a:ea typeface="ＭＳ Ｐゴシック" pitchFamily="1" charset="-128"/>
                <a:cs typeface="ＭＳ Ｐゴシック" charset="-128"/>
              </a:rPr>
              <a:t>A </a:t>
            </a:r>
            <a:r>
              <a:rPr lang="en-US" sz="1200" i="0" kern="1200" baseline="0" dirty="0">
                <a:solidFill>
                  <a:schemeClr val="tx1"/>
                </a:solidFill>
                <a:latin typeface="Arial" charset="0"/>
                <a:ea typeface="ＭＳ Ｐゴシック" pitchFamily="1" charset="-128"/>
                <a:cs typeface="ＭＳ Ｐゴシック" charset="-128"/>
              </a:rPr>
              <a:t>negative feedback loop</a:t>
            </a:r>
            <a:r>
              <a:rPr lang="en-US" sz="1200" kern="1200" baseline="0" dirty="0">
                <a:solidFill>
                  <a:schemeClr val="tx1"/>
                </a:solidFill>
                <a:latin typeface="Arial" charset="0"/>
                <a:ea typeface="ＭＳ Ｐゴシック" pitchFamily="1" charset="-128"/>
                <a:cs typeface="ＭＳ Ｐゴシック" charset="-128"/>
              </a:rPr>
              <a:t>. When a house being heated by a furnace gets to a certain temperature, its thermostat is set to turn off the furnace, and the house begins to cool instead of continuing to get warmer. When the house temperature drops below the set point, this information is fed back to turn the furnace on until the desired temperature is reached again.</a:t>
            </a:r>
            <a:endParaRPr noProof="1">
              <a:solidFill>
                <a:srgbClr val="221E1F"/>
              </a:solidFill>
              <a:ea typeface="ＭＳ Ｐゴシック" charset="-128"/>
            </a:endParaRPr>
          </a:p>
          <a:p>
            <a:pPr eaLnBrk="1" hangingPunct="1"/>
            <a:endParaRPr lang="en-US" dirty="0">
              <a:ea typeface="ＭＳ Ｐゴシック" charset="-128"/>
            </a:endParaRPr>
          </a:p>
        </p:txBody>
      </p:sp>
      <p:sp>
        <p:nvSpPr>
          <p:cNvPr id="126980" name="Slide Number Placeholder 3"/>
          <p:cNvSpPr>
            <a:spLocks noGrp="1"/>
          </p:cNvSpPr>
          <p:nvPr>
            <p:ph type="sldNum" sz="quarter" idx="5"/>
          </p:nvPr>
        </p:nvSpPr>
        <p:spPr>
          <a:noFill/>
        </p:spPr>
        <p:txBody>
          <a:bodyPr/>
          <a:lstStyle/>
          <a:p>
            <a:fld id="{370B4162-C804-E943-8037-98E28ECCB9B7}" type="slidenum">
              <a:rPr lang="en-US"/>
              <a:pPr/>
              <a:t>46</a:t>
            </a:fld>
            <a:endParaRPr lang="en-US" dirty="0"/>
          </a:p>
        </p:txBody>
      </p:sp>
    </p:spTree>
    <p:extLst>
      <p:ext uri="{BB962C8B-B14F-4D97-AF65-F5344CB8AC3E}">
        <p14:creationId xmlns:p14="http://schemas.microsoft.com/office/powerpoint/2010/main" val="15289767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8004" name="Slide Number Placeholder 3"/>
          <p:cNvSpPr>
            <a:spLocks noGrp="1"/>
          </p:cNvSpPr>
          <p:nvPr>
            <p:ph type="sldNum" sz="quarter" idx="5"/>
          </p:nvPr>
        </p:nvSpPr>
        <p:spPr>
          <a:noFill/>
        </p:spPr>
        <p:txBody>
          <a:bodyPr/>
          <a:lstStyle/>
          <a:p>
            <a:fld id="{EDAA0646-680E-9144-B3BD-957A67023612}" type="slidenum">
              <a:rPr lang="en-US"/>
              <a:pPr/>
              <a:t>47</a:t>
            </a:fld>
            <a:endParaRPr lang="en-US" dirty="0"/>
          </a:p>
        </p:txBody>
      </p:sp>
    </p:spTree>
    <p:extLst>
      <p:ext uri="{BB962C8B-B14F-4D97-AF65-F5344CB8AC3E}">
        <p14:creationId xmlns:p14="http://schemas.microsoft.com/office/powerpoint/2010/main" val="2134202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3732" name="Slide Number Placeholder 3"/>
          <p:cNvSpPr>
            <a:spLocks noGrp="1"/>
          </p:cNvSpPr>
          <p:nvPr>
            <p:ph type="sldNum" sz="quarter" idx="5"/>
          </p:nvPr>
        </p:nvSpPr>
        <p:spPr>
          <a:noFill/>
        </p:spPr>
        <p:txBody>
          <a:bodyPr/>
          <a:lstStyle/>
          <a:p>
            <a:fld id="{F78A8C7E-EB3E-4143-84DC-84FCF66DB0D1}" type="slidenum">
              <a:rPr lang="en-US"/>
              <a:pPr/>
              <a:t>6</a:t>
            </a:fld>
            <a:endParaRPr lang="en-US" dirty="0"/>
          </a:p>
        </p:txBody>
      </p:sp>
    </p:spTree>
    <p:extLst>
      <p:ext uri="{BB962C8B-B14F-4D97-AF65-F5344CB8AC3E}">
        <p14:creationId xmlns:p14="http://schemas.microsoft.com/office/powerpoint/2010/main" val="439137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a:t>
            </a:r>
            <a:r>
              <a:rPr lang="en-US" baseline="0" dirty="0"/>
              <a:t> 2.2 Scientific method: The general process that scientists use for discovering and testing ideas about how the natural world works.</a:t>
            </a:r>
            <a:endParaRPr lang="en-US" dirty="0"/>
          </a:p>
        </p:txBody>
      </p:sp>
      <p:sp>
        <p:nvSpPr>
          <p:cNvPr id="4" name="Slide Number Placeholder 3"/>
          <p:cNvSpPr>
            <a:spLocks noGrp="1"/>
          </p:cNvSpPr>
          <p:nvPr>
            <p:ph type="sldNum" sz="quarter" idx="10"/>
          </p:nvPr>
        </p:nvSpPr>
        <p:spPr/>
        <p:txBody>
          <a:bodyPr/>
          <a:lstStyle/>
          <a:p>
            <a:fld id="{1916F582-EDB7-E649-9B77-91449EEA9369}" type="slidenum">
              <a:rPr lang="en-US" smtClean="0"/>
              <a:pPr/>
              <a:t>7</a:t>
            </a:fld>
            <a:endParaRPr lang="en-US" dirty="0"/>
          </a:p>
        </p:txBody>
      </p:sp>
    </p:spTree>
    <p:extLst>
      <p:ext uri="{BB962C8B-B14F-4D97-AF65-F5344CB8AC3E}">
        <p14:creationId xmlns:p14="http://schemas.microsoft.com/office/powerpoint/2010/main" val="2748642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6804" name="Slide Number Placeholder 3"/>
          <p:cNvSpPr>
            <a:spLocks noGrp="1"/>
          </p:cNvSpPr>
          <p:nvPr>
            <p:ph type="sldNum" sz="quarter" idx="5"/>
          </p:nvPr>
        </p:nvSpPr>
        <p:spPr>
          <a:noFill/>
        </p:spPr>
        <p:txBody>
          <a:bodyPr/>
          <a:lstStyle/>
          <a:p>
            <a:fld id="{56CC63F9-7D22-7E43-8B5C-C7EFFDF224C5}" type="slidenum">
              <a:rPr lang="en-US"/>
              <a:pPr/>
              <a:t>8</a:t>
            </a:fld>
            <a:endParaRPr lang="en-US" dirty="0"/>
          </a:p>
        </p:txBody>
      </p:sp>
    </p:spTree>
    <p:extLst>
      <p:ext uri="{BB962C8B-B14F-4D97-AF65-F5344CB8AC3E}">
        <p14:creationId xmlns:p14="http://schemas.microsoft.com/office/powerpoint/2010/main" val="2853837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9</a:t>
            </a:fld>
            <a:endParaRPr lang="en-US" dirty="0"/>
          </a:p>
        </p:txBody>
      </p:sp>
    </p:spTree>
    <p:extLst>
      <p:ext uri="{BB962C8B-B14F-4D97-AF65-F5344CB8AC3E}">
        <p14:creationId xmlns:p14="http://schemas.microsoft.com/office/powerpoint/2010/main" val="2096649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9876" name="Slide Number Placeholder 3"/>
          <p:cNvSpPr>
            <a:spLocks noGrp="1"/>
          </p:cNvSpPr>
          <p:nvPr>
            <p:ph type="sldNum" sz="quarter" idx="5"/>
          </p:nvPr>
        </p:nvSpPr>
        <p:spPr>
          <a:noFill/>
        </p:spPr>
        <p:txBody>
          <a:bodyPr/>
          <a:lstStyle/>
          <a:p>
            <a:fld id="{5077A0DB-529A-9D4D-95B2-5B61F11ED0E3}" type="slidenum">
              <a:rPr lang="en-US"/>
              <a:pPr/>
              <a:t>10</a:t>
            </a:fld>
            <a:endParaRPr lang="en-US" dirty="0"/>
          </a:p>
        </p:txBody>
      </p:sp>
    </p:spTree>
    <p:extLst>
      <p:ext uri="{BB962C8B-B14F-4D97-AF65-F5344CB8AC3E}">
        <p14:creationId xmlns:p14="http://schemas.microsoft.com/office/powerpoint/2010/main" val="16334166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3" name="Rectangle 12"/>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07638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076387"/>
          </a:solidFill>
          <a:ln>
            <a:noFill/>
          </a:ln>
          <a:extLst/>
        </p:spPr>
      </p:pic>
    </p:spTree>
    <p:extLst>
      <p:ext uri="{BB962C8B-B14F-4D97-AF65-F5344CB8AC3E}">
        <p14:creationId xmlns:p14="http://schemas.microsoft.com/office/powerpoint/2010/main" val="121562372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76387"/>
              </a:buClr>
              <a:buSzPct val="100000"/>
              <a:defRPr/>
            </a:lvl1pPr>
            <a:lvl2pPr>
              <a:buClr>
                <a:srgbClr val="076387"/>
              </a:buClr>
              <a:defRPr/>
            </a:lvl2pPr>
            <a:lvl3pPr marL="1143000" indent="-228600">
              <a:buClr>
                <a:srgbClr val="076387"/>
              </a:buClr>
              <a:buFont typeface="Wingdings" pitchFamily="2" charset="2"/>
              <a:buChar char="§"/>
              <a:defRPr/>
            </a:lvl3pPr>
            <a:lvl4pPr marL="1600200" indent="-228600">
              <a:buClr>
                <a:srgbClr val="076387"/>
              </a:buClr>
              <a:buFont typeface="Courier New" pitchFamily="49" charset="0"/>
              <a:buChar char="o"/>
              <a:defRPr/>
            </a:lvl4pPr>
            <a:lvl5pPr>
              <a:buClr>
                <a:srgbClr val="076387"/>
              </a:buCl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7526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p>
            <a:r>
              <a:rPr lang="en-US"/>
              <a:t>Click icon to add picture</a:t>
            </a:r>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p:nvPr/>
        </p:nvSpPr>
        <p:spPr bwMode="white">
          <a:xfrm>
            <a:off x="-7937" y="6248400"/>
            <a:ext cx="9151937" cy="617539"/>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p:nvSpPr>
        <p:spPr bwMode="auto">
          <a:xfrm>
            <a:off x="1523999" y="6324601"/>
            <a:ext cx="7391401" cy="533081"/>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3"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3916182265"/>
      </p:ext>
    </p:extLst>
  </p:cSld>
  <p:clrMapOvr>
    <a:masterClrMapping/>
  </p:clrMapOvr>
  <p:transition spd="slow"/>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p:nvSpPr>
        <p:spPr bwMode="auto">
          <a:xfrm>
            <a:off x="1388395" y="6394712"/>
            <a:ext cx="7714039" cy="504445"/>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3412378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a:t>Click to edit Master title style</a:t>
            </a:r>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bwMode="white">
          <a:xfrm>
            <a:off x="0" y="0"/>
            <a:ext cx="9144000" cy="113355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177329048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07638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07638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07638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07638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07638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8229600" cy="622828"/>
          </a:xfrm>
        </p:spPr>
        <p:txBody>
          <a:bodyPr/>
          <a:lstStyle/>
          <a:p>
            <a:pPr algn="l"/>
            <a:r>
              <a:rPr lang="en-US" sz="2800" b="1" dirty="0"/>
              <a:t>Exploring Environmental Science for AP</a:t>
            </a:r>
            <a:r>
              <a:rPr lang="en-US" sz="2800" b="1" baseline="30000" dirty="0"/>
              <a:t>®</a:t>
            </a:r>
            <a:endParaRPr lang="en-US" sz="2800" baseline="30000" dirty="0"/>
          </a:p>
        </p:txBody>
      </p:sp>
      <p:sp>
        <p:nvSpPr>
          <p:cNvPr id="5" name="Text Placeholder 4"/>
          <p:cNvSpPr>
            <a:spLocks noGrp="1"/>
          </p:cNvSpPr>
          <p:nvPr>
            <p:ph type="body" sz="quarter" idx="13"/>
          </p:nvPr>
        </p:nvSpPr>
        <p:spPr>
          <a:xfrm>
            <a:off x="76200" y="816430"/>
            <a:ext cx="8229600" cy="478970"/>
          </a:xfrm>
        </p:spPr>
        <p:txBody>
          <a:bodyPr/>
          <a:lstStyle/>
          <a:p>
            <a:r>
              <a:rPr lang="en-US" dirty="0"/>
              <a:t>1st Edition</a:t>
            </a:r>
          </a:p>
        </p:txBody>
      </p:sp>
      <p:sp>
        <p:nvSpPr>
          <p:cNvPr id="6" name="Text Placeholder 5"/>
          <p:cNvSpPr>
            <a:spLocks noGrp="1"/>
          </p:cNvSpPr>
          <p:nvPr>
            <p:ph type="body" sz="quarter" idx="14"/>
          </p:nvPr>
        </p:nvSpPr>
        <p:spPr>
          <a:xfrm>
            <a:off x="4343400" y="3048000"/>
            <a:ext cx="4572000" cy="1752600"/>
          </a:xfrm>
        </p:spPr>
        <p:txBody>
          <a:bodyPr/>
          <a:lstStyle/>
          <a:p>
            <a:pPr algn="ctr"/>
            <a:r>
              <a:rPr lang="en-US" sz="3600" b="1" dirty="0"/>
              <a:t>Chapter 2</a:t>
            </a:r>
          </a:p>
          <a:p>
            <a:pPr algn="ctr"/>
            <a:r>
              <a:rPr lang="en-US" sz="3600" dirty="0"/>
              <a:t>Science, Matter, Energy, and Systems</a:t>
            </a:r>
          </a:p>
        </p:txBody>
      </p:sp>
      <p:sp>
        <p:nvSpPr>
          <p:cNvPr id="7" name="Text Placeholder 6"/>
          <p:cNvSpPr>
            <a:spLocks noGrp="1"/>
          </p:cNvSpPr>
          <p:nvPr>
            <p:ph type="body" sz="quarter" idx="15"/>
          </p:nvPr>
        </p:nvSpPr>
        <p:spPr>
          <a:xfrm>
            <a:off x="1676400" y="6267487"/>
            <a:ext cx="7127628" cy="578846"/>
          </a:xfrm>
        </p:spPr>
        <p:txBody>
          <a:bodyPr/>
          <a:lstStyle/>
          <a:p>
            <a:pPr algn="ctr"/>
            <a:r>
              <a:rPr lang="en-US" sz="1200" dirty="0">
                <a:solidFill>
                  <a:schemeClr val="bg1"/>
                </a:solidFill>
              </a:rPr>
              <a:t>Copyright © 2018 </a:t>
            </a:r>
            <a:r>
              <a:rPr lang="en-US" sz="1200" dirty="0" err="1">
                <a:solidFill>
                  <a:schemeClr val="bg1"/>
                </a:solidFill>
              </a:rPr>
              <a:t>Cengage</a:t>
            </a:r>
            <a:r>
              <a:rPr lang="en-US" sz="1200" dirty="0">
                <a:solidFill>
                  <a:schemeClr val="bg1"/>
                </a:solidFill>
              </a:rPr>
              <a:t>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3" name="Picture 2">
            <a:extLst>
              <a:ext uri="{FF2B5EF4-FFF2-40B4-BE49-F238E27FC236}">
                <a16:creationId xmlns:a16="http://schemas.microsoft.com/office/drawing/2014/main" id="{9232A1E9-58D2-498B-9368-3D46408B5A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48" y="1591056"/>
            <a:ext cx="3557016" cy="4489438"/>
          </a:xfrm>
          <a:prstGeom prst="rect">
            <a:avLst/>
          </a:prstGeom>
        </p:spPr>
      </p:pic>
    </p:spTree>
    <p:extLst>
      <p:ext uri="{BB962C8B-B14F-4D97-AF65-F5344CB8AC3E}">
        <p14:creationId xmlns:p14="http://schemas.microsoft.com/office/powerpoint/2010/main" val="669993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noChangeArrowheads="1"/>
          </p:cNvSpPr>
          <p:nvPr>
            <p:ph type="title"/>
          </p:nvPr>
        </p:nvSpPr>
        <p:spPr/>
        <p:txBody>
          <a:bodyPr>
            <a:normAutofit fontScale="90000"/>
          </a:bodyPr>
          <a:lstStyle/>
          <a:p>
            <a:r>
              <a:rPr lang="en-US" dirty="0"/>
              <a:t>Scientific Theories and Laws: The Most Important and Certain Results of Science</a:t>
            </a:r>
          </a:p>
        </p:txBody>
      </p:sp>
      <p:sp>
        <p:nvSpPr>
          <p:cNvPr id="14339" name="Content Placeholder 3"/>
          <p:cNvSpPr>
            <a:spLocks noGrp="1" noChangeArrowheads="1"/>
          </p:cNvSpPr>
          <p:nvPr>
            <p:ph idx="1"/>
          </p:nvPr>
        </p:nvSpPr>
        <p:spPr/>
        <p:txBody>
          <a:bodyPr/>
          <a:lstStyle/>
          <a:p>
            <a:r>
              <a:rPr lang="en-US" dirty="0"/>
              <a:t>Scientific theory</a:t>
            </a:r>
          </a:p>
          <a:p>
            <a:pPr lvl="1"/>
            <a:r>
              <a:rPr lang="en-US" dirty="0"/>
              <a:t>Widely tested and supported by evidence</a:t>
            </a:r>
          </a:p>
          <a:p>
            <a:r>
              <a:rPr lang="en-US" dirty="0"/>
              <a:t>Scientific law or law of nature</a:t>
            </a:r>
          </a:p>
          <a:p>
            <a:pPr lvl="1"/>
            <a:r>
              <a:rPr lang="en-US" dirty="0"/>
              <a:t>Well-tested, widely accepted description of what happens repeatedly and in the same way in nature</a:t>
            </a:r>
          </a:p>
        </p:txBody>
      </p:sp>
    </p:spTree>
    <p:extLst>
      <p:ext uri="{BB962C8B-B14F-4D97-AF65-F5344CB8AC3E}">
        <p14:creationId xmlns:p14="http://schemas.microsoft.com/office/powerpoint/2010/main" val="1843118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p:txBody>
          <a:bodyPr>
            <a:normAutofit fontScale="90000"/>
          </a:bodyPr>
          <a:lstStyle/>
          <a:p>
            <a:r>
              <a:rPr lang="en-US"/>
              <a:t>Science Can Be Reliable, Unreliable, and Tentative</a:t>
            </a:r>
            <a:endParaRPr lang="en-US" dirty="0"/>
          </a:p>
        </p:txBody>
      </p:sp>
      <p:sp>
        <p:nvSpPr>
          <p:cNvPr id="15363" name="Content Placeholder 3"/>
          <p:cNvSpPr>
            <a:spLocks noGrp="1" noChangeArrowheads="1"/>
          </p:cNvSpPr>
          <p:nvPr>
            <p:ph idx="1"/>
          </p:nvPr>
        </p:nvSpPr>
        <p:spPr/>
        <p:txBody>
          <a:bodyPr/>
          <a:lstStyle/>
          <a:p>
            <a:r>
              <a:rPr lang="en-US" dirty="0"/>
              <a:t>Reliable science</a:t>
            </a:r>
          </a:p>
          <a:p>
            <a:pPr lvl="1"/>
            <a:r>
              <a:rPr lang="en-US" dirty="0"/>
              <a:t>Data, hypothesis, models, theories, and laws widely accepted by experts</a:t>
            </a:r>
          </a:p>
          <a:p>
            <a:r>
              <a:rPr lang="en-US" dirty="0"/>
              <a:t>Unreliable science</a:t>
            </a:r>
          </a:p>
          <a:p>
            <a:pPr lvl="1"/>
            <a:r>
              <a:rPr lang="en-US" dirty="0"/>
              <a:t>Results presented as reliable without peer review or having been discredited</a:t>
            </a:r>
          </a:p>
          <a:p>
            <a:r>
              <a:rPr lang="en-US" dirty="0"/>
              <a:t>Tentative science</a:t>
            </a:r>
          </a:p>
          <a:p>
            <a:pPr lvl="1"/>
            <a:r>
              <a:rPr lang="en-US" dirty="0"/>
              <a:t>Preliminary scientific results without adequate testing and peer review</a:t>
            </a:r>
          </a:p>
        </p:txBody>
      </p:sp>
    </p:spTree>
    <p:extLst>
      <p:ext uri="{BB962C8B-B14F-4D97-AF65-F5344CB8AC3E}">
        <p14:creationId xmlns:p14="http://schemas.microsoft.com/office/powerpoint/2010/main" val="193399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noChangeArrowheads="1"/>
          </p:cNvSpPr>
          <p:nvPr>
            <p:ph type="title"/>
          </p:nvPr>
        </p:nvSpPr>
        <p:spPr/>
        <p:txBody>
          <a:bodyPr/>
          <a:lstStyle/>
          <a:p>
            <a:r>
              <a:rPr lang="en-US" dirty="0"/>
              <a:t>Science Has Limitations</a:t>
            </a:r>
          </a:p>
        </p:txBody>
      </p:sp>
      <p:sp>
        <p:nvSpPr>
          <p:cNvPr id="16387" name="Content Placeholder 3"/>
          <p:cNvSpPr>
            <a:spLocks noGrp="1" noChangeArrowheads="1"/>
          </p:cNvSpPr>
          <p:nvPr>
            <p:ph idx="1"/>
          </p:nvPr>
        </p:nvSpPr>
        <p:spPr/>
        <p:txBody>
          <a:bodyPr/>
          <a:lstStyle/>
          <a:p>
            <a:r>
              <a:rPr lang="en-US" dirty="0"/>
              <a:t>Scientists cannot prove or disprove anything absolutely</a:t>
            </a:r>
          </a:p>
          <a:p>
            <a:pPr lvl="1"/>
            <a:r>
              <a:rPr lang="en-US" dirty="0"/>
              <a:t>Science attempts to establish high probability</a:t>
            </a:r>
          </a:p>
          <a:p>
            <a:r>
              <a:rPr lang="en-US" dirty="0"/>
              <a:t>Scientists not free of bias about their own hypotheses and results</a:t>
            </a:r>
          </a:p>
          <a:p>
            <a:r>
              <a:rPr lang="en-US" dirty="0"/>
              <a:t>Systems in the natural world involve a many variables and complex interactions</a:t>
            </a:r>
          </a:p>
          <a:p>
            <a:pPr lvl="1"/>
            <a:r>
              <a:rPr lang="en-US" dirty="0"/>
              <a:t>Mathematical models and statistical tools help deal with these</a:t>
            </a:r>
          </a:p>
        </p:txBody>
      </p:sp>
    </p:spTree>
    <p:extLst>
      <p:ext uri="{BB962C8B-B14F-4D97-AF65-F5344CB8AC3E}">
        <p14:creationId xmlns:p14="http://schemas.microsoft.com/office/powerpoint/2010/main" val="3816739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noChangeArrowheads="1"/>
          </p:cNvSpPr>
          <p:nvPr>
            <p:ph type="title"/>
          </p:nvPr>
        </p:nvSpPr>
        <p:spPr/>
        <p:txBody>
          <a:bodyPr>
            <a:normAutofit fontScale="90000"/>
          </a:bodyPr>
          <a:lstStyle/>
          <a:p>
            <a:r>
              <a:rPr lang="en-US" dirty="0"/>
              <a:t>2.2 What Is Matter and What Happens When It Undergoes Change?</a:t>
            </a:r>
          </a:p>
        </p:txBody>
      </p:sp>
      <p:sp>
        <p:nvSpPr>
          <p:cNvPr id="18435" name="Content Placeholder 3"/>
          <p:cNvSpPr>
            <a:spLocks noGrp="1" noChangeArrowheads="1"/>
          </p:cNvSpPr>
          <p:nvPr>
            <p:ph idx="1"/>
          </p:nvPr>
        </p:nvSpPr>
        <p:spPr/>
        <p:txBody>
          <a:bodyPr/>
          <a:lstStyle/>
          <a:p>
            <a:r>
              <a:rPr lang="en-US" dirty="0"/>
              <a:t>Matter has mass and takes up space</a:t>
            </a:r>
          </a:p>
          <a:p>
            <a:pPr lvl="1"/>
            <a:r>
              <a:rPr lang="en-US" dirty="0"/>
              <a:t>Exists in three physical states: solid, liquid, or gas</a:t>
            </a:r>
          </a:p>
          <a:p>
            <a:pPr lvl="1"/>
            <a:r>
              <a:rPr lang="en-US" dirty="0"/>
              <a:t>Two chemical forms: elements and compounds</a:t>
            </a:r>
          </a:p>
          <a:p>
            <a:r>
              <a:rPr lang="en-US" dirty="0"/>
              <a:t>Elements</a:t>
            </a:r>
          </a:p>
          <a:p>
            <a:pPr lvl="1"/>
            <a:r>
              <a:rPr lang="en-US" dirty="0"/>
              <a:t>Have unique properties</a:t>
            </a:r>
          </a:p>
          <a:p>
            <a:pPr lvl="1"/>
            <a:r>
              <a:rPr lang="en-US" dirty="0"/>
              <a:t>Cannot be broken down chemically into other substances</a:t>
            </a:r>
          </a:p>
        </p:txBody>
      </p:sp>
    </p:spTree>
    <p:extLst>
      <p:ext uri="{BB962C8B-B14F-4D97-AF65-F5344CB8AC3E}">
        <p14:creationId xmlns:p14="http://schemas.microsoft.com/office/powerpoint/2010/main" val="2349995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noChangeArrowheads="1"/>
          </p:cNvSpPr>
          <p:nvPr>
            <p:ph type="title"/>
          </p:nvPr>
        </p:nvSpPr>
        <p:spPr/>
        <p:txBody>
          <a:bodyPr>
            <a:normAutofit fontScale="90000"/>
          </a:bodyPr>
          <a:lstStyle/>
          <a:p>
            <a:r>
              <a:rPr lang="en-US" dirty="0"/>
              <a:t>Matter Consists of Elements and Compounds</a:t>
            </a:r>
          </a:p>
        </p:txBody>
      </p:sp>
      <p:sp>
        <p:nvSpPr>
          <p:cNvPr id="19459" name="Content Placeholder 3"/>
          <p:cNvSpPr>
            <a:spLocks noGrp="1" noChangeArrowheads="1"/>
          </p:cNvSpPr>
          <p:nvPr>
            <p:ph idx="1"/>
          </p:nvPr>
        </p:nvSpPr>
        <p:spPr/>
        <p:txBody>
          <a:bodyPr/>
          <a:lstStyle/>
          <a:p>
            <a:r>
              <a:rPr lang="en-US" dirty="0"/>
              <a:t>Known elements arranged in a chart called periodic table of the elements</a:t>
            </a:r>
          </a:p>
          <a:p>
            <a:r>
              <a:rPr lang="en-US" dirty="0"/>
              <a:t>Compounds</a:t>
            </a:r>
          </a:p>
          <a:p>
            <a:pPr lvl="1"/>
            <a:r>
              <a:rPr lang="en-US" dirty="0"/>
              <a:t>Two or more different elements held together in fixed proportions</a:t>
            </a:r>
          </a:p>
        </p:txBody>
      </p:sp>
    </p:spTree>
    <p:extLst>
      <p:ext uri="{BB962C8B-B14F-4D97-AF65-F5344CB8AC3E}">
        <p14:creationId xmlns:p14="http://schemas.microsoft.com/office/powerpoint/2010/main" val="337564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19169" y="76200"/>
            <a:ext cx="8032638" cy="1004011"/>
          </a:xfrm>
        </p:spPr>
        <p:txBody>
          <a:bodyPr>
            <a:normAutofit fontScale="90000"/>
          </a:bodyPr>
          <a:lstStyle/>
          <a:p>
            <a:r>
              <a:rPr lang="en-US" dirty="0"/>
              <a:t>Gold and Mercury Are Chemical Elements</a:t>
            </a:r>
          </a:p>
        </p:txBody>
      </p:sp>
      <p:pic>
        <p:nvPicPr>
          <p:cNvPr id="3" name="Content Placeholder 2" descr="A photo shows two objects, one a small coin like thing made of mercury and the other a brick made of pure gol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371600"/>
            <a:ext cx="6705600" cy="4674262"/>
          </a:xfrm>
          <a:prstGeom prst="rect">
            <a:avLst/>
          </a:prstGeom>
        </p:spPr>
      </p:pic>
    </p:spTree>
    <p:extLst>
      <p:ext uri="{BB962C8B-B14F-4D97-AF65-F5344CB8AC3E}">
        <p14:creationId xmlns:p14="http://schemas.microsoft.com/office/powerpoint/2010/main" val="8367259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noChangeArrowheads="1"/>
          </p:cNvSpPr>
          <p:nvPr>
            <p:ph type="title"/>
          </p:nvPr>
        </p:nvSpPr>
        <p:spPr/>
        <p:txBody>
          <a:bodyPr>
            <a:normAutofit fontScale="90000"/>
          </a:bodyPr>
          <a:lstStyle/>
          <a:p>
            <a:r>
              <a:rPr lang="en-US" dirty="0"/>
              <a:t>Elements and Compounds Are Made of Atoms, Molecules, and Ions (1 of 7)</a:t>
            </a:r>
          </a:p>
        </p:txBody>
      </p:sp>
      <p:sp>
        <p:nvSpPr>
          <p:cNvPr id="22531" name="Content Placeholder 3"/>
          <p:cNvSpPr>
            <a:spLocks noGrp="1" noChangeArrowheads="1"/>
          </p:cNvSpPr>
          <p:nvPr>
            <p:ph idx="1"/>
          </p:nvPr>
        </p:nvSpPr>
        <p:spPr/>
        <p:txBody>
          <a:bodyPr/>
          <a:lstStyle/>
          <a:p>
            <a:r>
              <a:rPr lang="en-US" dirty="0"/>
              <a:t>Atomic theory</a:t>
            </a:r>
          </a:p>
          <a:p>
            <a:pPr lvl="1"/>
            <a:r>
              <a:rPr lang="en-US" dirty="0"/>
              <a:t>All elements are made of atoms</a:t>
            </a:r>
          </a:p>
          <a:p>
            <a:r>
              <a:rPr lang="en-US" dirty="0"/>
              <a:t>Subatomic particles</a:t>
            </a:r>
          </a:p>
          <a:p>
            <a:pPr lvl="1"/>
            <a:r>
              <a:rPr lang="en-US" dirty="0"/>
              <a:t>Nucleus of the atom</a:t>
            </a:r>
          </a:p>
          <a:p>
            <a:pPr lvl="2"/>
            <a:r>
              <a:rPr lang="en-US" dirty="0"/>
              <a:t>Protons have positive charge</a:t>
            </a:r>
          </a:p>
          <a:p>
            <a:pPr lvl="2"/>
            <a:r>
              <a:rPr lang="en-US" dirty="0"/>
              <a:t>Neutrons have negative charge</a:t>
            </a:r>
          </a:p>
          <a:p>
            <a:pPr lvl="1"/>
            <a:r>
              <a:rPr lang="en-US" dirty="0"/>
              <a:t>Negatively charged electrons orbit the nucleus</a:t>
            </a:r>
          </a:p>
        </p:txBody>
      </p:sp>
    </p:spTree>
    <p:extLst>
      <p:ext uri="{BB962C8B-B14F-4D97-AF65-F5344CB8AC3E}">
        <p14:creationId xmlns:p14="http://schemas.microsoft.com/office/powerpoint/2010/main" val="3871264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46741-6B9E-4E5D-B86D-788C4E5A15CA}"/>
              </a:ext>
            </a:extLst>
          </p:cNvPr>
          <p:cNvSpPr>
            <a:spLocks noGrp="1"/>
          </p:cNvSpPr>
          <p:nvPr>
            <p:ph type="title"/>
          </p:nvPr>
        </p:nvSpPr>
        <p:spPr/>
        <p:txBody>
          <a:bodyPr>
            <a:normAutofit fontScale="90000"/>
          </a:bodyPr>
          <a:lstStyle/>
          <a:p>
            <a:r>
              <a:rPr lang="en-US" dirty="0"/>
              <a:t>Elements and Compounds Are Made of Atoms, Molecules, and Ions (2 of 7)</a:t>
            </a:r>
          </a:p>
        </p:txBody>
      </p:sp>
      <p:pic>
        <p:nvPicPr>
          <p:cNvPr id="6" name="Picture 5">
            <a:extLst>
              <a:ext uri="{FF2B5EF4-FFF2-40B4-BE49-F238E27FC236}">
                <a16:creationId xmlns:a16="http://schemas.microsoft.com/office/drawing/2014/main" id="{74FEABEA-70A7-4C70-A4A8-81D62E8A4A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676400"/>
            <a:ext cx="5791200" cy="4200745"/>
          </a:xfrm>
          <a:prstGeom prst="rect">
            <a:avLst/>
          </a:prstGeom>
        </p:spPr>
      </p:pic>
    </p:spTree>
    <p:extLst>
      <p:ext uri="{BB962C8B-B14F-4D97-AF65-F5344CB8AC3E}">
        <p14:creationId xmlns:p14="http://schemas.microsoft.com/office/powerpoint/2010/main" val="4245247938"/>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Elements and Compounds Are Made of Atoms, Molecules, and Ions (3 of 7)</a:t>
            </a:r>
          </a:p>
        </p:txBody>
      </p:sp>
      <p:sp>
        <p:nvSpPr>
          <p:cNvPr id="3" name="Content Placeholder 2"/>
          <p:cNvSpPr>
            <a:spLocks noGrp="1"/>
          </p:cNvSpPr>
          <p:nvPr>
            <p:ph idx="1"/>
          </p:nvPr>
        </p:nvSpPr>
        <p:spPr/>
        <p:txBody>
          <a:bodyPr/>
          <a:lstStyle/>
          <a:p>
            <a:r>
              <a:rPr lang="en-US" dirty="0"/>
              <a:t>Each element has a unique atomic number</a:t>
            </a:r>
          </a:p>
          <a:p>
            <a:pPr lvl="1"/>
            <a:r>
              <a:rPr lang="en-US" dirty="0"/>
              <a:t>Same as number of protons in nucleus</a:t>
            </a:r>
          </a:p>
          <a:p>
            <a:r>
              <a:rPr lang="en-US" dirty="0"/>
              <a:t>Mass number </a:t>
            </a:r>
          </a:p>
          <a:p>
            <a:pPr lvl="1"/>
            <a:r>
              <a:rPr lang="en-US" dirty="0"/>
              <a:t>Number of protons plus neutrons in nucleus</a:t>
            </a:r>
          </a:p>
          <a:p>
            <a:r>
              <a:rPr lang="en-US" dirty="0"/>
              <a:t>Isotope</a:t>
            </a:r>
          </a:p>
          <a:p>
            <a:pPr lvl="1"/>
            <a:r>
              <a:rPr lang="en-US" dirty="0"/>
              <a:t>Form of an element with same atomic number but different mass number</a:t>
            </a:r>
          </a:p>
        </p:txBody>
      </p:sp>
    </p:spTree>
    <p:extLst>
      <p:ext uri="{BB962C8B-B14F-4D97-AF65-F5344CB8AC3E}">
        <p14:creationId xmlns:p14="http://schemas.microsoft.com/office/powerpoint/2010/main" val="3796234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noChangeArrowheads="1"/>
          </p:cNvSpPr>
          <p:nvPr>
            <p:ph type="title"/>
          </p:nvPr>
        </p:nvSpPr>
        <p:spPr/>
        <p:txBody>
          <a:bodyPr>
            <a:normAutofit fontScale="90000"/>
          </a:bodyPr>
          <a:lstStyle/>
          <a:p>
            <a:r>
              <a:rPr lang="en-US" dirty="0"/>
              <a:t>Elements and Compounds Are Made of Atoms, Molecules, and Ions (4 of 7)</a:t>
            </a:r>
          </a:p>
        </p:txBody>
      </p:sp>
      <p:sp>
        <p:nvSpPr>
          <p:cNvPr id="24579" name="Content Placeholder 1"/>
          <p:cNvSpPr>
            <a:spLocks noGrp="1" noChangeArrowheads="1"/>
          </p:cNvSpPr>
          <p:nvPr>
            <p:ph idx="1"/>
          </p:nvPr>
        </p:nvSpPr>
        <p:spPr/>
        <p:txBody>
          <a:bodyPr/>
          <a:lstStyle/>
          <a:p>
            <a:r>
              <a:rPr lang="en-US"/>
              <a:t>Molecule </a:t>
            </a:r>
          </a:p>
          <a:p>
            <a:pPr lvl="1"/>
            <a:r>
              <a:rPr lang="en-US"/>
              <a:t>Combination of two or more atoms of same or different elements</a:t>
            </a:r>
          </a:p>
          <a:p>
            <a:pPr lvl="1"/>
            <a:r>
              <a:rPr lang="en-US"/>
              <a:t>Held together by chemical bonds</a:t>
            </a:r>
          </a:p>
          <a:p>
            <a:r>
              <a:rPr lang="en-US"/>
              <a:t>Ions</a:t>
            </a:r>
          </a:p>
          <a:p>
            <a:pPr lvl="1"/>
            <a:r>
              <a:rPr lang="en-US"/>
              <a:t>Atom or group of atoms with net positive or negative electric charge</a:t>
            </a:r>
          </a:p>
          <a:p>
            <a:pPr lvl="1"/>
            <a:r>
              <a:rPr lang="en-US"/>
              <a:t>Formed when electrons are gained or lost</a:t>
            </a:r>
            <a:endParaRPr lang="en-US" dirty="0"/>
          </a:p>
        </p:txBody>
      </p:sp>
    </p:spTree>
    <p:extLst>
      <p:ext uri="{BB962C8B-B14F-4D97-AF65-F5344CB8AC3E}">
        <p14:creationId xmlns:p14="http://schemas.microsoft.com/office/powerpoint/2010/main" val="2125656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
          <p:cNvSpPr>
            <a:spLocks noGrp="1" noChangeArrowheads="1"/>
          </p:cNvSpPr>
          <p:nvPr>
            <p:ph type="title"/>
          </p:nvPr>
        </p:nvSpPr>
        <p:spPr/>
        <p:txBody>
          <a:bodyPr>
            <a:normAutofit fontScale="90000"/>
          </a:bodyPr>
          <a:lstStyle/>
          <a:p>
            <a:r>
              <a:rPr lang="en-US" dirty="0"/>
              <a:t>Core Case Study: How Do Scientists Learn about Nature? </a:t>
            </a:r>
          </a:p>
        </p:txBody>
      </p:sp>
      <p:sp>
        <p:nvSpPr>
          <p:cNvPr id="4099" name="Content Placeholder 3"/>
          <p:cNvSpPr>
            <a:spLocks noGrp="1" noChangeArrowheads="1"/>
          </p:cNvSpPr>
          <p:nvPr>
            <p:ph idx="1"/>
          </p:nvPr>
        </p:nvSpPr>
        <p:spPr>
          <a:xfrm>
            <a:off x="228600" y="1295401"/>
            <a:ext cx="8763000" cy="3810000"/>
          </a:xfrm>
        </p:spPr>
        <p:txBody>
          <a:bodyPr/>
          <a:lstStyle/>
          <a:p>
            <a:r>
              <a:rPr lang="en-US" sz="3000" dirty="0"/>
              <a:t>Experimenting with a forest</a:t>
            </a:r>
          </a:p>
          <a:p>
            <a:pPr lvl="1"/>
            <a:r>
              <a:rPr lang="en-US" dirty="0"/>
              <a:t>Hubbard Brook Experimental Forest in New Hampshire</a:t>
            </a:r>
          </a:p>
          <a:p>
            <a:pPr lvl="2"/>
            <a:r>
              <a:rPr lang="en-US" sz="2200" dirty="0"/>
              <a:t>Compared the loss of water and nutrients from an uncut forest (control site) with one that had been stripped (experimental site)</a:t>
            </a:r>
          </a:p>
          <a:p>
            <a:pPr lvl="1"/>
            <a:r>
              <a:rPr lang="en-US" dirty="0"/>
              <a:t>Stripped site</a:t>
            </a:r>
          </a:p>
          <a:p>
            <a:pPr lvl="2"/>
            <a:r>
              <a:rPr lang="en-US" sz="2200" dirty="0"/>
              <a:t>30–40% more runoff</a:t>
            </a:r>
          </a:p>
          <a:p>
            <a:pPr lvl="2"/>
            <a:r>
              <a:rPr lang="en-US" sz="2200" dirty="0"/>
              <a:t>More dissolved nutrients</a:t>
            </a:r>
          </a:p>
          <a:p>
            <a:pPr lvl="2"/>
            <a:r>
              <a:rPr lang="en-US" sz="2200" dirty="0"/>
              <a:t>More soil erosion</a:t>
            </a:r>
          </a:p>
        </p:txBody>
      </p:sp>
    </p:spTree>
    <p:extLst>
      <p:ext uri="{BB962C8B-B14F-4D97-AF65-F5344CB8AC3E}">
        <p14:creationId xmlns:p14="http://schemas.microsoft.com/office/powerpoint/2010/main" val="930577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noChangeArrowheads="1"/>
          </p:cNvSpPr>
          <p:nvPr>
            <p:ph type="title"/>
          </p:nvPr>
        </p:nvSpPr>
        <p:spPr/>
        <p:txBody>
          <a:bodyPr>
            <a:normAutofit fontScale="90000"/>
          </a:bodyPr>
          <a:lstStyle/>
          <a:p>
            <a:r>
              <a:rPr lang="en-US" dirty="0"/>
              <a:t>Elements and Compounds Are Made of Atoms, Molecules, and Ions (5 of 7)</a:t>
            </a:r>
          </a:p>
        </p:txBody>
      </p:sp>
      <p:sp>
        <p:nvSpPr>
          <p:cNvPr id="24579" name="Content Placeholder 2"/>
          <p:cNvSpPr>
            <a:spLocks noGrp="1" noChangeArrowheads="1"/>
          </p:cNvSpPr>
          <p:nvPr>
            <p:ph idx="1"/>
          </p:nvPr>
        </p:nvSpPr>
        <p:spPr/>
        <p:txBody>
          <a:bodyPr/>
          <a:lstStyle/>
          <a:p>
            <a:r>
              <a:rPr lang="en-US" dirty="0"/>
              <a:t>Acidity</a:t>
            </a:r>
          </a:p>
          <a:p>
            <a:pPr lvl="1"/>
            <a:r>
              <a:rPr lang="en-US" dirty="0"/>
              <a:t>Measure of comparative amounts of hydrogen ions (H</a:t>
            </a:r>
            <a:r>
              <a:rPr lang="en-US" baseline="30000" dirty="0"/>
              <a:t>+</a:t>
            </a:r>
            <a:r>
              <a:rPr lang="en-US" dirty="0"/>
              <a:t>) and hydroxide ions (OH</a:t>
            </a:r>
            <a:r>
              <a:rPr lang="en-US" baseline="30000" dirty="0"/>
              <a:t>–</a:t>
            </a:r>
            <a:r>
              <a:rPr lang="en-US" dirty="0"/>
              <a:t>) in a volume of water solution</a:t>
            </a:r>
          </a:p>
          <a:p>
            <a:pPr lvl="1"/>
            <a:r>
              <a:rPr lang="en-US" dirty="0"/>
              <a:t>Measured with pH</a:t>
            </a:r>
          </a:p>
          <a:p>
            <a:pPr lvl="2"/>
            <a:r>
              <a:rPr lang="en-US" dirty="0"/>
              <a:t>Neutral solution has pH equal to 7</a:t>
            </a:r>
          </a:p>
          <a:p>
            <a:pPr lvl="2"/>
            <a:r>
              <a:rPr lang="en-US" dirty="0"/>
              <a:t>Acidic solution has pH &lt; 7</a:t>
            </a:r>
          </a:p>
          <a:p>
            <a:pPr lvl="2"/>
            <a:r>
              <a:rPr lang="en-US" dirty="0"/>
              <a:t>Basic solution has pH &gt; 7</a:t>
            </a:r>
          </a:p>
        </p:txBody>
      </p:sp>
    </p:spTree>
    <p:extLst>
      <p:ext uri="{BB962C8B-B14F-4D97-AF65-F5344CB8AC3E}">
        <p14:creationId xmlns:p14="http://schemas.microsoft.com/office/powerpoint/2010/main" val="1882698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76200"/>
            <a:ext cx="8032638" cy="1004011"/>
          </a:xfrm>
        </p:spPr>
        <p:txBody>
          <a:bodyPr>
            <a:normAutofit fontScale="90000"/>
          </a:bodyPr>
          <a:lstStyle/>
          <a:p>
            <a:r>
              <a:rPr lang="en-US" dirty="0"/>
              <a:t>Elements and Compounds Are Made of Atoms, Molecules, and Ions (6 of 7)</a:t>
            </a:r>
          </a:p>
        </p:txBody>
      </p:sp>
      <p:pic>
        <p:nvPicPr>
          <p:cNvPr id="3" name="Picture 2" descr="An illustration shows the phenomenon of nitrate losses in the nature from the year 1963 to 1972 caused due to the disturbance in water flow. A pictorial comparison is done to explain this where in the first image is seen an Undisturbed (control) watershed is and in the second is seen Disturbed (experimental) watersh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9913" y="1449059"/>
            <a:ext cx="5984174" cy="4723141"/>
          </a:xfrm>
          <a:prstGeom prst="rect">
            <a:avLst/>
          </a:prstGeom>
        </p:spPr>
      </p:pic>
    </p:spTree>
    <p:extLst>
      <p:ext uri="{BB962C8B-B14F-4D97-AF65-F5344CB8AC3E}">
        <p14:creationId xmlns:p14="http://schemas.microsoft.com/office/powerpoint/2010/main" val="3803774651"/>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Elements and Compounds Are Made of Atoms, Molecules, and Ions (7 of 7)</a:t>
            </a:r>
          </a:p>
        </p:txBody>
      </p:sp>
      <p:pic>
        <p:nvPicPr>
          <p:cNvPr id="3" name="Picture 2" descr="An illustration shows the various foods and substances rated on a scale of 0 to 14, with the substance at 0 being least acidic and the one at 14 being most acidic.&#10;The substances in ascending order of acidity are 0- Hydrochloric acid (HCI), 1- Gastric fluid, 2- Lemon juice, some acid rain, 3- Vinegar, wine, beer, oranges, 4 –Tomatoes, Bananas, Black coffee, 5- Bread, Typical rainwater, 6 – Urine, Milk, 7 – Pure water, Blood, 8 –Egg white, Seawater, Baking soda, 9- Phosphate detergents Bleach, Tums, 10 –Soapy solutions, Milk of magnesia, 11- Household ammonia(10.5 – 11.9), 12 - Hair remover, 13- Oven cleaner and 14 –Sodium hydroxide(NaOH).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4349" y="1419238"/>
            <a:ext cx="6149451" cy="4752963"/>
          </a:xfrm>
          <a:prstGeom prst="rect">
            <a:avLst/>
          </a:prstGeom>
        </p:spPr>
      </p:pic>
    </p:spTree>
    <p:extLst>
      <p:ext uri="{BB962C8B-B14F-4D97-AF65-F5344CB8AC3E}">
        <p14:creationId xmlns:p14="http://schemas.microsoft.com/office/powerpoint/2010/main" val="3270978597"/>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Chemical Formula (1 of 3)</a:t>
            </a:r>
          </a:p>
        </p:txBody>
      </p:sp>
      <p:sp>
        <p:nvSpPr>
          <p:cNvPr id="2" name="Content Placeholder 1"/>
          <p:cNvSpPr>
            <a:spLocks noGrp="1"/>
          </p:cNvSpPr>
          <p:nvPr>
            <p:ph idx="1"/>
          </p:nvPr>
        </p:nvSpPr>
        <p:spPr/>
        <p:txBody>
          <a:bodyPr/>
          <a:lstStyle/>
          <a:p>
            <a:r>
              <a:rPr lang="en-US" dirty="0"/>
              <a:t>Shows number of each type of atom or ion in a compound</a:t>
            </a:r>
          </a:p>
          <a:p>
            <a:r>
              <a:rPr lang="en-US" dirty="0"/>
              <a:t>Ionic compounds</a:t>
            </a:r>
          </a:p>
          <a:p>
            <a:pPr lvl="1"/>
            <a:r>
              <a:rPr lang="en-US" dirty="0"/>
              <a:t>Example: Sodium chloride (</a:t>
            </a:r>
            <a:r>
              <a:rPr lang="en-US" dirty="0" err="1"/>
              <a:t>NaCl</a:t>
            </a:r>
            <a:r>
              <a:rPr lang="en-US" dirty="0"/>
              <a:t>)</a:t>
            </a:r>
          </a:p>
          <a:p>
            <a:pPr lvl="1"/>
            <a:r>
              <a:rPr lang="en-US" dirty="0"/>
              <a:t>Tend to dissolve in water and break into ions</a:t>
            </a:r>
          </a:p>
          <a:p>
            <a:r>
              <a:rPr lang="en-US" dirty="0"/>
              <a:t>Covalent compounds</a:t>
            </a:r>
          </a:p>
          <a:p>
            <a:pPr lvl="1"/>
            <a:r>
              <a:rPr lang="en-US" dirty="0"/>
              <a:t>Example: water (H</a:t>
            </a:r>
            <a:r>
              <a:rPr lang="en-US" baseline="-25000" dirty="0"/>
              <a:t>2</a:t>
            </a:r>
            <a:r>
              <a:rPr lang="en-US" dirty="0"/>
              <a:t>O)</a:t>
            </a:r>
          </a:p>
        </p:txBody>
      </p:sp>
    </p:spTree>
    <p:extLst>
      <p:ext uri="{BB962C8B-B14F-4D97-AF65-F5344CB8AC3E}">
        <p14:creationId xmlns:p14="http://schemas.microsoft.com/office/powerpoint/2010/main" val="124342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04800"/>
            <a:ext cx="5486401" cy="754328"/>
          </a:xfrm>
        </p:spPr>
        <p:txBody>
          <a:bodyPr>
            <a:normAutofit/>
          </a:bodyPr>
          <a:lstStyle/>
          <a:p>
            <a:r>
              <a:rPr lang="en-US" dirty="0"/>
              <a:t>Chemical Formula (2 of 3)</a:t>
            </a:r>
          </a:p>
        </p:txBody>
      </p:sp>
      <p:pic>
        <p:nvPicPr>
          <p:cNvPr id="3" name="Picture 2" descr="An illustration shows the ionic structure of the compound NaCl, with the ions represented as blue and yellow bubbles which are closely held together in a cubical cluster due to opposite charge. The Na ions are positively charged, whereas the Cl ions are negatively charg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6649" y="1516386"/>
            <a:ext cx="4370703" cy="4351014"/>
          </a:xfrm>
          <a:prstGeom prst="rect">
            <a:avLst/>
          </a:prstGeom>
        </p:spPr>
      </p:pic>
    </p:spTree>
    <p:extLst>
      <p:ext uri="{BB962C8B-B14F-4D97-AF65-F5344CB8AC3E}">
        <p14:creationId xmlns:p14="http://schemas.microsoft.com/office/powerpoint/2010/main" val="778956686"/>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3187" y="304800"/>
            <a:ext cx="6035041" cy="754328"/>
          </a:xfrm>
        </p:spPr>
        <p:txBody>
          <a:bodyPr/>
          <a:lstStyle/>
          <a:p>
            <a:r>
              <a:rPr lang="en-US" dirty="0"/>
              <a:t>Chemical Formula (3 of 3)</a:t>
            </a:r>
          </a:p>
        </p:txBody>
      </p:sp>
      <p:pic>
        <p:nvPicPr>
          <p:cNvPr id="3" name="Picture 2" descr="An illustration shows the chemical composition of molecules and chemical names of twelve different chemical compounds.&#10;These compounds and their formulas are as follows:&#10;• H2 – Hydrogen, 2. O2 – Oxygen, 3. N2 –Nitrogen, 4. NO –Nitric oxide, 5. CO – carbon monoxide, 6. H2O –Water, 7. NO2 – Nitrogen dioxide, 8. CO2 - Carbon dioxide, 9. SO2 - Sulfur dioxide, 10. CH4 – Methane, 11. O3 – Ozone, 12. SO3 - Sulfur trioxid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4663" y="1327793"/>
            <a:ext cx="3574675" cy="4612483"/>
          </a:xfrm>
          <a:prstGeom prst="rect">
            <a:avLst/>
          </a:prstGeom>
        </p:spPr>
      </p:pic>
    </p:spTree>
    <p:extLst>
      <p:ext uri="{BB962C8B-B14F-4D97-AF65-F5344CB8AC3E}">
        <p14:creationId xmlns:p14="http://schemas.microsoft.com/office/powerpoint/2010/main" val="3677159151"/>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noChangeArrowheads="1"/>
          </p:cNvSpPr>
          <p:nvPr>
            <p:ph type="title"/>
          </p:nvPr>
        </p:nvSpPr>
        <p:spPr/>
        <p:txBody>
          <a:bodyPr>
            <a:normAutofit fontScale="90000"/>
          </a:bodyPr>
          <a:lstStyle/>
          <a:p>
            <a:r>
              <a:rPr lang="en-US"/>
              <a:t>Organic Compounds Are the </a:t>
            </a:r>
            <a:br>
              <a:rPr lang="en-US"/>
            </a:br>
            <a:r>
              <a:rPr lang="en-US"/>
              <a:t>Chemicals of Life</a:t>
            </a:r>
            <a:endParaRPr lang="en-US" dirty="0"/>
          </a:p>
        </p:txBody>
      </p:sp>
      <p:sp>
        <p:nvSpPr>
          <p:cNvPr id="30723" name="Content Placeholder 3"/>
          <p:cNvSpPr>
            <a:spLocks noGrp="1" noChangeArrowheads="1"/>
          </p:cNvSpPr>
          <p:nvPr>
            <p:ph idx="1"/>
          </p:nvPr>
        </p:nvSpPr>
        <p:spPr/>
        <p:txBody>
          <a:bodyPr/>
          <a:lstStyle/>
          <a:p>
            <a:r>
              <a:rPr lang="en-US" dirty="0"/>
              <a:t>Organic compounds</a:t>
            </a:r>
          </a:p>
          <a:p>
            <a:pPr lvl="1"/>
            <a:r>
              <a:rPr lang="en-US" dirty="0"/>
              <a:t>Contain at least two carbon atoms</a:t>
            </a:r>
          </a:p>
          <a:p>
            <a:pPr lvl="2"/>
            <a:r>
              <a:rPr lang="en-US" dirty="0"/>
              <a:t>Exception: methane (CH</a:t>
            </a:r>
            <a:r>
              <a:rPr lang="en-US" baseline="-25000" dirty="0"/>
              <a:t>4</a:t>
            </a:r>
            <a:r>
              <a:rPr lang="en-US" dirty="0"/>
              <a:t>)</a:t>
            </a:r>
          </a:p>
          <a:p>
            <a:pPr lvl="1"/>
            <a:r>
              <a:rPr lang="en-US" dirty="0"/>
              <a:t>Types</a:t>
            </a:r>
          </a:p>
          <a:p>
            <a:pPr lvl="2"/>
            <a:r>
              <a:rPr lang="en-US" dirty="0"/>
              <a:t>Hydrocarbons</a:t>
            </a:r>
          </a:p>
          <a:p>
            <a:pPr lvl="2"/>
            <a:r>
              <a:rPr lang="en-US" dirty="0"/>
              <a:t>Simple carbohydrates</a:t>
            </a:r>
          </a:p>
          <a:p>
            <a:pPr lvl="1"/>
            <a:r>
              <a:rPr lang="en-US" dirty="0"/>
              <a:t>Macromolecules: complex organic molecules</a:t>
            </a:r>
          </a:p>
          <a:p>
            <a:pPr lvl="2"/>
            <a:r>
              <a:rPr lang="en-US" dirty="0"/>
              <a:t>Complex carbohydrates, proteins, nucleic acids, and lipids</a:t>
            </a:r>
          </a:p>
        </p:txBody>
      </p:sp>
    </p:spTree>
    <p:extLst>
      <p:ext uri="{BB962C8B-B14F-4D97-AF65-F5344CB8AC3E}">
        <p14:creationId xmlns:p14="http://schemas.microsoft.com/office/powerpoint/2010/main" val="116142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
          <p:cNvSpPr>
            <a:spLocks noGrp="1" noChangeArrowheads="1"/>
          </p:cNvSpPr>
          <p:nvPr>
            <p:ph type="title"/>
          </p:nvPr>
        </p:nvSpPr>
        <p:spPr/>
        <p:txBody>
          <a:bodyPr>
            <a:normAutofit fontScale="90000"/>
          </a:bodyPr>
          <a:lstStyle/>
          <a:p>
            <a:r>
              <a:rPr lang="en-US" dirty="0"/>
              <a:t>Matter Comes to Life through Cells, Genes, and Chromosomes (1 of 3)</a:t>
            </a:r>
          </a:p>
        </p:txBody>
      </p:sp>
      <p:sp>
        <p:nvSpPr>
          <p:cNvPr id="36867" name="Content Placeholder 3"/>
          <p:cNvSpPr>
            <a:spLocks noGrp="1" noChangeArrowheads="1"/>
          </p:cNvSpPr>
          <p:nvPr>
            <p:ph idx="1"/>
          </p:nvPr>
        </p:nvSpPr>
        <p:spPr/>
        <p:txBody>
          <a:bodyPr/>
          <a:lstStyle/>
          <a:p>
            <a:r>
              <a:rPr lang="en-US"/>
              <a:t>Cells</a:t>
            </a:r>
          </a:p>
          <a:p>
            <a:pPr lvl="1"/>
            <a:r>
              <a:rPr lang="en-US"/>
              <a:t>Fundamental units of life</a:t>
            </a:r>
          </a:p>
          <a:p>
            <a:pPr lvl="1"/>
            <a:r>
              <a:rPr lang="en-US"/>
              <a:t>All organisms have one or more cells</a:t>
            </a:r>
          </a:p>
          <a:p>
            <a:r>
              <a:rPr lang="en-US"/>
              <a:t>Genes </a:t>
            </a:r>
          </a:p>
          <a:p>
            <a:pPr lvl="1"/>
            <a:r>
              <a:rPr lang="en-US"/>
              <a:t>Sequences of nucleotides within DNA</a:t>
            </a:r>
          </a:p>
          <a:p>
            <a:pPr lvl="1"/>
            <a:r>
              <a:rPr lang="en-US"/>
              <a:t>Instructions called genetic information</a:t>
            </a:r>
          </a:p>
          <a:p>
            <a:pPr lvl="1"/>
            <a:r>
              <a:rPr lang="en-US"/>
              <a:t>Create inheritable traits</a:t>
            </a:r>
          </a:p>
          <a:p>
            <a:r>
              <a:rPr lang="en-US"/>
              <a:t>Chromosomes: composed of many genes</a:t>
            </a:r>
            <a:endParaRPr lang="en-US" dirty="0"/>
          </a:p>
        </p:txBody>
      </p:sp>
    </p:spTree>
    <p:extLst>
      <p:ext uri="{BB962C8B-B14F-4D97-AF65-F5344CB8AC3E}">
        <p14:creationId xmlns:p14="http://schemas.microsoft.com/office/powerpoint/2010/main" val="1055594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304800"/>
            <a:ext cx="8032638" cy="1004011"/>
          </a:xfrm>
        </p:spPr>
        <p:txBody>
          <a:bodyPr>
            <a:normAutofit fontScale="90000"/>
          </a:bodyPr>
          <a:lstStyle/>
          <a:p>
            <a:r>
              <a:rPr lang="en-US" dirty="0"/>
              <a:t>Matter Comes to Life through Cells, Genes, and Chromosomes (2 of 3)</a:t>
            </a:r>
          </a:p>
        </p:txBody>
      </p:sp>
      <p:pic>
        <p:nvPicPr>
          <p:cNvPr id="3" name="Picture 2" descr="An illustration shows the structure of a DNA. The DNA is formed by the intersection of two Nucleotides. In the middle is a Nucleotide base, a 5-carbon sugar, Phosphate group and a Hydrogen bo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179" y="1734466"/>
            <a:ext cx="1873642" cy="4209311"/>
          </a:xfrm>
          <a:prstGeom prst="rect">
            <a:avLst/>
          </a:prstGeom>
        </p:spPr>
      </p:pic>
    </p:spTree>
    <p:extLst>
      <p:ext uri="{BB962C8B-B14F-4D97-AF65-F5344CB8AC3E}">
        <p14:creationId xmlns:p14="http://schemas.microsoft.com/office/powerpoint/2010/main" val="1806745561"/>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228600"/>
            <a:ext cx="8032638" cy="1004011"/>
          </a:xfrm>
        </p:spPr>
        <p:txBody>
          <a:bodyPr>
            <a:normAutofit fontScale="90000"/>
          </a:bodyPr>
          <a:lstStyle/>
          <a:p>
            <a:r>
              <a:rPr lang="en-US" dirty="0"/>
              <a:t>Matter Comes to Life through Cells, Genes, and Chromosomes (3 of 3)</a:t>
            </a:r>
          </a:p>
        </p:txBody>
      </p:sp>
      <p:pic>
        <p:nvPicPr>
          <p:cNvPr id="3" name="Picture 2" descr="An illustration in the form of a flow diagram shows and explains the different components of the DNA in a human body and how one is related to the other.&#10;According to the illustration, human body consists of trillions of cells and each one contains a nucleus. The nucleus has an identical pair of chromosomes, one from each parent. The chromosome contains double helix-shaped DNA molecule. Genes are found on the chromosomes that help in producing proteins, the  building blocks of lif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7220" y="1501571"/>
            <a:ext cx="2569560" cy="4506967"/>
          </a:xfrm>
          <a:prstGeom prst="rect">
            <a:avLst/>
          </a:prstGeom>
        </p:spPr>
      </p:pic>
    </p:spTree>
    <p:extLst>
      <p:ext uri="{BB962C8B-B14F-4D97-AF65-F5344CB8AC3E}">
        <p14:creationId xmlns:p14="http://schemas.microsoft.com/office/powerpoint/2010/main" val="78975771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Effects of Deforestation on the Loss </a:t>
            </a:r>
            <a:br>
              <a:rPr lang="en-US" dirty="0"/>
            </a:br>
            <a:r>
              <a:rPr lang="en-US" dirty="0"/>
              <a:t>of Water and Soil Nutrients</a:t>
            </a:r>
          </a:p>
        </p:txBody>
      </p:sp>
      <p:pic>
        <p:nvPicPr>
          <p:cNvPr id="3" name="Picture 2" descr="Two similar photos show a forest area containing a river, a waterfall and plenty of trees and vegetation.&#10;Or&#10;Two photos of the same forest with river, waterfall, plenty of trees is shown.&#10;The first photo shows abundant vegetation and water flowing viciously into the river. In the second photo, there is significantly less water flow and vegetation compared to the first. or&#10;the trees near the banks of river are cut because of which the density of forest and water flow in river is reduced and show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474694"/>
            <a:ext cx="8572500" cy="4520843"/>
          </a:xfrm>
          <a:prstGeom prst="rect">
            <a:avLst/>
          </a:prstGeom>
        </p:spPr>
      </p:pic>
      <p:sp>
        <p:nvSpPr>
          <p:cNvPr id="4" name="Text Placeholder 3"/>
          <p:cNvSpPr>
            <a:spLocks noGrp="1"/>
          </p:cNvSpPr>
          <p:nvPr>
            <p:ph type="body" sz="half" idx="2"/>
          </p:nvPr>
        </p:nvSpPr>
        <p:spPr>
          <a:xfrm>
            <a:off x="7620000" y="5943600"/>
            <a:ext cx="1157231" cy="304800"/>
          </a:xfrm>
        </p:spPr>
        <p:txBody>
          <a:bodyPr anchor="ctr">
            <a:normAutofit fontScale="92500"/>
          </a:bodyPr>
          <a:lstStyle/>
          <a:p>
            <a:r>
              <a:rPr lang="en-US" b="1" dirty="0">
                <a:solidFill>
                  <a:srgbClr val="076387"/>
                </a:solidFill>
              </a:rPr>
              <a:t>Stepped Art</a:t>
            </a:r>
          </a:p>
        </p:txBody>
      </p:sp>
    </p:spTree>
    <p:extLst>
      <p:ext uri="{BB962C8B-B14F-4D97-AF65-F5344CB8AC3E}">
        <p14:creationId xmlns:p14="http://schemas.microsoft.com/office/powerpoint/2010/main" val="876117449"/>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Matter Can Change</a:t>
            </a:r>
          </a:p>
        </p:txBody>
      </p:sp>
      <p:sp>
        <p:nvSpPr>
          <p:cNvPr id="4" name="Content Placeholder 3"/>
          <p:cNvSpPr>
            <a:spLocks noGrp="1"/>
          </p:cNvSpPr>
          <p:nvPr>
            <p:ph type="body" sz="half" idx="2"/>
          </p:nvPr>
        </p:nvSpPr>
        <p:spPr>
          <a:xfrm>
            <a:off x="501762" y="1371600"/>
            <a:ext cx="6356238" cy="2057400"/>
          </a:xfrm>
        </p:spPr>
        <p:txBody>
          <a:bodyPr>
            <a:normAutofit/>
          </a:bodyPr>
          <a:lstStyle/>
          <a:p>
            <a:pPr marL="342900" indent="-342900">
              <a:buSzPct val="100000"/>
              <a:buFont typeface="Arial" pitchFamily="34" charset="0"/>
              <a:buChar char="•"/>
            </a:pPr>
            <a:r>
              <a:rPr lang="en-US" sz="2800" dirty="0"/>
              <a:t>Physical change</a:t>
            </a:r>
          </a:p>
          <a:p>
            <a:pPr marL="742950" lvl="1" indent="-285750">
              <a:buFont typeface="Arial" pitchFamily="34" charset="0"/>
              <a:buChar char="–"/>
            </a:pPr>
            <a:r>
              <a:rPr lang="en-US" sz="2400" dirty="0"/>
              <a:t>No change in chemical composition</a:t>
            </a:r>
          </a:p>
          <a:p>
            <a:pPr marL="342900" indent="-342900">
              <a:buSzPct val="100000"/>
              <a:buFont typeface="Arial" pitchFamily="34" charset="0"/>
              <a:buChar char="•"/>
            </a:pPr>
            <a:r>
              <a:rPr lang="en-US" sz="2800" dirty="0"/>
              <a:t>Chemical change</a:t>
            </a:r>
          </a:p>
          <a:p>
            <a:pPr marL="742950" lvl="1" indent="-285750">
              <a:buFont typeface="Arial" pitchFamily="34" charset="0"/>
              <a:buChar char="–"/>
            </a:pPr>
            <a:r>
              <a:rPr lang="en-US" sz="2400" dirty="0"/>
              <a:t>Change in chemical composition</a:t>
            </a:r>
          </a:p>
        </p:txBody>
      </p:sp>
      <p:pic>
        <p:nvPicPr>
          <p:cNvPr id="5" name="Picture 4" descr="An illustration shows the natural relationship and the byproduct formed by the association of one atom of the element Carbon with two atoms of Oxygen or C + O2. The resultant compound is formed as CO2 or Carbon dioxide also producing a significant amount of energ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3733800"/>
            <a:ext cx="4419600" cy="2105235"/>
          </a:xfrm>
          <a:prstGeom prst="rect">
            <a:avLst/>
          </a:prstGeom>
        </p:spPr>
      </p:pic>
    </p:spTree>
    <p:extLst>
      <p:ext uri="{BB962C8B-B14F-4D97-AF65-F5344CB8AC3E}">
        <p14:creationId xmlns:p14="http://schemas.microsoft.com/office/powerpoint/2010/main" val="1932572031"/>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of Conservation of Matter</a:t>
            </a:r>
          </a:p>
        </p:txBody>
      </p:sp>
      <p:sp>
        <p:nvSpPr>
          <p:cNvPr id="3" name="Content Placeholder 2"/>
          <p:cNvSpPr>
            <a:spLocks noGrp="1"/>
          </p:cNvSpPr>
          <p:nvPr>
            <p:ph idx="1"/>
          </p:nvPr>
        </p:nvSpPr>
        <p:spPr/>
        <p:txBody>
          <a:bodyPr/>
          <a:lstStyle/>
          <a:p>
            <a:r>
              <a:rPr lang="en-US" dirty="0"/>
              <a:t>We can change elements and compounds from one physical or chemical form to another</a:t>
            </a:r>
          </a:p>
          <a:p>
            <a:r>
              <a:rPr lang="en-US" dirty="0"/>
              <a:t>We cannot create or destroy atoms</a:t>
            </a:r>
          </a:p>
        </p:txBody>
      </p:sp>
    </p:spTree>
    <p:extLst>
      <p:ext uri="{BB962C8B-B14F-4D97-AF65-F5344CB8AC3E}">
        <p14:creationId xmlns:p14="http://schemas.microsoft.com/office/powerpoint/2010/main" val="3751230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p:cNvSpPr>
            <a:spLocks noGrp="1" noChangeArrowheads="1"/>
          </p:cNvSpPr>
          <p:nvPr>
            <p:ph type="title"/>
          </p:nvPr>
        </p:nvSpPr>
        <p:spPr/>
        <p:txBody>
          <a:bodyPr>
            <a:normAutofit fontScale="90000"/>
          </a:bodyPr>
          <a:lstStyle/>
          <a:p>
            <a:r>
              <a:rPr lang="en-US" dirty="0"/>
              <a:t>2.3 What is Energy and What Happens When It Undergoes Change?</a:t>
            </a:r>
          </a:p>
        </p:txBody>
      </p:sp>
      <p:sp>
        <p:nvSpPr>
          <p:cNvPr id="40963" name="Content Placeholder 3"/>
          <p:cNvSpPr>
            <a:spLocks noGrp="1" noChangeArrowheads="1"/>
          </p:cNvSpPr>
          <p:nvPr>
            <p:ph idx="1"/>
          </p:nvPr>
        </p:nvSpPr>
        <p:spPr/>
        <p:txBody>
          <a:bodyPr/>
          <a:lstStyle/>
          <a:p>
            <a:r>
              <a:rPr lang="en-US" dirty="0"/>
              <a:t>Whenever energy is converted from one form to another in a physical or chemical change:</a:t>
            </a:r>
          </a:p>
          <a:p>
            <a:pPr lvl="1"/>
            <a:r>
              <a:rPr lang="en-US" dirty="0"/>
              <a:t>No energy is created or destroyed (first law of thermodynamics)</a:t>
            </a:r>
          </a:p>
          <a:p>
            <a:pPr lvl="1"/>
            <a:r>
              <a:rPr lang="en-US" dirty="0"/>
              <a:t>We end up with lower quality or less-usable energy than we started with (second law of thermodynamics)</a:t>
            </a:r>
          </a:p>
        </p:txBody>
      </p:sp>
    </p:spTree>
    <p:extLst>
      <p:ext uri="{BB962C8B-B14F-4D97-AF65-F5344CB8AC3E}">
        <p14:creationId xmlns:p14="http://schemas.microsoft.com/office/powerpoint/2010/main" val="3074905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p:cNvSpPr>
            <a:spLocks noGrp="1" noChangeArrowheads="1"/>
          </p:cNvSpPr>
          <p:nvPr>
            <p:ph type="title"/>
          </p:nvPr>
        </p:nvSpPr>
        <p:spPr/>
        <p:txBody>
          <a:bodyPr/>
          <a:lstStyle/>
          <a:p>
            <a:r>
              <a:rPr lang="en-US" dirty="0"/>
              <a:t>Energy Comes in Many Forms (1 of 4)</a:t>
            </a:r>
          </a:p>
        </p:txBody>
      </p:sp>
      <p:sp>
        <p:nvSpPr>
          <p:cNvPr id="46083" name="Content Placeholder 3"/>
          <p:cNvSpPr>
            <a:spLocks noGrp="1" noChangeArrowheads="1"/>
          </p:cNvSpPr>
          <p:nvPr>
            <p:ph idx="1"/>
          </p:nvPr>
        </p:nvSpPr>
        <p:spPr/>
        <p:txBody>
          <a:bodyPr/>
          <a:lstStyle/>
          <a:p>
            <a:r>
              <a:rPr lang="en-US"/>
              <a:t>Energy: ability to do work</a:t>
            </a:r>
          </a:p>
          <a:p>
            <a:r>
              <a:rPr lang="en-US"/>
              <a:t>Kinetic energy  </a:t>
            </a:r>
          </a:p>
          <a:p>
            <a:pPr lvl="1"/>
            <a:r>
              <a:rPr lang="en-US"/>
              <a:t>Energy of movement</a:t>
            </a:r>
          </a:p>
          <a:p>
            <a:pPr lvl="1"/>
            <a:r>
              <a:rPr lang="en-US"/>
              <a:t>Heat</a:t>
            </a:r>
          </a:p>
          <a:p>
            <a:pPr lvl="1"/>
            <a:r>
              <a:rPr lang="en-US"/>
              <a:t>Electromagnetic radiation</a:t>
            </a:r>
          </a:p>
          <a:p>
            <a:r>
              <a:rPr lang="en-US"/>
              <a:t>Potential energy  </a:t>
            </a:r>
          </a:p>
          <a:p>
            <a:pPr lvl="1"/>
            <a:r>
              <a:rPr lang="en-US"/>
              <a:t>Stored energy </a:t>
            </a:r>
          </a:p>
          <a:p>
            <a:pPr lvl="1"/>
            <a:r>
              <a:rPr lang="en-US"/>
              <a:t>Can be changed into kinetic energy</a:t>
            </a:r>
            <a:endParaRPr lang="en-US" dirty="0"/>
          </a:p>
        </p:txBody>
      </p:sp>
    </p:spTree>
    <p:extLst>
      <p:ext uri="{BB962C8B-B14F-4D97-AF65-F5344CB8AC3E}">
        <p14:creationId xmlns:p14="http://schemas.microsoft.com/office/powerpoint/2010/main" val="4041864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76200"/>
            <a:ext cx="8032638" cy="685753"/>
          </a:xfrm>
        </p:spPr>
        <p:txBody>
          <a:bodyPr>
            <a:normAutofit/>
          </a:bodyPr>
          <a:lstStyle/>
          <a:p>
            <a:r>
              <a:rPr lang="en-US" dirty="0"/>
              <a:t>Energy Comes in Many Forms (2 of 4)</a:t>
            </a:r>
          </a:p>
        </p:txBody>
      </p:sp>
      <p:pic>
        <p:nvPicPr>
          <p:cNvPr id="3" name="Picture 2" descr="A photo shows a few huge windmills running at a Wind far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2060" y="775416"/>
            <a:ext cx="3959881" cy="5396784"/>
          </a:xfrm>
          <a:prstGeom prst="rect">
            <a:avLst/>
          </a:prstGeom>
        </p:spPr>
      </p:pic>
    </p:spTree>
    <p:extLst>
      <p:ext uri="{BB962C8B-B14F-4D97-AF65-F5344CB8AC3E}">
        <p14:creationId xmlns:p14="http://schemas.microsoft.com/office/powerpoint/2010/main" val="1774442925"/>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304800"/>
            <a:ext cx="8032638" cy="1004011"/>
          </a:xfrm>
        </p:spPr>
        <p:txBody>
          <a:bodyPr>
            <a:normAutofit/>
          </a:bodyPr>
          <a:lstStyle/>
          <a:p>
            <a:r>
              <a:rPr lang="en-US" dirty="0"/>
              <a:t>Energy Comes in Many Forms (3 of 4)</a:t>
            </a:r>
          </a:p>
        </p:txBody>
      </p:sp>
      <p:pic>
        <p:nvPicPr>
          <p:cNvPr id="4" name="Picture 3" descr="An illustration shows the difference in wavelengths of a few of the types of electromagnetic waves. According to the diagram, Gamma rays have the shortest wavelengths (0.001 nanometers) and highest amounts of energy followed by X-Rays (0.01 to 10 nanometers), UV Radiation (0.1 to 100 micrometers), Infrared radiation (10 to 100 micrometers), Microwaves (0.1 to 10 centimeters) and TV and Radio waves (1 to 100 meters) tend to possess the longest wavelengths and lowest energ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653" y="2057400"/>
            <a:ext cx="8284694" cy="1981200"/>
          </a:xfrm>
          <a:prstGeom prst="rect">
            <a:avLst/>
          </a:prstGeom>
        </p:spPr>
      </p:pic>
    </p:spTree>
    <p:extLst>
      <p:ext uri="{BB962C8B-B14F-4D97-AF65-F5344CB8AC3E}">
        <p14:creationId xmlns:p14="http://schemas.microsoft.com/office/powerpoint/2010/main" val="242590679"/>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69" y="304800"/>
            <a:ext cx="8032638" cy="685753"/>
          </a:xfrm>
        </p:spPr>
        <p:txBody>
          <a:bodyPr>
            <a:normAutofit/>
          </a:bodyPr>
          <a:lstStyle/>
          <a:p>
            <a:r>
              <a:rPr lang="en-US" dirty="0"/>
              <a:t>Energy Comes in Many Forms (4 of 4)</a:t>
            </a:r>
          </a:p>
        </p:txBody>
      </p:sp>
      <p:pic>
        <p:nvPicPr>
          <p:cNvPr id="2" name="Picture 1" descr="A photo shows a huge dam and a reservoir built on a river on a rocky area. It also highlights the road passes through the dam.&#10;Unnumbered Fig – An information tag is shown that contains the information that 90% of the commercial energy produced in the world and in the US is provided by fossil fuels.     THE MEANING IS CHANG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805" y="1066800"/>
            <a:ext cx="8289419" cy="5029200"/>
          </a:xfrm>
          <a:prstGeom prst="rect">
            <a:avLst/>
          </a:prstGeom>
        </p:spPr>
      </p:pic>
    </p:spTree>
    <p:extLst>
      <p:ext uri="{BB962C8B-B14F-4D97-AF65-F5344CB8AC3E}">
        <p14:creationId xmlns:p14="http://schemas.microsoft.com/office/powerpoint/2010/main" val="3280495909"/>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Energy Is Renewable and Nonrenewable (1 of 2)</a:t>
            </a:r>
          </a:p>
        </p:txBody>
      </p:sp>
      <p:sp>
        <p:nvSpPr>
          <p:cNvPr id="3" name="Content Placeholder 2"/>
          <p:cNvSpPr>
            <a:spLocks noGrp="1"/>
          </p:cNvSpPr>
          <p:nvPr>
            <p:ph idx="1"/>
          </p:nvPr>
        </p:nvSpPr>
        <p:spPr/>
        <p:txBody>
          <a:bodyPr/>
          <a:lstStyle/>
          <a:p>
            <a:r>
              <a:rPr lang="en-US"/>
              <a:t>Renewable energy</a:t>
            </a:r>
          </a:p>
          <a:p>
            <a:pPr lvl="1"/>
            <a:r>
              <a:rPr lang="en-US"/>
              <a:t>Gained from resources that are replenished by natural processes in a relatively short time</a:t>
            </a:r>
          </a:p>
          <a:p>
            <a:r>
              <a:rPr lang="en-US"/>
              <a:t>Nonrenewable energy</a:t>
            </a:r>
          </a:p>
          <a:p>
            <a:pPr lvl="1"/>
            <a:r>
              <a:rPr lang="en-US"/>
              <a:t>Gained from resources that can be depleted and are not replenished by natural processes within human time scale</a:t>
            </a:r>
            <a:endParaRPr lang="en-US" dirty="0"/>
          </a:p>
        </p:txBody>
      </p:sp>
    </p:spTree>
    <p:extLst>
      <p:ext uri="{BB962C8B-B14F-4D97-AF65-F5344CB8AC3E}">
        <p14:creationId xmlns:p14="http://schemas.microsoft.com/office/powerpoint/2010/main" val="37783083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Energy Is Renewable and Nonrenewable (2 of 2)</a:t>
            </a:r>
          </a:p>
        </p:txBody>
      </p:sp>
      <p:sp>
        <p:nvSpPr>
          <p:cNvPr id="3" name="Content Placeholder 2"/>
          <p:cNvSpPr>
            <a:spLocks noGrp="1"/>
          </p:cNvSpPr>
          <p:nvPr>
            <p:ph idx="1"/>
          </p:nvPr>
        </p:nvSpPr>
        <p:spPr/>
        <p:txBody>
          <a:bodyPr/>
          <a:lstStyle/>
          <a:p>
            <a:r>
              <a:rPr lang="en-US"/>
              <a:t>Solar energy</a:t>
            </a:r>
          </a:p>
          <a:p>
            <a:pPr lvl="1"/>
            <a:r>
              <a:rPr lang="en-US"/>
              <a:t>99% of the energy that keeps us warm and supports plants and other organisms</a:t>
            </a:r>
          </a:p>
          <a:p>
            <a:r>
              <a:rPr lang="en-US"/>
              <a:t>Commercial energy</a:t>
            </a:r>
          </a:p>
          <a:p>
            <a:pPr lvl="1"/>
            <a:r>
              <a:rPr lang="en-US"/>
              <a:t>Energy sold in the marketplace</a:t>
            </a:r>
          </a:p>
          <a:p>
            <a:pPr lvl="1"/>
            <a:r>
              <a:rPr lang="en-US"/>
              <a:t>Supplements sun’s energy</a:t>
            </a:r>
          </a:p>
          <a:p>
            <a:pPr lvl="1"/>
            <a:r>
              <a:rPr lang="en-US"/>
              <a:t>90% comes from burning fossil fuels</a:t>
            </a:r>
          </a:p>
          <a:p>
            <a:pPr lvl="2"/>
            <a:r>
              <a:rPr lang="en-US"/>
              <a:t>Oil, coal, and natural gas</a:t>
            </a:r>
            <a:endParaRPr lang="en-US" dirty="0"/>
          </a:p>
        </p:txBody>
      </p:sp>
    </p:spTree>
    <p:extLst>
      <p:ext uri="{BB962C8B-B14F-4D97-AF65-F5344CB8AC3E}">
        <p14:creationId xmlns:p14="http://schemas.microsoft.com/office/powerpoint/2010/main" val="4457002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2"/>
          <p:cNvSpPr>
            <a:spLocks noGrp="1" noChangeArrowheads="1"/>
          </p:cNvSpPr>
          <p:nvPr>
            <p:ph type="title"/>
          </p:nvPr>
        </p:nvSpPr>
        <p:spPr/>
        <p:txBody>
          <a:bodyPr/>
          <a:lstStyle/>
          <a:p>
            <a:r>
              <a:rPr lang="en-US" dirty="0"/>
              <a:t>Energy Varies in Its Quality</a:t>
            </a:r>
          </a:p>
        </p:txBody>
      </p:sp>
      <p:sp>
        <p:nvSpPr>
          <p:cNvPr id="53251" name="Content Placeholder 3"/>
          <p:cNvSpPr>
            <a:spLocks noGrp="1" noChangeArrowheads="1"/>
          </p:cNvSpPr>
          <p:nvPr>
            <p:ph idx="1"/>
          </p:nvPr>
        </p:nvSpPr>
        <p:spPr/>
        <p:txBody>
          <a:bodyPr/>
          <a:lstStyle/>
          <a:p>
            <a:r>
              <a:rPr lang="en-US"/>
              <a:t>High-quality energy</a:t>
            </a:r>
          </a:p>
          <a:p>
            <a:pPr lvl="1"/>
            <a:r>
              <a:rPr lang="en-US"/>
              <a:t>Concentrated energy with high capacity to do useful work</a:t>
            </a:r>
          </a:p>
          <a:p>
            <a:pPr lvl="2"/>
            <a:r>
              <a:rPr lang="en-US"/>
              <a:t>Examples: high-temperature heat, strong winds, and energy released by burning fossil fuels</a:t>
            </a:r>
          </a:p>
          <a:p>
            <a:r>
              <a:rPr lang="en-US"/>
              <a:t>Low-quality energy</a:t>
            </a:r>
          </a:p>
          <a:p>
            <a:pPr lvl="1"/>
            <a:r>
              <a:rPr lang="en-US"/>
              <a:t>Dispersed energy with low capacity to do useful work </a:t>
            </a:r>
          </a:p>
          <a:p>
            <a:pPr lvl="2"/>
            <a:r>
              <a:rPr lang="en-US"/>
              <a:t>Example: low-temperature moving molecules</a:t>
            </a:r>
            <a:endParaRPr lang="en-US" dirty="0"/>
          </a:p>
        </p:txBody>
      </p:sp>
    </p:spTree>
    <p:extLst>
      <p:ext uri="{BB962C8B-B14F-4D97-AF65-F5344CB8AC3E}">
        <p14:creationId xmlns:p14="http://schemas.microsoft.com/office/powerpoint/2010/main" val="3739147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noChangeArrowheads="1"/>
          </p:cNvSpPr>
          <p:nvPr>
            <p:ph type="title"/>
          </p:nvPr>
        </p:nvSpPr>
        <p:spPr/>
        <p:txBody>
          <a:bodyPr/>
          <a:lstStyle/>
          <a:p>
            <a:r>
              <a:rPr lang="en-US" dirty="0"/>
              <a:t>2.1 What Do Scientists Do?</a:t>
            </a:r>
          </a:p>
        </p:txBody>
      </p:sp>
      <p:sp>
        <p:nvSpPr>
          <p:cNvPr id="6147" name="Content Placeholder 3"/>
          <p:cNvSpPr>
            <a:spLocks noGrp="1" noChangeArrowheads="1"/>
          </p:cNvSpPr>
          <p:nvPr>
            <p:ph idx="1"/>
          </p:nvPr>
        </p:nvSpPr>
        <p:spPr/>
        <p:txBody>
          <a:bodyPr>
            <a:normAutofit/>
          </a:bodyPr>
          <a:lstStyle/>
          <a:p>
            <a:r>
              <a:rPr lang="en-US" dirty="0"/>
              <a:t>Scientists collect data and develop theories, models, and laws about how nature works</a:t>
            </a:r>
          </a:p>
          <a:p>
            <a:r>
              <a:rPr lang="en-US" dirty="0"/>
              <a:t>Tools of the scientist</a:t>
            </a:r>
          </a:p>
          <a:p>
            <a:pPr lvl="1"/>
            <a:r>
              <a:rPr lang="en-US" dirty="0"/>
              <a:t>Observations</a:t>
            </a:r>
          </a:p>
          <a:p>
            <a:pPr lvl="1"/>
            <a:r>
              <a:rPr lang="en-US" dirty="0"/>
              <a:t>Measurements</a:t>
            </a:r>
          </a:p>
          <a:p>
            <a:pPr lvl="1"/>
            <a:r>
              <a:rPr lang="en-US" dirty="0"/>
              <a:t>Experimentation</a:t>
            </a:r>
          </a:p>
        </p:txBody>
      </p:sp>
    </p:spTree>
    <p:extLst>
      <p:ext uri="{BB962C8B-B14F-4D97-AF65-F5344CB8AC3E}">
        <p14:creationId xmlns:p14="http://schemas.microsoft.com/office/powerpoint/2010/main" val="22733305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2"/>
          <p:cNvSpPr>
            <a:spLocks noGrp="1" noChangeArrowheads="1"/>
          </p:cNvSpPr>
          <p:nvPr>
            <p:ph type="title"/>
          </p:nvPr>
        </p:nvSpPr>
        <p:spPr/>
        <p:txBody>
          <a:bodyPr>
            <a:noAutofit/>
          </a:bodyPr>
          <a:lstStyle/>
          <a:p>
            <a:r>
              <a:rPr lang="en-US" sz="3000" dirty="0"/>
              <a:t>Energy Changes Obey Two Scientific Laws (1 of 2)</a:t>
            </a:r>
          </a:p>
        </p:txBody>
      </p:sp>
      <p:sp>
        <p:nvSpPr>
          <p:cNvPr id="55299" name="Content Placeholder 3"/>
          <p:cNvSpPr>
            <a:spLocks noGrp="1" noChangeArrowheads="1"/>
          </p:cNvSpPr>
          <p:nvPr>
            <p:ph idx="1"/>
          </p:nvPr>
        </p:nvSpPr>
        <p:spPr/>
        <p:txBody>
          <a:bodyPr/>
          <a:lstStyle/>
          <a:p>
            <a:r>
              <a:rPr lang="en-US"/>
              <a:t>First law of thermodynamics</a:t>
            </a:r>
          </a:p>
          <a:p>
            <a:pPr lvl="1"/>
            <a:r>
              <a:rPr lang="en-US"/>
              <a:t>Also called law of conservation of energy</a:t>
            </a:r>
          </a:p>
          <a:p>
            <a:pPr lvl="1"/>
            <a:r>
              <a:rPr lang="en-US"/>
              <a:t>Energy is neither created nor destroyed in physical and chemical changes</a:t>
            </a:r>
          </a:p>
          <a:p>
            <a:r>
              <a:rPr lang="en-US"/>
              <a:t>Second law of thermodynamics</a:t>
            </a:r>
          </a:p>
          <a:p>
            <a:pPr lvl="1"/>
            <a:r>
              <a:rPr lang="en-US"/>
              <a:t>Energy always goes from a more useful to a less useful form when it changes from one form to another</a:t>
            </a:r>
            <a:endParaRPr lang="en-US" dirty="0"/>
          </a:p>
        </p:txBody>
      </p:sp>
    </p:spTree>
    <p:extLst>
      <p:ext uri="{BB962C8B-B14F-4D97-AF65-F5344CB8AC3E}">
        <p14:creationId xmlns:p14="http://schemas.microsoft.com/office/powerpoint/2010/main" val="3343795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2"/>
          <p:cNvSpPr>
            <a:spLocks noGrp="1" noChangeArrowheads="1"/>
          </p:cNvSpPr>
          <p:nvPr>
            <p:ph type="title"/>
          </p:nvPr>
        </p:nvSpPr>
        <p:spPr/>
        <p:txBody>
          <a:bodyPr>
            <a:normAutofit/>
          </a:bodyPr>
          <a:lstStyle/>
          <a:p>
            <a:r>
              <a:rPr lang="en-US" sz="3000" dirty="0"/>
              <a:t>Energy Changes Obey Two Scientific Laws (2 of 2)</a:t>
            </a:r>
          </a:p>
        </p:txBody>
      </p:sp>
      <p:sp>
        <p:nvSpPr>
          <p:cNvPr id="55299" name="Content Placeholder 3"/>
          <p:cNvSpPr>
            <a:spLocks noGrp="1" noChangeArrowheads="1"/>
          </p:cNvSpPr>
          <p:nvPr>
            <p:ph idx="1"/>
          </p:nvPr>
        </p:nvSpPr>
        <p:spPr/>
        <p:txBody>
          <a:bodyPr/>
          <a:lstStyle/>
          <a:p>
            <a:r>
              <a:rPr lang="en-US"/>
              <a:t>Energy efficiency</a:t>
            </a:r>
          </a:p>
          <a:p>
            <a:pPr lvl="1"/>
            <a:r>
              <a:rPr lang="en-US"/>
              <a:t>Measure of how much work results from a unit of energy put into a system</a:t>
            </a:r>
          </a:p>
          <a:p>
            <a:pPr lvl="1"/>
            <a:r>
              <a:rPr lang="en-US"/>
              <a:t>Improving efficiency reduces waste</a:t>
            </a:r>
          </a:p>
          <a:p>
            <a:r>
              <a:rPr lang="en-US"/>
              <a:t>Estimate: 84% of energy used in the U.S. is wasted</a:t>
            </a:r>
          </a:p>
          <a:p>
            <a:pPr lvl="1"/>
            <a:r>
              <a:rPr lang="en-US"/>
              <a:t>Unavoidably because of second law of thermodynamics (41%)</a:t>
            </a:r>
          </a:p>
          <a:p>
            <a:pPr lvl="1"/>
            <a:r>
              <a:rPr lang="en-US"/>
              <a:t>Unnecessarily (43%)</a:t>
            </a:r>
            <a:endParaRPr lang="en-US" dirty="0"/>
          </a:p>
        </p:txBody>
      </p:sp>
    </p:spTree>
    <p:extLst>
      <p:ext uri="{BB962C8B-B14F-4D97-AF65-F5344CB8AC3E}">
        <p14:creationId xmlns:p14="http://schemas.microsoft.com/office/powerpoint/2010/main" val="37538542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2"/>
          <p:cNvSpPr>
            <a:spLocks noGrp="1" noChangeArrowheads="1"/>
          </p:cNvSpPr>
          <p:nvPr>
            <p:ph type="title"/>
          </p:nvPr>
        </p:nvSpPr>
        <p:spPr/>
        <p:txBody>
          <a:bodyPr>
            <a:normAutofit fontScale="90000"/>
          </a:bodyPr>
          <a:lstStyle/>
          <a:p>
            <a:r>
              <a:rPr lang="en-US" dirty="0"/>
              <a:t>2.4 What Are Systems and How Do They Respond to Change? (1 of 2)</a:t>
            </a:r>
          </a:p>
        </p:txBody>
      </p:sp>
      <p:sp>
        <p:nvSpPr>
          <p:cNvPr id="57347" name="Content Placeholder 3"/>
          <p:cNvSpPr>
            <a:spLocks noGrp="1" noChangeArrowheads="1"/>
          </p:cNvSpPr>
          <p:nvPr>
            <p:ph idx="1"/>
          </p:nvPr>
        </p:nvSpPr>
        <p:spPr/>
        <p:txBody>
          <a:bodyPr/>
          <a:lstStyle/>
          <a:p>
            <a:r>
              <a:rPr lang="en-US"/>
              <a:t>System</a:t>
            </a:r>
          </a:p>
          <a:p>
            <a:pPr lvl="1"/>
            <a:r>
              <a:rPr lang="en-US"/>
              <a:t>Set of components that interact in a regular way</a:t>
            </a:r>
          </a:p>
          <a:p>
            <a:pPr lvl="1"/>
            <a:r>
              <a:rPr lang="en-US"/>
              <a:t>Examples: human body, a cell, a TV set, and an economy</a:t>
            </a:r>
          </a:p>
          <a:p>
            <a:r>
              <a:rPr lang="en-US"/>
              <a:t>Systems have inputs, flows, and outputs of matter, energy, and information</a:t>
            </a:r>
          </a:p>
          <a:p>
            <a:pPr lvl="1"/>
            <a:r>
              <a:rPr lang="en-US"/>
              <a:t>Feedback can affect their behavior</a:t>
            </a:r>
            <a:endParaRPr lang="en-US" dirty="0"/>
          </a:p>
        </p:txBody>
      </p:sp>
    </p:spTree>
    <p:extLst>
      <p:ext uri="{BB962C8B-B14F-4D97-AF65-F5344CB8AC3E}">
        <p14:creationId xmlns:p14="http://schemas.microsoft.com/office/powerpoint/2010/main" val="14464913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2.4 What Are Systems and How Do They Respond to Change? (2 of 2)</a:t>
            </a:r>
          </a:p>
        </p:txBody>
      </p:sp>
      <p:pic>
        <p:nvPicPr>
          <p:cNvPr id="3" name="Picture 2" descr="An illustration shows the sources of Inputs that come from the environment, then goes to the different System processes and finally are emitted outwards to the environment again in the form of Outputs.&#10;The inputs that come from the environment are in the form of Energy resources, Matter resources and Information. These then have to go through various Throughputs or the System processes and are ejected back into the environment in the form of Work or products, Waste and pollution and Hea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637" y="2057400"/>
            <a:ext cx="8566727" cy="3200400"/>
          </a:xfrm>
          <a:prstGeom prst="rect">
            <a:avLst/>
          </a:prstGeom>
        </p:spPr>
      </p:pic>
    </p:spTree>
    <p:extLst>
      <p:ext uri="{BB962C8B-B14F-4D97-AF65-F5344CB8AC3E}">
        <p14:creationId xmlns:p14="http://schemas.microsoft.com/office/powerpoint/2010/main" val="4237937879"/>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2"/>
          <p:cNvSpPr>
            <a:spLocks noGrp="1" noChangeArrowheads="1"/>
          </p:cNvSpPr>
          <p:nvPr>
            <p:ph type="title"/>
          </p:nvPr>
        </p:nvSpPr>
        <p:spPr/>
        <p:txBody>
          <a:bodyPr/>
          <a:lstStyle/>
          <a:p>
            <a:r>
              <a:rPr lang="en-US" dirty="0"/>
              <a:t>Systems and Feedback Loops (1 of 4)</a:t>
            </a:r>
          </a:p>
        </p:txBody>
      </p:sp>
      <p:sp>
        <p:nvSpPr>
          <p:cNvPr id="58371" name="Content Placeholder 3"/>
          <p:cNvSpPr>
            <a:spLocks noGrp="1" noChangeArrowheads="1"/>
          </p:cNvSpPr>
          <p:nvPr>
            <p:ph idx="1"/>
          </p:nvPr>
        </p:nvSpPr>
        <p:spPr/>
        <p:txBody>
          <a:bodyPr/>
          <a:lstStyle/>
          <a:p>
            <a:r>
              <a:rPr lang="en-US" dirty="0"/>
              <a:t>Feedback</a:t>
            </a:r>
          </a:p>
          <a:p>
            <a:pPr lvl="1"/>
            <a:r>
              <a:rPr lang="en-US" dirty="0"/>
              <a:t>Any process that increases or decreases a change to a system</a:t>
            </a:r>
          </a:p>
          <a:p>
            <a:r>
              <a:rPr lang="en-US" dirty="0"/>
              <a:t>Positive feedback loop</a:t>
            </a:r>
          </a:p>
          <a:p>
            <a:pPr lvl="1"/>
            <a:r>
              <a:rPr lang="en-US" dirty="0"/>
              <a:t>Causes system to change further in the same direction</a:t>
            </a:r>
          </a:p>
          <a:p>
            <a:r>
              <a:rPr lang="en-US" dirty="0"/>
              <a:t>Negative, or corrective, feedback loop</a:t>
            </a:r>
          </a:p>
          <a:p>
            <a:pPr lvl="1"/>
            <a:r>
              <a:rPr lang="en-US" dirty="0"/>
              <a:t>Causes system to change in opposite directions</a:t>
            </a:r>
          </a:p>
        </p:txBody>
      </p:sp>
    </p:spTree>
    <p:extLst>
      <p:ext uri="{BB962C8B-B14F-4D97-AF65-F5344CB8AC3E}">
        <p14:creationId xmlns:p14="http://schemas.microsoft.com/office/powerpoint/2010/main" val="24140215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69" y="277241"/>
            <a:ext cx="8032638" cy="754328"/>
          </a:xfrm>
        </p:spPr>
        <p:txBody>
          <a:bodyPr/>
          <a:lstStyle/>
          <a:p>
            <a:r>
              <a:rPr lang="en-US" dirty="0"/>
              <a:t>Systems and Feedback Loops (2 of 4)</a:t>
            </a:r>
          </a:p>
        </p:txBody>
      </p:sp>
      <p:pic>
        <p:nvPicPr>
          <p:cNvPr id="2" name="Picture 1" descr="An illustration shows the viscous cycle of how decreasing vegetation in the environment causes erosion and nutrient loss, which in turn causes more vegetation to die and thus the overall vegetation constantly decreas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6380" y="1143000"/>
            <a:ext cx="4471240" cy="4916738"/>
          </a:xfrm>
          <a:prstGeom prst="rect">
            <a:avLst/>
          </a:prstGeom>
        </p:spPr>
      </p:pic>
    </p:spTree>
    <p:extLst>
      <p:ext uri="{BB962C8B-B14F-4D97-AF65-F5344CB8AC3E}">
        <p14:creationId xmlns:p14="http://schemas.microsoft.com/office/powerpoint/2010/main" val="643317000"/>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152400"/>
            <a:ext cx="8032638" cy="1004011"/>
          </a:xfrm>
        </p:spPr>
        <p:txBody>
          <a:bodyPr/>
          <a:lstStyle/>
          <a:p>
            <a:r>
              <a:rPr lang="en-US" dirty="0"/>
              <a:t>Systems and Feedback Loops (3 of 4)</a:t>
            </a:r>
          </a:p>
        </p:txBody>
      </p:sp>
      <p:pic>
        <p:nvPicPr>
          <p:cNvPr id="4" name="Picture 3" descr="An illustration shows how a house that is set to warm through a thermostat upon reaching the desired temperature sets the furnace off and when it gets cooler again, it once again sets the furnace to work and gets heated to attain the optimal temperature. Thus is the continuous process which takes place automatically.&#10;PLEASE EXPLAIN MORE ABOUT TE IMAGE HOW IT LOOKS, THE HOUSE PICTURE THEN ARROW TOWARDS THERMOSTAT ETC.,"/>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 y="1090037"/>
            <a:ext cx="8153400" cy="5005963"/>
          </a:xfrm>
          <a:prstGeom prst="rect">
            <a:avLst/>
          </a:prstGeom>
        </p:spPr>
      </p:pic>
    </p:spTree>
    <p:extLst>
      <p:ext uri="{BB962C8B-B14F-4D97-AF65-F5344CB8AC3E}">
        <p14:creationId xmlns:p14="http://schemas.microsoft.com/office/powerpoint/2010/main" val="2969500091"/>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2"/>
          <p:cNvSpPr>
            <a:spLocks noGrp="1" noChangeArrowheads="1"/>
          </p:cNvSpPr>
          <p:nvPr>
            <p:ph type="title"/>
          </p:nvPr>
        </p:nvSpPr>
        <p:spPr/>
        <p:txBody>
          <a:bodyPr/>
          <a:lstStyle/>
          <a:p>
            <a:r>
              <a:rPr lang="en-US" dirty="0"/>
              <a:t>Systems and Feedback Loops (4 of 4)</a:t>
            </a:r>
          </a:p>
        </p:txBody>
      </p:sp>
      <p:sp>
        <p:nvSpPr>
          <p:cNvPr id="63491" name="Content Placeholder 3"/>
          <p:cNvSpPr>
            <a:spLocks noGrp="1" noChangeArrowheads="1"/>
          </p:cNvSpPr>
          <p:nvPr>
            <p:ph idx="1"/>
          </p:nvPr>
        </p:nvSpPr>
        <p:spPr/>
        <p:txBody>
          <a:bodyPr/>
          <a:lstStyle/>
          <a:p>
            <a:r>
              <a:rPr lang="en-US" dirty="0"/>
              <a:t>Most systems in nature use negative feedback to enhance long-term stability</a:t>
            </a:r>
          </a:p>
          <a:p>
            <a:r>
              <a:rPr lang="en-US" dirty="0"/>
              <a:t>Ecological tipping point</a:t>
            </a:r>
          </a:p>
          <a:p>
            <a:pPr lvl="1"/>
            <a:r>
              <a:rPr lang="en-US" dirty="0"/>
              <a:t>Natural system stuck in positive feedback loop can reach this point</a:t>
            </a:r>
          </a:p>
          <a:p>
            <a:pPr lvl="1"/>
            <a:r>
              <a:rPr lang="en-US" dirty="0"/>
              <a:t>Beyond this point, system changes so drastically it suffers from severe degradation or collapse</a:t>
            </a:r>
          </a:p>
        </p:txBody>
      </p:sp>
    </p:spTree>
    <p:extLst>
      <p:ext uri="{BB962C8B-B14F-4D97-AF65-F5344CB8AC3E}">
        <p14:creationId xmlns:p14="http://schemas.microsoft.com/office/powerpoint/2010/main" val="1605865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p:txBody>
          <a:bodyPr>
            <a:noAutofit/>
          </a:bodyPr>
          <a:lstStyle/>
          <a:p>
            <a:r>
              <a:rPr lang="en-US" sz="3400" dirty="0"/>
              <a:t>Scientists Collect Evidence to Learn How Nature Works (1 of 3)</a:t>
            </a:r>
          </a:p>
        </p:txBody>
      </p:sp>
      <p:sp>
        <p:nvSpPr>
          <p:cNvPr id="7171" name="Content Placeholder 2"/>
          <p:cNvSpPr>
            <a:spLocks noGrp="1" noChangeArrowheads="1"/>
          </p:cNvSpPr>
          <p:nvPr>
            <p:ph idx="1"/>
          </p:nvPr>
        </p:nvSpPr>
        <p:spPr/>
        <p:txBody>
          <a:bodyPr/>
          <a:lstStyle/>
          <a:p>
            <a:r>
              <a:rPr lang="en-US" dirty="0"/>
              <a:t>Steps in the scientific method</a:t>
            </a:r>
          </a:p>
          <a:p>
            <a:pPr lvl="1"/>
            <a:r>
              <a:rPr lang="en-US" dirty="0"/>
              <a:t>Identify a problem</a:t>
            </a:r>
          </a:p>
          <a:p>
            <a:pPr lvl="1"/>
            <a:r>
              <a:rPr lang="en-US" dirty="0"/>
              <a:t>Find out what is known about the problem</a:t>
            </a:r>
          </a:p>
          <a:p>
            <a:pPr lvl="1"/>
            <a:r>
              <a:rPr lang="en-US" dirty="0"/>
              <a:t>Ask a question to investigate</a:t>
            </a:r>
          </a:p>
          <a:p>
            <a:pPr lvl="1"/>
            <a:r>
              <a:rPr lang="en-US" dirty="0"/>
              <a:t>Perform an experiment, collect data, and analyze data to answer the question</a:t>
            </a:r>
          </a:p>
          <a:p>
            <a:pPr lvl="1"/>
            <a:r>
              <a:rPr lang="en-US" dirty="0"/>
              <a:t>Propose a scientific hypothesis to explain the data</a:t>
            </a:r>
          </a:p>
        </p:txBody>
      </p:sp>
    </p:spTree>
    <p:extLst>
      <p:ext uri="{BB962C8B-B14F-4D97-AF65-F5344CB8AC3E}">
        <p14:creationId xmlns:p14="http://schemas.microsoft.com/office/powerpoint/2010/main" val="682772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noChangeArrowheads="1"/>
          </p:cNvSpPr>
          <p:nvPr>
            <p:ph type="title"/>
          </p:nvPr>
        </p:nvSpPr>
        <p:spPr/>
        <p:txBody>
          <a:bodyPr>
            <a:noAutofit/>
          </a:bodyPr>
          <a:lstStyle/>
          <a:p>
            <a:r>
              <a:rPr lang="en-US" sz="3400" dirty="0"/>
              <a:t>Scientists Collect Evidence to Learn How Nature Works (2 of 3)</a:t>
            </a:r>
          </a:p>
        </p:txBody>
      </p:sp>
      <p:sp>
        <p:nvSpPr>
          <p:cNvPr id="8195" name="Content Placeholder 3"/>
          <p:cNvSpPr>
            <a:spLocks noGrp="1" noChangeArrowheads="1"/>
          </p:cNvSpPr>
          <p:nvPr>
            <p:ph idx="1"/>
          </p:nvPr>
        </p:nvSpPr>
        <p:spPr/>
        <p:txBody>
          <a:bodyPr/>
          <a:lstStyle/>
          <a:p>
            <a:r>
              <a:rPr lang="en-US" dirty="0"/>
              <a:t>Steps in the scientific method (cont’d.)</a:t>
            </a:r>
          </a:p>
          <a:p>
            <a:pPr lvl="1"/>
            <a:r>
              <a:rPr lang="en-US" dirty="0"/>
              <a:t>Use the hypothesis to make testable projections</a:t>
            </a:r>
          </a:p>
          <a:p>
            <a:pPr lvl="1"/>
            <a:r>
              <a:rPr lang="en-US" dirty="0"/>
              <a:t>Perform an experiment to test projections</a:t>
            </a:r>
          </a:p>
          <a:p>
            <a:pPr lvl="1"/>
            <a:r>
              <a:rPr lang="en-US" dirty="0"/>
              <a:t>Accept or revise the hypothesis</a:t>
            </a:r>
          </a:p>
          <a:p>
            <a:r>
              <a:rPr lang="en-US" dirty="0"/>
              <a:t>Developing a model</a:t>
            </a:r>
          </a:p>
          <a:p>
            <a:pPr lvl="1"/>
            <a:r>
              <a:rPr lang="en-US" dirty="0"/>
              <a:t>Another way to study nature</a:t>
            </a:r>
          </a:p>
          <a:p>
            <a:r>
              <a:rPr lang="en-US" dirty="0"/>
              <a:t>Scientific theory</a:t>
            </a:r>
          </a:p>
          <a:p>
            <a:pPr lvl="1"/>
            <a:r>
              <a:rPr lang="en-US" dirty="0"/>
              <a:t>Well-tested and widely accepted hypothesis</a:t>
            </a:r>
          </a:p>
        </p:txBody>
      </p:sp>
    </p:spTree>
    <p:extLst>
      <p:ext uri="{BB962C8B-B14F-4D97-AF65-F5344CB8AC3E}">
        <p14:creationId xmlns:p14="http://schemas.microsoft.com/office/powerpoint/2010/main" val="2359639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76200"/>
            <a:ext cx="8032638" cy="1004011"/>
          </a:xfrm>
        </p:spPr>
        <p:txBody>
          <a:bodyPr>
            <a:noAutofit/>
          </a:bodyPr>
          <a:lstStyle/>
          <a:p>
            <a:r>
              <a:rPr lang="en-US" sz="3400" dirty="0"/>
              <a:t>Scientists Collect Evidence to Learn How Nature Works (3 of 3)</a:t>
            </a:r>
          </a:p>
        </p:txBody>
      </p:sp>
      <p:pic>
        <p:nvPicPr>
          <p:cNvPr id="3" name="Picture 2" descr="A flow chart explains the process of how to go about writing a well-laid out thesis based on research and hypothesis study.&#10;The steps mentioned in the flow chart are as follows:&#10;• Identify a problem&#10;• Find out what is known about the problem (literature search) ABOVE 2 LINES AREMISSED&#10;• Ask a question to be investigated.&#10;• Perform an experiment to answer the question and collect data.&#10;• Analyze data (check for patterns). It is a scientific law that is a well-accepted pattern in data study.  &#10;• Propose a hypothesis to explain data.&#10;• Use hypothesis to make testable projections.&#10;• Perform an experiment to test projections. This step can have two possible results viz. Accept hypothesis or Revise hypothesis. In case of the latter, the researcher then should - Make testable projections and then Test them. If there is still rejections then revise again, otherwise the hypothesis gets accepted.&#10; These steps are part of a Scientific theory that is a Well tested and widely accepted hypothesi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8722" y="1447800"/>
            <a:ext cx="2296179" cy="4617342"/>
          </a:xfrm>
          <a:prstGeom prst="rect">
            <a:avLst/>
          </a:prstGeom>
        </p:spPr>
      </p:pic>
    </p:spTree>
    <p:extLst>
      <p:ext uri="{BB962C8B-B14F-4D97-AF65-F5344CB8AC3E}">
        <p14:creationId xmlns:p14="http://schemas.microsoft.com/office/powerpoint/2010/main" val="110069328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noChangeArrowheads="1"/>
          </p:cNvSpPr>
          <p:nvPr>
            <p:ph type="title"/>
          </p:nvPr>
        </p:nvSpPr>
        <p:spPr/>
        <p:txBody>
          <a:bodyPr>
            <a:normAutofit fontScale="90000"/>
          </a:bodyPr>
          <a:lstStyle/>
          <a:p>
            <a:r>
              <a:rPr lang="en-US" dirty="0"/>
              <a:t>Scientists Are Curious and Skeptical and Demand Evidence</a:t>
            </a:r>
          </a:p>
        </p:txBody>
      </p:sp>
      <p:sp>
        <p:nvSpPr>
          <p:cNvPr id="11267" name="Content Placeholder 3"/>
          <p:cNvSpPr>
            <a:spLocks noGrp="1" noChangeArrowheads="1"/>
          </p:cNvSpPr>
          <p:nvPr>
            <p:ph idx="1"/>
          </p:nvPr>
        </p:nvSpPr>
        <p:spPr/>
        <p:txBody>
          <a:bodyPr/>
          <a:lstStyle/>
          <a:p>
            <a:r>
              <a:rPr lang="en-US" dirty="0"/>
              <a:t>Scientific knowledge advances through:</a:t>
            </a:r>
          </a:p>
          <a:p>
            <a:pPr lvl="1"/>
            <a:r>
              <a:rPr lang="en-US" dirty="0"/>
              <a:t>Scientists publishing details of methods and results</a:t>
            </a:r>
          </a:p>
          <a:p>
            <a:pPr lvl="1"/>
            <a:r>
              <a:rPr lang="en-US" dirty="0"/>
              <a:t>Peer review</a:t>
            </a:r>
          </a:p>
          <a:p>
            <a:r>
              <a:rPr lang="en-US" dirty="0"/>
              <a:t>New data and analysis can lead to revised hypotheses</a:t>
            </a:r>
          </a:p>
        </p:txBody>
      </p:sp>
    </p:spTree>
    <p:extLst>
      <p:ext uri="{BB962C8B-B14F-4D97-AF65-F5344CB8AC3E}">
        <p14:creationId xmlns:p14="http://schemas.microsoft.com/office/powerpoint/2010/main" val="2746671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Critical Thinking and Creativity Are Important in Science</a:t>
            </a:r>
          </a:p>
        </p:txBody>
      </p:sp>
      <p:sp>
        <p:nvSpPr>
          <p:cNvPr id="2" name="Content Placeholder 1"/>
          <p:cNvSpPr>
            <a:spLocks noGrp="1"/>
          </p:cNvSpPr>
          <p:nvPr>
            <p:ph idx="1"/>
          </p:nvPr>
        </p:nvSpPr>
        <p:spPr/>
        <p:txBody>
          <a:bodyPr/>
          <a:lstStyle/>
          <a:p>
            <a:r>
              <a:rPr lang="en-US" dirty="0"/>
              <a:t>Thinking critically</a:t>
            </a:r>
          </a:p>
          <a:p>
            <a:pPr lvl="1"/>
            <a:r>
              <a:rPr lang="en-US" dirty="0"/>
              <a:t>Have a skeptical outlook</a:t>
            </a:r>
          </a:p>
          <a:p>
            <a:pPr lvl="1"/>
            <a:r>
              <a:rPr lang="en-US" dirty="0"/>
              <a:t>Evaluate evidence and hypotheses using inputs from a variety of reliable sources</a:t>
            </a:r>
          </a:p>
          <a:p>
            <a:pPr lvl="1"/>
            <a:r>
              <a:rPr lang="en-US" dirty="0"/>
              <a:t>Identify and evaluate personal assumptions, biases, and beliefs to distinguish facts and opinions before coming to a conclusion</a:t>
            </a:r>
          </a:p>
          <a:p>
            <a:r>
              <a:rPr lang="en-US" dirty="0"/>
              <a:t>Imagination, creativity, and intuition also vital</a:t>
            </a:r>
          </a:p>
        </p:txBody>
      </p:sp>
    </p:spTree>
    <p:extLst>
      <p:ext uri="{BB962C8B-B14F-4D97-AF65-F5344CB8AC3E}">
        <p14:creationId xmlns:p14="http://schemas.microsoft.com/office/powerpoint/2010/main" val="23398489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5564</TotalTime>
  <Words>2314</Words>
  <Application>Microsoft Office PowerPoint</Application>
  <PresentationFormat>On-screen Show (4:3)</PresentationFormat>
  <Paragraphs>276</Paragraphs>
  <Slides>47</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ＭＳ Ｐゴシック</vt:lpstr>
      <vt:lpstr>Arial</vt:lpstr>
      <vt:lpstr>Calibri</vt:lpstr>
      <vt:lpstr>Courier New</vt:lpstr>
      <vt:lpstr>Verdana</vt:lpstr>
      <vt:lpstr>Wingdings</vt:lpstr>
      <vt:lpstr>Sample</vt:lpstr>
      <vt:lpstr>Exploring Environmental Science for AP®</vt:lpstr>
      <vt:lpstr>Core Case Study: How Do Scientists Learn about Nature? </vt:lpstr>
      <vt:lpstr>The Effects of Deforestation on the Loss  of Water and Soil Nutrients</vt:lpstr>
      <vt:lpstr>2.1 What Do Scientists Do?</vt:lpstr>
      <vt:lpstr>Scientists Collect Evidence to Learn How Nature Works (1 of 3)</vt:lpstr>
      <vt:lpstr>Scientists Collect Evidence to Learn How Nature Works (2 of 3)</vt:lpstr>
      <vt:lpstr>Scientists Collect Evidence to Learn How Nature Works (3 of 3)</vt:lpstr>
      <vt:lpstr>Scientists Are Curious and Skeptical and Demand Evidence</vt:lpstr>
      <vt:lpstr>Critical Thinking and Creativity Are Important in Science</vt:lpstr>
      <vt:lpstr>Scientific Theories and Laws: The Most Important and Certain Results of Science</vt:lpstr>
      <vt:lpstr>Science Can Be Reliable, Unreliable, and Tentative</vt:lpstr>
      <vt:lpstr>Science Has Limitations</vt:lpstr>
      <vt:lpstr>2.2 What Is Matter and What Happens When It Undergoes Change?</vt:lpstr>
      <vt:lpstr>Matter Consists of Elements and Compounds</vt:lpstr>
      <vt:lpstr>Gold and Mercury Are Chemical Elements</vt:lpstr>
      <vt:lpstr>Elements and Compounds Are Made of Atoms, Molecules, and Ions (1 of 7)</vt:lpstr>
      <vt:lpstr>Elements and Compounds Are Made of Atoms, Molecules, and Ions (2 of 7)</vt:lpstr>
      <vt:lpstr>Elements and Compounds Are Made of Atoms, Molecules, and Ions (3 of 7)</vt:lpstr>
      <vt:lpstr>Elements and Compounds Are Made of Atoms, Molecules, and Ions (4 of 7)</vt:lpstr>
      <vt:lpstr>Elements and Compounds Are Made of Atoms, Molecules, and Ions (5 of 7)</vt:lpstr>
      <vt:lpstr>Elements and Compounds Are Made of Atoms, Molecules, and Ions (6 of 7)</vt:lpstr>
      <vt:lpstr>Elements and Compounds Are Made of Atoms, Molecules, and Ions (7 of 7)</vt:lpstr>
      <vt:lpstr>Chemical Formula (1 of 3)</vt:lpstr>
      <vt:lpstr>Chemical Formula (2 of 3)</vt:lpstr>
      <vt:lpstr>Chemical Formula (3 of 3)</vt:lpstr>
      <vt:lpstr>Organic Compounds Are the  Chemicals of Life</vt:lpstr>
      <vt:lpstr>Matter Comes to Life through Cells, Genes, and Chromosomes (1 of 3)</vt:lpstr>
      <vt:lpstr>Matter Comes to Life through Cells, Genes, and Chromosomes (2 of 3)</vt:lpstr>
      <vt:lpstr>Matter Comes to Life through Cells, Genes, and Chromosomes (3 of 3)</vt:lpstr>
      <vt:lpstr>Matter Can Change</vt:lpstr>
      <vt:lpstr>Law of Conservation of Matter</vt:lpstr>
      <vt:lpstr>2.3 What is Energy and What Happens When It Undergoes Change?</vt:lpstr>
      <vt:lpstr>Energy Comes in Many Forms (1 of 4)</vt:lpstr>
      <vt:lpstr>Energy Comes in Many Forms (2 of 4)</vt:lpstr>
      <vt:lpstr>Energy Comes in Many Forms (3 of 4)</vt:lpstr>
      <vt:lpstr>Energy Comes in Many Forms (4 of 4)</vt:lpstr>
      <vt:lpstr>Energy Is Renewable and Nonrenewable (1 of 2)</vt:lpstr>
      <vt:lpstr>Energy Is Renewable and Nonrenewable (2 of 2)</vt:lpstr>
      <vt:lpstr>Energy Varies in Its Quality</vt:lpstr>
      <vt:lpstr>Energy Changes Obey Two Scientific Laws (1 of 2)</vt:lpstr>
      <vt:lpstr>Energy Changes Obey Two Scientific Laws (2 of 2)</vt:lpstr>
      <vt:lpstr>2.4 What Are Systems and How Do They Respond to Change? (1 of 2)</vt:lpstr>
      <vt:lpstr>2.4 What Are Systems and How Do They Respond to Change? (2 of 2)</vt:lpstr>
      <vt:lpstr>Systems and Feedback Loops (1 of 4)</vt:lpstr>
      <vt:lpstr>Systems and Feedback Loops (2 of 4)</vt:lpstr>
      <vt:lpstr>Systems and Feedback Loops (3 of 4)</vt:lpstr>
      <vt:lpstr>Systems and Feedback Loops (4 of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Science, Matter, Energy, and Systems</dc:title>
  <dc:creator>Tyler</dc:creator>
  <cp:lastModifiedBy>Anderson, John W</cp:lastModifiedBy>
  <cp:revision>438</cp:revision>
  <dcterms:created xsi:type="dcterms:W3CDTF">2013-09-12T16:10:24Z</dcterms:created>
  <dcterms:modified xsi:type="dcterms:W3CDTF">2018-09-25T16:45:59Z</dcterms:modified>
</cp:coreProperties>
</file>