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0"/>
  </p:notesMasterIdLst>
  <p:sldIdLst>
    <p:sldId id="459" r:id="rId2"/>
    <p:sldId id="411" r:id="rId3"/>
    <p:sldId id="412" r:id="rId4"/>
    <p:sldId id="413" r:id="rId5"/>
    <p:sldId id="457" r:id="rId6"/>
    <p:sldId id="415" r:id="rId7"/>
    <p:sldId id="416" r:id="rId8"/>
    <p:sldId id="417" r:id="rId9"/>
    <p:sldId id="418" r:id="rId10"/>
    <p:sldId id="419" r:id="rId11"/>
    <p:sldId id="420" r:id="rId12"/>
    <p:sldId id="421" r:id="rId13"/>
    <p:sldId id="422" r:id="rId14"/>
    <p:sldId id="423" r:id="rId15"/>
    <p:sldId id="424" r:id="rId16"/>
    <p:sldId id="425" r:id="rId17"/>
    <p:sldId id="426" r:id="rId18"/>
    <p:sldId id="427" r:id="rId19"/>
    <p:sldId id="428" r:id="rId20"/>
    <p:sldId id="460" r:id="rId21"/>
    <p:sldId id="429" r:id="rId22"/>
    <p:sldId id="430" r:id="rId23"/>
    <p:sldId id="434" r:id="rId24"/>
    <p:sldId id="431" r:id="rId25"/>
    <p:sldId id="432" r:id="rId26"/>
    <p:sldId id="433" r:id="rId27"/>
    <p:sldId id="435" r:id="rId28"/>
    <p:sldId id="436" r:id="rId29"/>
    <p:sldId id="438" r:id="rId30"/>
    <p:sldId id="437" r:id="rId31"/>
    <p:sldId id="440" r:id="rId32"/>
    <p:sldId id="439" r:id="rId33"/>
    <p:sldId id="441" r:id="rId34"/>
    <p:sldId id="442" r:id="rId35"/>
    <p:sldId id="443" r:id="rId36"/>
    <p:sldId id="444" r:id="rId37"/>
    <p:sldId id="445" r:id="rId38"/>
    <p:sldId id="446" r:id="rId39"/>
    <p:sldId id="447" r:id="rId40"/>
    <p:sldId id="458" r:id="rId41"/>
    <p:sldId id="449" r:id="rId42"/>
    <p:sldId id="450" r:id="rId43"/>
    <p:sldId id="451" r:id="rId44"/>
    <p:sldId id="452" r:id="rId45"/>
    <p:sldId id="453" r:id="rId46"/>
    <p:sldId id="454" r:id="rId47"/>
    <p:sldId id="455" r:id="rId48"/>
    <p:sldId id="456"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90ECFE"/>
    <a:srgbClr val="48B5DB"/>
    <a:srgbClr val="002536"/>
    <a:srgbClr val="C58A4E"/>
    <a:srgbClr val="44C9F2"/>
    <a:srgbClr val="1DB9FF"/>
    <a:srgbClr val="0094D6"/>
    <a:srgbClr val="008AC8"/>
    <a:srgbClr val="007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86501" autoAdjust="0"/>
  </p:normalViewPr>
  <p:slideViewPr>
    <p:cSldViewPr>
      <p:cViewPr>
        <p:scale>
          <a:sx n="67" d="100"/>
          <a:sy n="67" d="100"/>
        </p:scale>
        <p:origin x="-1296" y="-72"/>
      </p:cViewPr>
      <p:guideLst>
        <p:guide orient="horz" pos="2160"/>
        <p:guide pos="2880"/>
      </p:guideLst>
    </p:cSldViewPr>
  </p:slideViewPr>
  <p:outlineViewPr>
    <p:cViewPr>
      <p:scale>
        <a:sx n="33" d="100"/>
        <a:sy n="33" d="100"/>
      </p:scale>
      <p:origin x="48" y="26364"/>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EBD683-54A6-43A9-A7AC-1ED2D8924362}" type="slidenum">
              <a:rPr lang="en-US" altLang="en-US" sz="1200">
                <a:solidFill>
                  <a:prstClr val="black"/>
                </a:solidFill>
              </a:rPr>
              <a:pPr/>
              <a:t>2</a:t>
            </a:fld>
            <a:endParaRPr lang="en-US" altLang="en-US" sz="1200" dirty="0">
              <a:solidFill>
                <a:prstClr val="black"/>
              </a:solidFill>
            </a:endParaRPr>
          </a:p>
        </p:txBody>
      </p:sp>
    </p:spTree>
    <p:extLst>
      <p:ext uri="{BB962C8B-B14F-4D97-AF65-F5344CB8AC3E}">
        <p14:creationId xmlns:p14="http://schemas.microsoft.com/office/powerpoint/2010/main" val="56629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11</a:t>
            </a:fld>
            <a:endParaRPr lang="en-US" dirty="0"/>
          </a:p>
        </p:txBody>
      </p:sp>
    </p:spTree>
    <p:extLst>
      <p:ext uri="{BB962C8B-B14F-4D97-AF65-F5344CB8AC3E}">
        <p14:creationId xmlns:p14="http://schemas.microsoft.com/office/powerpoint/2010/main" val="4275072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2.4 </a:t>
            </a:r>
            <a:r>
              <a:rPr lang="en-US" altLang="en-US" dirty="0">
                <a:latin typeface="Arial" panose="020B0604020202020204" pitchFamily="34" charset="0"/>
                <a:ea typeface="ＭＳ Ｐゴシック" panose="020B0600070205080204" pitchFamily="34" charset="-128"/>
              </a:rPr>
              <a:t>Shell models. Each circle (shell) represents one energy level. To make these models, we fill the shells with electrons from the innermost shell out, until there are as many electrons as the atom has protons. The number of protons in each model is indicated.</a:t>
            </a:r>
          </a:p>
          <a:p>
            <a:r>
              <a:rPr lang="en-US" altLang="en-US" b="0" dirty="0" smtClean="0">
                <a:latin typeface="Arial" panose="020B0604020202020204" pitchFamily="34" charset="0"/>
                <a:ea typeface="ＭＳ Ｐゴシック" panose="020B0600070205080204" pitchFamily="34" charset="-128"/>
              </a:rPr>
              <a:t>A</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The </a:t>
            </a:r>
            <a:r>
              <a:rPr lang="en-US" altLang="en-US" dirty="0">
                <a:latin typeface="Arial" panose="020B0604020202020204" pitchFamily="34" charset="0"/>
                <a:ea typeface="ＭＳ Ｐゴシック" panose="020B0600070205080204" pitchFamily="34" charset="-128"/>
              </a:rPr>
              <a:t>first shell corresponds to the first energy level, and it can hold up to 2 electrons. Hydrogen has one proton, so it has 1 electron and 1 vacancy. A helium atom has 2 protons, 2 electrons, and no vacancies.</a:t>
            </a:r>
          </a:p>
          <a:p>
            <a:r>
              <a:rPr lang="en-US" altLang="en-US" b="0" dirty="0" smtClean="0">
                <a:latin typeface="Arial" panose="020B0604020202020204" pitchFamily="34" charset="0"/>
                <a:ea typeface="ＭＳ Ｐゴシック" panose="020B0600070205080204" pitchFamily="34" charset="-128"/>
              </a:rPr>
              <a:t>B</a:t>
            </a:r>
            <a:r>
              <a:rPr lang="en-US" altLang="en-US" b="1"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The second shell corresponds to the second energy level, and it can hold up to 8 electrons. Carbon has 6 electrons, so its first shell is full. Its second shell has 4 electrons and four vacancies. Oxygen has 8 electrons and two vacancies. Neon has 10 electrons and no vacancies.</a:t>
            </a:r>
          </a:p>
          <a:p>
            <a:r>
              <a:rPr lang="en-US" altLang="en-US" b="0" dirty="0" smtClean="0">
                <a:latin typeface="Arial" panose="020B0604020202020204" pitchFamily="34" charset="0"/>
                <a:ea typeface="ＭＳ Ｐゴシック" panose="020B0600070205080204" pitchFamily="34" charset="-128"/>
              </a:rPr>
              <a:t>C</a:t>
            </a:r>
            <a:r>
              <a:rPr lang="en-US" altLang="en-US" b="1"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The third shell corresponds to the third energy level, and it can hold up to 8 electrons. A sodium atom has 11 electrons, so its first two shells are full; the third shell has one electron. Thus, sodium has seven vacancies. Chlorine has 17 electrons and one vacancy. Argon has 18 electrons and no vacancies.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CC68E-2821-42C9-8898-0034F51CD39D}" type="slidenum">
              <a:rPr lang="en-US" altLang="en-US" sz="1200">
                <a:solidFill>
                  <a:prstClr val="black"/>
                </a:solidFill>
              </a:rPr>
              <a:pPr/>
              <a:t>12</a:t>
            </a:fld>
            <a:endParaRPr lang="en-US" altLang="en-US" sz="1200" dirty="0">
              <a:solidFill>
                <a:prstClr val="black"/>
              </a:solidFill>
            </a:endParaRPr>
          </a:p>
        </p:txBody>
      </p:sp>
    </p:spTree>
    <p:extLst>
      <p:ext uri="{BB962C8B-B14F-4D97-AF65-F5344CB8AC3E}">
        <p14:creationId xmlns:p14="http://schemas.microsoft.com/office/powerpoint/2010/main" val="307942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187ED8-71B7-43EF-B858-049EBA9A6832}" type="slidenum">
              <a:rPr lang="en-US" altLang="en-US" sz="1200">
                <a:solidFill>
                  <a:prstClr val="black"/>
                </a:solidFill>
              </a:rPr>
              <a:pPr/>
              <a:t>13</a:t>
            </a:fld>
            <a:endParaRPr lang="en-US" altLang="en-US" sz="1200" dirty="0">
              <a:solidFill>
                <a:prstClr val="black"/>
              </a:solidFill>
            </a:endParaRPr>
          </a:p>
        </p:txBody>
      </p:sp>
    </p:spTree>
    <p:extLst>
      <p:ext uri="{BB962C8B-B14F-4D97-AF65-F5344CB8AC3E}">
        <p14:creationId xmlns:p14="http://schemas.microsoft.com/office/powerpoint/2010/main" val="1980726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5DA198-26E1-4D01-862B-2CE2EF040706}" type="slidenum">
              <a:rPr lang="en-US" altLang="en-US" sz="1200">
                <a:solidFill>
                  <a:prstClr val="black"/>
                </a:solidFill>
              </a:rPr>
              <a:pPr/>
              <a:t>14</a:t>
            </a:fld>
            <a:endParaRPr lang="en-US" altLang="en-US" sz="1200" dirty="0">
              <a:solidFill>
                <a:prstClr val="black"/>
              </a:solidFill>
            </a:endParaRPr>
          </a:p>
        </p:txBody>
      </p:sp>
    </p:spTree>
    <p:extLst>
      <p:ext uri="{BB962C8B-B14F-4D97-AF65-F5344CB8AC3E}">
        <p14:creationId xmlns:p14="http://schemas.microsoft.com/office/powerpoint/2010/main" val="3269608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2.5 </a:t>
            </a:r>
            <a:r>
              <a:rPr lang="en-US" altLang="en-US" dirty="0">
                <a:latin typeface="Arial" panose="020B0604020202020204" pitchFamily="34" charset="0"/>
                <a:ea typeface="ＭＳ Ｐゴシック" panose="020B0600070205080204" pitchFamily="34" charset="-128"/>
              </a:rPr>
              <a:t>Ion formation. Electrons, </a:t>
            </a:r>
            <a:r>
              <a:rPr lang="en-US" altLang="en-US" dirty="0" smtClean="0">
                <a:latin typeface="Arial" panose="020B0604020202020204" pitchFamily="34" charset="0"/>
                <a:ea typeface="ＭＳ Ｐゴシック" panose="020B0600070205080204" pitchFamily="34" charset="-128"/>
              </a:rPr>
              <a:t>e</a:t>
            </a:r>
            <a:r>
              <a:rPr lang="en-US" altLang="en-US" baseline="30000" dirty="0" smtClean="0">
                <a:latin typeface="Arial" panose="020B0604020202020204" pitchFamily="34" charset="0"/>
                <a:ea typeface="ＭＳ Ｐゴシック" panose="020B0600070205080204" pitchFamily="34" charset="-128"/>
              </a:rPr>
              <a:t>–</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protons, p+</a:t>
            </a:r>
          </a:p>
          <a:p>
            <a:r>
              <a:rPr lang="en-US" altLang="en-US" b="0" dirty="0" smtClean="0">
                <a:latin typeface="Arial" panose="020B0604020202020204" pitchFamily="34" charset="0"/>
                <a:ea typeface="ＭＳ Ｐゴシック" panose="020B0600070205080204" pitchFamily="34" charset="-128"/>
              </a:rPr>
              <a:t>A</a:t>
            </a:r>
            <a:r>
              <a:rPr lang="en-US" altLang="en-US" b="1"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A sodium atom (Na) becomes a positively charged sodium ion (Na</a:t>
            </a:r>
            <a:r>
              <a:rPr lang="en-US" altLang="en-US" baseline="30000" dirty="0">
                <a:latin typeface="Arial" panose="020B0604020202020204" pitchFamily="34" charset="0"/>
                <a:ea typeface="ＭＳ Ｐゴシック" panose="020B0600070205080204" pitchFamily="34" charset="-128"/>
              </a:rPr>
              <a:t>+</a:t>
            </a:r>
            <a:r>
              <a:rPr lang="en-US" altLang="en-US" dirty="0">
                <a:latin typeface="Arial" panose="020B0604020202020204" pitchFamily="34" charset="0"/>
                <a:ea typeface="ＭＳ Ｐゴシック" panose="020B0600070205080204" pitchFamily="34" charset="-128"/>
              </a:rPr>
              <a:t>) when it loses the single electron in its third shell. The atom’s full second shell is now its outermost, so it has no vacancies.</a:t>
            </a:r>
          </a:p>
          <a:p>
            <a:r>
              <a:rPr lang="en-US" altLang="en-US" b="0" dirty="0" smtClean="0">
                <a:latin typeface="Arial" panose="020B0604020202020204" pitchFamily="34" charset="0"/>
                <a:ea typeface="ＭＳ Ｐゴシック" panose="020B0600070205080204" pitchFamily="34" charset="-128"/>
              </a:rPr>
              <a:t>B</a:t>
            </a:r>
            <a:r>
              <a:rPr lang="en-US" altLang="en-US" b="1"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A chlorine atom (Cl) becomes a negatively charged chloride ion (Cl</a:t>
            </a:r>
            <a:r>
              <a:rPr lang="en-US" altLang="en-US" baseline="30000" dirty="0">
                <a:latin typeface="Arial" panose="020B0604020202020204" pitchFamily="34" charset="0"/>
                <a:ea typeface="ＭＳ Ｐゴシック" panose="020B0600070205080204" pitchFamily="34" charset="-128"/>
              </a:rPr>
              <a:t>–</a:t>
            </a:r>
            <a:r>
              <a:rPr lang="en-US" altLang="en-US" dirty="0">
                <a:latin typeface="Arial" panose="020B0604020202020204" pitchFamily="34" charset="0"/>
                <a:ea typeface="ＭＳ Ｐゴシック" panose="020B0600070205080204" pitchFamily="34" charset="-128"/>
              </a:rPr>
              <a:t>) when it gains an electron and fills the vacancy in its third, outermost shell.</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233981-B505-41DB-838F-64AC990F7FAD}" type="slidenum">
              <a:rPr lang="en-US" altLang="en-US" sz="1200">
                <a:solidFill>
                  <a:prstClr val="black"/>
                </a:solidFill>
              </a:rPr>
              <a:pPr/>
              <a:t>15</a:t>
            </a:fld>
            <a:endParaRPr lang="en-US" altLang="en-US" sz="1200" dirty="0">
              <a:solidFill>
                <a:prstClr val="black"/>
              </a:solidFill>
            </a:endParaRPr>
          </a:p>
        </p:txBody>
      </p:sp>
    </p:spTree>
    <p:extLst>
      <p:ext uri="{BB962C8B-B14F-4D97-AF65-F5344CB8AC3E}">
        <p14:creationId xmlns:p14="http://schemas.microsoft.com/office/powerpoint/2010/main" val="2406818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16</a:t>
            </a:fld>
            <a:endParaRPr lang="en-US" dirty="0"/>
          </a:p>
        </p:txBody>
      </p:sp>
    </p:spTree>
    <p:extLst>
      <p:ext uri="{BB962C8B-B14F-4D97-AF65-F5344CB8AC3E}">
        <p14:creationId xmlns:p14="http://schemas.microsoft.com/office/powerpoint/2010/main" val="371217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2.6 </a:t>
            </a:r>
            <a:r>
              <a:rPr lang="en-US" altLang="en-US" dirty="0">
                <a:latin typeface="Arial" panose="020B0604020202020204" pitchFamily="34" charset="0"/>
                <a:ea typeface="ＭＳ Ｐゴシック" panose="020B0600070205080204" pitchFamily="34" charset="-128"/>
              </a:rPr>
              <a:t>The water molecule. Each water molecule has two hydrogen atoms bonded to the same oxygen atom.</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F8939F-6581-4EB3-9827-C8E1B160FC0F}" type="slidenum">
              <a:rPr lang="en-US" altLang="en-US" sz="1200">
                <a:solidFill>
                  <a:prstClr val="black"/>
                </a:solidFill>
              </a:rPr>
              <a:pPr/>
              <a:t>17</a:t>
            </a:fld>
            <a:endParaRPr lang="en-US" altLang="en-US" sz="1200" dirty="0">
              <a:solidFill>
                <a:prstClr val="black"/>
              </a:solidFill>
            </a:endParaRPr>
          </a:p>
        </p:txBody>
      </p:sp>
    </p:spTree>
    <p:extLst>
      <p:ext uri="{BB962C8B-B14F-4D97-AF65-F5344CB8AC3E}">
        <p14:creationId xmlns:p14="http://schemas.microsoft.com/office/powerpoint/2010/main" val="152062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2.7 </a:t>
            </a:r>
            <a:r>
              <a:rPr lang="en-US" dirty="0"/>
              <a:t>Ionic bonds in table salt (NaCl).</a:t>
            </a:r>
          </a:p>
          <a:p>
            <a:r>
              <a:rPr lang="en-US" b="0" dirty="0" smtClean="0"/>
              <a:t>A</a:t>
            </a:r>
            <a:r>
              <a:rPr lang="en-US" dirty="0" smtClean="0"/>
              <a:t>  </a:t>
            </a:r>
            <a:r>
              <a:rPr lang="en-US" dirty="0"/>
              <a:t>Tiny crystals of sodium chloride compose table salt (NaCl). Each crystal consists of many sodium ions (Na</a:t>
            </a:r>
            <a:r>
              <a:rPr lang="en-US" baseline="30000" dirty="0"/>
              <a:t>+</a:t>
            </a:r>
            <a:r>
              <a:rPr lang="en-US" dirty="0"/>
              <a:t>) locked together with chloride ions (Cl</a:t>
            </a:r>
            <a:r>
              <a:rPr lang="en-US" baseline="30000" dirty="0"/>
              <a:t>–</a:t>
            </a:r>
            <a:r>
              <a:rPr lang="en-US" dirty="0"/>
              <a:t>) in a cubic lattice by ionic bonds.</a:t>
            </a:r>
          </a:p>
        </p:txBody>
      </p:sp>
      <p:sp>
        <p:nvSpPr>
          <p:cNvPr id="4" name="Slide Number Placeholder 3"/>
          <p:cNvSpPr>
            <a:spLocks noGrp="1"/>
          </p:cNvSpPr>
          <p:nvPr>
            <p:ph type="sldNum" sz="quarter" idx="10"/>
          </p:nvPr>
        </p:nvSpPr>
        <p:spPr/>
        <p:txBody>
          <a:bodyPr/>
          <a:lstStyle/>
          <a:p>
            <a:fld id="{7ACC8DBF-AFAA-476B-9432-4367D98AC73A}" type="slidenum">
              <a:rPr lang="en-US" altLang="en-US" smtClean="0">
                <a:solidFill>
                  <a:prstClr val="black"/>
                </a:solidFill>
              </a:rPr>
              <a:pPr/>
              <a:t>18</a:t>
            </a:fld>
            <a:endParaRPr lang="en-US" altLang="en-US" dirty="0">
              <a:solidFill>
                <a:prstClr val="black"/>
              </a:solidFill>
            </a:endParaRPr>
          </a:p>
        </p:txBody>
      </p:sp>
    </p:spTree>
    <p:extLst>
      <p:ext uri="{BB962C8B-B14F-4D97-AF65-F5344CB8AC3E}">
        <p14:creationId xmlns:p14="http://schemas.microsoft.com/office/powerpoint/2010/main" val="86260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2283757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2.7 </a:t>
            </a:r>
            <a:r>
              <a:rPr lang="en-US" dirty="0"/>
              <a:t>Ionic bonds in table salt (NaCl).</a:t>
            </a:r>
          </a:p>
          <a:p>
            <a:r>
              <a:rPr lang="en-US" b="0" dirty="0" smtClean="0"/>
              <a:t>A</a:t>
            </a:r>
            <a:r>
              <a:rPr lang="en-US" dirty="0" smtClean="0"/>
              <a:t>  </a:t>
            </a:r>
            <a:r>
              <a:rPr lang="en-US" dirty="0"/>
              <a:t>Tiny crystals of sodium chloride compose table salt (NaCl). Each crystal consists of many sodium ions (Na</a:t>
            </a:r>
            <a:r>
              <a:rPr lang="en-US" baseline="30000" dirty="0"/>
              <a:t>+</a:t>
            </a:r>
            <a:r>
              <a:rPr lang="en-US" dirty="0"/>
              <a:t>) locked together with chloride ions (Cl</a:t>
            </a:r>
            <a:r>
              <a:rPr lang="en-US" baseline="30000" dirty="0"/>
              <a:t>–</a:t>
            </a:r>
            <a:r>
              <a:rPr lang="en-US" dirty="0"/>
              <a:t>) in a cubic lattice by ionic bonds.</a:t>
            </a:r>
          </a:p>
        </p:txBody>
      </p:sp>
      <p:sp>
        <p:nvSpPr>
          <p:cNvPr id="4" name="Slide Number Placeholder 3"/>
          <p:cNvSpPr>
            <a:spLocks noGrp="1"/>
          </p:cNvSpPr>
          <p:nvPr>
            <p:ph type="sldNum" sz="quarter" idx="10"/>
          </p:nvPr>
        </p:nvSpPr>
        <p:spPr/>
        <p:txBody>
          <a:bodyPr/>
          <a:lstStyle/>
          <a:p>
            <a:fld id="{7ACC8DBF-AFAA-476B-9432-4367D98AC73A}" type="slidenum">
              <a:rPr lang="en-US" altLang="en-US" smtClean="0">
                <a:solidFill>
                  <a:prstClr val="black"/>
                </a:solidFill>
              </a:rPr>
              <a:pPr/>
              <a:t>20</a:t>
            </a:fld>
            <a:endParaRPr lang="en-US" altLang="en-US" dirty="0">
              <a:solidFill>
                <a:prstClr val="black"/>
              </a:solidFill>
            </a:endParaRPr>
          </a:p>
        </p:txBody>
      </p:sp>
    </p:spTree>
    <p:extLst>
      <p:ext uri="{BB962C8B-B14F-4D97-AF65-F5344CB8AC3E}">
        <p14:creationId xmlns:p14="http://schemas.microsoft.com/office/powerpoint/2010/main" val="86260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DE26F6-6E6E-4F04-B13A-279D07679DB7}" type="slidenum">
              <a:rPr lang="en-US" altLang="en-US" sz="1200">
                <a:solidFill>
                  <a:prstClr val="black"/>
                </a:solidFill>
              </a:rPr>
              <a:pPr/>
              <a:t>3</a:t>
            </a:fld>
            <a:endParaRPr lang="en-US" altLang="en-US" sz="1200" dirty="0">
              <a:solidFill>
                <a:prstClr val="black"/>
              </a:solidFill>
            </a:endParaRPr>
          </a:p>
        </p:txBody>
      </p:sp>
    </p:spTree>
    <p:extLst>
      <p:ext uri="{BB962C8B-B14F-4D97-AF65-F5344CB8AC3E}">
        <p14:creationId xmlns:p14="http://schemas.microsoft.com/office/powerpoint/2010/main" val="710265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2.7 </a:t>
            </a:r>
            <a:r>
              <a:rPr lang="en-US" dirty="0"/>
              <a:t>Ionic bonds in table salt (NaCl).</a:t>
            </a:r>
          </a:p>
          <a:p>
            <a:r>
              <a:rPr lang="en-US" b="0" dirty="0" smtClean="0"/>
              <a:t>B</a:t>
            </a:r>
            <a:r>
              <a:rPr lang="en-US" b="1" dirty="0" smtClean="0"/>
              <a:t> </a:t>
            </a:r>
            <a:r>
              <a:rPr lang="en-US" dirty="0" smtClean="0"/>
              <a:t> </a:t>
            </a:r>
            <a:r>
              <a:rPr lang="en-US" dirty="0"/>
              <a:t>The strong mutual attraction of opposite charges holds a sodium ion and a chloride ion together in an ionic bond.</a:t>
            </a:r>
          </a:p>
          <a:p>
            <a:r>
              <a:rPr lang="en-US" b="0" dirty="0" smtClean="0"/>
              <a:t>C</a:t>
            </a:r>
            <a:r>
              <a:rPr lang="en-US" b="1" dirty="0" smtClean="0"/>
              <a:t> </a:t>
            </a:r>
            <a:r>
              <a:rPr lang="en-US" dirty="0" smtClean="0"/>
              <a:t> </a:t>
            </a:r>
            <a:r>
              <a:rPr lang="en-US" dirty="0"/>
              <a:t>Ions taking part in an ionic bond retain their charge, so the molecule itself is polar. One side is positively charged (represented by a blue overlay); the other side is negatively charged (red overlay).</a:t>
            </a:r>
          </a:p>
        </p:txBody>
      </p:sp>
      <p:sp>
        <p:nvSpPr>
          <p:cNvPr id="4" name="Slide Number Placeholder 3"/>
          <p:cNvSpPr>
            <a:spLocks noGrp="1"/>
          </p:cNvSpPr>
          <p:nvPr>
            <p:ph type="sldNum" sz="quarter" idx="10"/>
          </p:nvPr>
        </p:nvSpPr>
        <p:spPr/>
        <p:txBody>
          <a:bodyPr/>
          <a:lstStyle/>
          <a:p>
            <a:fld id="{7ACC8DBF-AFAA-476B-9432-4367D98AC73A}" type="slidenum">
              <a:rPr lang="en-US" altLang="en-US" smtClean="0">
                <a:solidFill>
                  <a:prstClr val="black"/>
                </a:solidFill>
              </a:rPr>
              <a:pPr/>
              <a:t>21</a:t>
            </a:fld>
            <a:endParaRPr lang="en-US" altLang="en-US" dirty="0">
              <a:solidFill>
                <a:prstClr val="black"/>
              </a:solidFill>
            </a:endParaRPr>
          </a:p>
        </p:txBody>
      </p:sp>
    </p:spTree>
    <p:extLst>
      <p:ext uri="{BB962C8B-B14F-4D97-AF65-F5344CB8AC3E}">
        <p14:creationId xmlns:p14="http://schemas.microsoft.com/office/powerpoint/2010/main" val="1499598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22</a:t>
            </a:fld>
            <a:endParaRPr lang="en-US" dirty="0"/>
          </a:p>
        </p:txBody>
      </p:sp>
    </p:spTree>
    <p:extLst>
      <p:ext uri="{BB962C8B-B14F-4D97-AF65-F5344CB8AC3E}">
        <p14:creationId xmlns:p14="http://schemas.microsoft.com/office/powerpoint/2010/main" val="3452291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1163079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2.8 </a:t>
            </a:r>
            <a:r>
              <a:rPr lang="en-US" altLang="en-US" dirty="0">
                <a:latin typeface="Arial" panose="020B0604020202020204" pitchFamily="34" charset="0"/>
                <a:ea typeface="ＭＳ Ｐゴシック" panose="020B0600070205080204" pitchFamily="34" charset="-128"/>
              </a:rPr>
              <a:t>Covalent bonds, in which atoms fill vacancies by sharing electrons. Two electrons are shared in each covalent bond. When sharing is equal, the bond is nonpolar. When one atom exerts </a:t>
            </a:r>
            <a:r>
              <a:rPr lang="en-US" altLang="en-US" dirty="0" smtClean="0">
                <a:latin typeface="Arial" panose="020B0604020202020204" pitchFamily="34" charset="0"/>
                <a:ea typeface="ＭＳ Ｐゴシック" panose="020B0600070205080204" pitchFamily="34" charset="-128"/>
              </a:rPr>
              <a:t>a </a:t>
            </a:r>
            <a:r>
              <a:rPr lang="en-US" altLang="en-US" dirty="0">
                <a:latin typeface="Arial" panose="020B0604020202020204" pitchFamily="34" charset="0"/>
                <a:ea typeface="ＭＳ Ｐゴシック" panose="020B0600070205080204" pitchFamily="34" charset="-128"/>
              </a:rPr>
              <a:t>greater pull on the electrons, the bond is polar.</a:t>
            </a:r>
          </a:p>
          <a:p>
            <a:r>
              <a:rPr lang="en-US" altLang="en-US" b="0" dirty="0" smtClean="0">
                <a:latin typeface="Arial" panose="020B0604020202020204" pitchFamily="34" charset="0"/>
                <a:ea typeface="ＭＳ Ｐゴシック" panose="020B0600070205080204" pitchFamily="34" charset="-128"/>
              </a:rPr>
              <a:t>A</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Molecular</a:t>
            </a:r>
            <a:r>
              <a:rPr lang="en-US" altLang="en-US" baseline="0" dirty="0">
                <a:latin typeface="Arial" panose="020B0604020202020204" pitchFamily="34" charset="0"/>
                <a:ea typeface="ＭＳ Ｐゴシック" panose="020B0600070205080204" pitchFamily="34" charset="-128"/>
              </a:rPr>
              <a:t> Hydrogen (H-H) </a:t>
            </a:r>
            <a:r>
              <a:rPr lang="en-US" altLang="en-US" dirty="0">
                <a:latin typeface="Arial" panose="020B0604020202020204" pitchFamily="34" charset="0"/>
                <a:ea typeface="ＭＳ Ｐゴシック" panose="020B0600070205080204" pitchFamily="34" charset="-128"/>
              </a:rPr>
              <a:t>Two hydrogen atoms, each with one proton, share two electrons in a nonpolar covalent bond.</a:t>
            </a:r>
          </a:p>
          <a:p>
            <a:r>
              <a:rPr lang="en-US" altLang="en-US" b="0" dirty="0" smtClean="0">
                <a:latin typeface="Arial" panose="020B0604020202020204" pitchFamily="34" charset="0"/>
                <a:ea typeface="ＭＳ Ｐゴシック" panose="020B0600070205080204" pitchFamily="34" charset="-128"/>
              </a:rPr>
              <a:t>B</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Molecular</a:t>
            </a:r>
            <a:r>
              <a:rPr lang="en-US" altLang="en-US" baseline="0" dirty="0">
                <a:latin typeface="Arial" panose="020B0604020202020204" pitchFamily="34" charset="0"/>
                <a:ea typeface="ＭＳ Ｐゴシック" panose="020B0600070205080204" pitchFamily="34" charset="-128"/>
              </a:rPr>
              <a:t> Oxygen (O=O) Two oxygen atoms, each with eight protons, share four electrons in a double covalent bond. This bond is nonpolar.</a:t>
            </a:r>
          </a:p>
          <a:p>
            <a:r>
              <a:rPr lang="en-US" altLang="en-US" b="0" baseline="0" dirty="0" smtClean="0">
                <a:latin typeface="Arial" panose="020B0604020202020204" pitchFamily="34" charset="0"/>
                <a:ea typeface="ＭＳ Ｐゴシック" panose="020B0600070205080204" pitchFamily="34" charset="-128"/>
              </a:rPr>
              <a:t>C</a:t>
            </a:r>
            <a:r>
              <a:rPr lang="en-US" altLang="en-US" b="1" baseline="0" dirty="0" smtClean="0">
                <a:latin typeface="Arial" panose="020B0604020202020204" pitchFamily="34" charset="0"/>
                <a:ea typeface="ＭＳ Ｐゴシック" panose="020B0600070205080204" pitchFamily="34" charset="-128"/>
              </a:rPr>
              <a:t> </a:t>
            </a:r>
            <a:r>
              <a:rPr lang="en-US" altLang="en-US" baseline="0" dirty="0" smtClean="0">
                <a:latin typeface="Arial" panose="020B0604020202020204" pitchFamily="34" charset="0"/>
                <a:ea typeface="ＭＳ Ｐゴシック" panose="020B0600070205080204" pitchFamily="34" charset="-128"/>
              </a:rPr>
              <a:t> </a:t>
            </a:r>
            <a:r>
              <a:rPr lang="en-US" altLang="en-US" baseline="0" dirty="0">
                <a:latin typeface="Arial" panose="020B0604020202020204" pitchFamily="34" charset="0"/>
                <a:ea typeface="ＭＳ Ｐゴシック" panose="020B0600070205080204" pitchFamily="34" charset="-128"/>
              </a:rPr>
              <a:t>Water (H-O-H) Two hydrogen atoms share electrons </a:t>
            </a:r>
            <a:r>
              <a:rPr lang="en-US" altLang="en-US" baseline="0" dirty="0" smtClean="0">
                <a:latin typeface="Arial" panose="020B0604020202020204" pitchFamily="34" charset="0"/>
                <a:ea typeface="ＭＳ Ｐゴシック" panose="020B0600070205080204" pitchFamily="34" charset="-128"/>
              </a:rPr>
              <a:t>with </a:t>
            </a:r>
            <a:r>
              <a:rPr lang="en-US" altLang="en-US" baseline="0" dirty="0">
                <a:latin typeface="Arial" panose="020B0604020202020204" pitchFamily="34" charset="0"/>
                <a:ea typeface="ＭＳ Ｐゴシック" panose="020B0600070205080204" pitchFamily="34" charset="-128"/>
              </a:rPr>
              <a:t>the same oxygen atom in two covalent bonds. Each bond is polar because the oxygen exerts a greater pull on the shared electrons than the hydrogens do.</a:t>
            </a:r>
            <a:endParaRPr lang="en-US" altLang="en-US" dirty="0">
              <a:latin typeface="Arial" panose="020B0604020202020204" pitchFamily="34" charset="0"/>
              <a:ea typeface="ＭＳ Ｐゴシック" panose="020B0600070205080204"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63B2CE-78DD-4009-871B-FB41615C61D6}" type="slidenum">
              <a:rPr lang="en-US" altLang="en-US" sz="1200">
                <a:solidFill>
                  <a:prstClr val="black"/>
                </a:solidFill>
              </a:rPr>
              <a:pPr/>
              <a:t>24</a:t>
            </a:fld>
            <a:endParaRPr lang="en-US" altLang="en-US" sz="1200" dirty="0">
              <a:solidFill>
                <a:prstClr val="black"/>
              </a:solidFill>
            </a:endParaRPr>
          </a:p>
        </p:txBody>
      </p:sp>
    </p:spTree>
    <p:extLst>
      <p:ext uri="{BB962C8B-B14F-4D97-AF65-F5344CB8AC3E}">
        <p14:creationId xmlns:p14="http://schemas.microsoft.com/office/powerpoint/2010/main" val="1442942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1042015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Table 2.2 </a:t>
            </a:r>
            <a:r>
              <a:rPr lang="en-US" altLang="en-US" dirty="0">
                <a:latin typeface="Arial" panose="020B0604020202020204" pitchFamily="34" charset="0"/>
                <a:ea typeface="ＭＳ Ｐゴシック" panose="020B0600070205080204" pitchFamily="34" charset="-128"/>
              </a:rPr>
              <a:t>Six </a:t>
            </a:r>
            <a:r>
              <a:rPr lang="en-US" altLang="en-US" dirty="0" smtClean="0">
                <a:latin typeface="Arial" panose="020B0604020202020204" pitchFamily="34" charset="0"/>
                <a:ea typeface="ＭＳ Ｐゴシック" panose="020B0600070205080204" pitchFamily="34" charset="-128"/>
              </a:rPr>
              <a:t>Ways of</a:t>
            </a:r>
            <a:r>
              <a:rPr lang="en-US" altLang="en-US" baseline="0" dirty="0" smtClean="0">
                <a:latin typeface="Arial" panose="020B0604020202020204" pitchFamily="34" charset="0"/>
                <a:ea typeface="ＭＳ Ｐゴシック" panose="020B0600070205080204" pitchFamily="34" charset="-128"/>
              </a:rPr>
              <a:t> Representing </a:t>
            </a:r>
            <a:r>
              <a:rPr lang="en-US" altLang="en-US" baseline="0" dirty="0">
                <a:latin typeface="Arial" panose="020B0604020202020204" pitchFamily="34" charset="0"/>
                <a:ea typeface="ＭＳ Ｐゴシック" panose="020B0600070205080204" pitchFamily="34" charset="-128"/>
              </a:rPr>
              <a:t>the </a:t>
            </a:r>
            <a:r>
              <a:rPr lang="en-US" altLang="en-US" baseline="0" dirty="0" smtClean="0">
                <a:latin typeface="Arial" panose="020B0604020202020204" pitchFamily="34" charset="0"/>
                <a:ea typeface="ＭＳ Ｐゴシック" panose="020B0600070205080204" pitchFamily="34" charset="-128"/>
              </a:rPr>
              <a:t>Same Molecule</a:t>
            </a:r>
            <a:endParaRPr lang="en-US" altLang="en-US" dirty="0">
              <a:latin typeface="Arial" panose="020B0604020202020204" pitchFamily="34" charset="0"/>
              <a:ea typeface="ＭＳ Ｐゴシック" panose="020B0600070205080204" pitchFamily="34"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3888A0-3D2D-4953-84DC-7EA3BA966674}" type="slidenum">
              <a:rPr lang="en-US" altLang="en-US" sz="1200">
                <a:solidFill>
                  <a:prstClr val="black"/>
                </a:solidFill>
              </a:rPr>
              <a:pPr/>
              <a:t>26</a:t>
            </a:fld>
            <a:endParaRPr lang="en-US" altLang="en-US" sz="1200" dirty="0">
              <a:solidFill>
                <a:prstClr val="black"/>
              </a:solidFill>
            </a:endParaRPr>
          </a:p>
        </p:txBody>
      </p:sp>
    </p:spTree>
    <p:extLst>
      <p:ext uri="{BB962C8B-B14F-4D97-AF65-F5344CB8AC3E}">
        <p14:creationId xmlns:p14="http://schemas.microsoft.com/office/powerpoint/2010/main" val="3069986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3066466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1824238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29</a:t>
            </a:fld>
            <a:endParaRPr lang="en-US" dirty="0"/>
          </a:p>
        </p:txBody>
      </p:sp>
    </p:spTree>
    <p:extLst>
      <p:ext uri="{BB962C8B-B14F-4D97-AF65-F5344CB8AC3E}">
        <p14:creationId xmlns:p14="http://schemas.microsoft.com/office/powerpoint/2010/main" val="3224113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2.9 </a:t>
            </a:r>
            <a:r>
              <a:rPr lang="en-US" dirty="0"/>
              <a:t>Hydrogen bonds.</a:t>
            </a:r>
          </a:p>
          <a:p>
            <a:r>
              <a:rPr lang="en-US" b="0" dirty="0" smtClean="0"/>
              <a:t>A</a:t>
            </a:r>
            <a:r>
              <a:rPr lang="en-US" dirty="0" smtClean="0"/>
              <a:t>  Polarity </a:t>
            </a:r>
            <a:r>
              <a:rPr lang="en-US" dirty="0"/>
              <a:t>of the water molecule. Each of </a:t>
            </a:r>
            <a:r>
              <a:rPr lang="en-US" dirty="0" smtClean="0"/>
              <a:t>the hydrogen atoms in</a:t>
            </a:r>
            <a:r>
              <a:rPr lang="en-US" baseline="0" dirty="0" smtClean="0"/>
              <a:t> a </a:t>
            </a:r>
            <a:r>
              <a:rPr lang="en-US" dirty="0" smtClean="0"/>
              <a:t>water </a:t>
            </a:r>
            <a:r>
              <a:rPr lang="en-US" dirty="0"/>
              <a:t>molecule bears a slight positive charge (represented by a blue overlay). The oxygen atom carries a slight negative charge (red overlay).</a:t>
            </a:r>
          </a:p>
          <a:p>
            <a:r>
              <a:rPr lang="en-US" b="0" dirty="0" smtClean="0"/>
              <a:t>B</a:t>
            </a:r>
            <a:r>
              <a:rPr lang="en-US" b="1" dirty="0" smtClean="0"/>
              <a:t> </a:t>
            </a:r>
            <a:r>
              <a:rPr lang="en-US" dirty="0" smtClean="0"/>
              <a:t> </a:t>
            </a:r>
            <a:r>
              <a:rPr lang="en-US" dirty="0"/>
              <a:t>A hydrogen bond is an attraction between a hydrogen atom and another atom taking part in a separate polar covalent bond.</a:t>
            </a:r>
          </a:p>
          <a:p>
            <a:r>
              <a:rPr lang="en-US" b="0" dirty="0" smtClean="0"/>
              <a:t>C</a:t>
            </a:r>
            <a:r>
              <a:rPr lang="en-US" dirty="0" smtClean="0"/>
              <a:t>  The </a:t>
            </a:r>
            <a:r>
              <a:rPr lang="en-US" dirty="0"/>
              <a:t>many hydrogen bonds that form among water molecules impart special properties to liquid water.</a:t>
            </a:r>
          </a:p>
        </p:txBody>
      </p:sp>
      <p:sp>
        <p:nvSpPr>
          <p:cNvPr id="4" name="Slide Number Placeholder 3"/>
          <p:cNvSpPr>
            <a:spLocks noGrp="1"/>
          </p:cNvSpPr>
          <p:nvPr>
            <p:ph type="sldNum" sz="quarter" idx="10"/>
          </p:nvPr>
        </p:nvSpPr>
        <p:spPr/>
        <p:txBody>
          <a:bodyPr/>
          <a:lstStyle/>
          <a:p>
            <a:fld id="{7ACC8DBF-AFAA-476B-9432-4367D98AC73A}" type="slidenum">
              <a:rPr lang="en-US" altLang="en-US" smtClean="0">
                <a:solidFill>
                  <a:prstClr val="black"/>
                </a:solidFill>
              </a:rPr>
              <a:pPr/>
              <a:t>30</a:t>
            </a:fld>
            <a:endParaRPr lang="en-US" altLang="en-US" dirty="0">
              <a:solidFill>
                <a:prstClr val="black"/>
              </a:solidFill>
            </a:endParaRPr>
          </a:p>
        </p:txBody>
      </p:sp>
    </p:spTree>
    <p:extLst>
      <p:ext uri="{BB962C8B-B14F-4D97-AF65-F5344CB8AC3E}">
        <p14:creationId xmlns:p14="http://schemas.microsoft.com/office/powerpoint/2010/main" val="424072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BA3E511-DC0A-4101-BDFE-FA4BAB29B1DA}" type="slidenum">
              <a:rPr lang="en-US" altLang="en-US" sz="1200">
                <a:solidFill>
                  <a:prstClr val="black"/>
                </a:solidFill>
              </a:rPr>
              <a:pPr/>
              <a:t>4</a:t>
            </a:fld>
            <a:endParaRPr lang="en-US" altLang="en-US" sz="1200" dirty="0">
              <a:solidFill>
                <a:prstClr val="black"/>
              </a:solidFill>
            </a:endParaRPr>
          </a:p>
        </p:txBody>
      </p:sp>
    </p:spTree>
    <p:extLst>
      <p:ext uri="{BB962C8B-B14F-4D97-AF65-F5344CB8AC3E}">
        <p14:creationId xmlns:p14="http://schemas.microsoft.com/office/powerpoint/2010/main" val="4065321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3840767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2105473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1344538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34</a:t>
            </a:fld>
            <a:endParaRPr lang="en-US" dirty="0"/>
          </a:p>
        </p:txBody>
      </p:sp>
    </p:spTree>
    <p:extLst>
      <p:ext uri="{BB962C8B-B14F-4D97-AF65-F5344CB8AC3E}">
        <p14:creationId xmlns:p14="http://schemas.microsoft.com/office/powerpoint/2010/main" val="774425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3804672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2191463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2.10 </a:t>
            </a:r>
            <a:r>
              <a:rPr lang="en-US" altLang="en-US" dirty="0">
                <a:latin typeface="Arial" panose="020B0604020202020204" pitchFamily="34" charset="0"/>
                <a:ea typeface="ＭＳ Ｐゴシック" panose="020B0600070205080204" pitchFamily="34" charset="-128"/>
              </a:rPr>
              <a:t>Hydrogen bonds in ice. A covering of ice can insulate water underneath it, thus keeping aquatic organisms from freezing during long, cold winters (above). In ice, water molecules are locked in a rigid lattice by hydrogen bonds (left). The molecules in this lattice pack less densely than they do in liquid water, which is why ice floats. </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6C4630-102B-415F-96C0-F10EBD4F2C1F}" type="slidenum">
              <a:rPr lang="en-US" altLang="en-US" sz="1200">
                <a:solidFill>
                  <a:prstClr val="black"/>
                </a:solidFill>
              </a:rPr>
              <a:pPr/>
              <a:t>37</a:t>
            </a:fld>
            <a:endParaRPr lang="en-US" altLang="en-US" sz="1200" dirty="0">
              <a:solidFill>
                <a:prstClr val="black"/>
              </a:solidFill>
            </a:endParaRPr>
          </a:p>
        </p:txBody>
      </p:sp>
    </p:spTree>
    <p:extLst>
      <p:ext uri="{BB962C8B-B14F-4D97-AF65-F5344CB8AC3E}">
        <p14:creationId xmlns:p14="http://schemas.microsoft.com/office/powerpoint/2010/main" val="2611087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38</a:t>
            </a:fld>
            <a:endParaRPr lang="en-US" dirty="0"/>
          </a:p>
        </p:txBody>
      </p:sp>
    </p:spTree>
    <p:extLst>
      <p:ext uri="{BB962C8B-B14F-4D97-AF65-F5344CB8AC3E}">
        <p14:creationId xmlns:p14="http://schemas.microsoft.com/office/powerpoint/2010/main" val="3594053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39</a:t>
            </a:fld>
            <a:endParaRPr lang="en-US" dirty="0"/>
          </a:p>
        </p:txBody>
      </p:sp>
    </p:spTree>
    <p:extLst>
      <p:ext uri="{BB962C8B-B14F-4D97-AF65-F5344CB8AC3E}">
        <p14:creationId xmlns:p14="http://schemas.microsoft.com/office/powerpoint/2010/main" val="1897471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2.11 </a:t>
            </a:r>
            <a:r>
              <a:rPr lang="en-US" altLang="en-US" dirty="0" smtClean="0">
                <a:latin typeface="Arial" panose="020B0604020202020204" pitchFamily="34" charset="0"/>
                <a:ea typeface="ＭＳ Ｐゴシック" panose="020B0600070205080204" pitchFamily="34" charset="-128"/>
              </a:rPr>
              <a:t>A pH scale. Here, red dots signify hydrogen ions (H</a:t>
            </a:r>
            <a:r>
              <a:rPr lang="en-US" altLang="en-US" baseline="30000" dirty="0" smtClean="0">
                <a:latin typeface="Arial" panose="020B0604020202020204" pitchFamily="34" charset="0"/>
                <a:ea typeface="ＭＳ Ｐゴシック" panose="020B0600070205080204" pitchFamily="34" charset="-128"/>
              </a:rPr>
              <a:t>+</a:t>
            </a:r>
            <a:r>
              <a:rPr lang="en-US" altLang="en-US" dirty="0" smtClean="0">
                <a:latin typeface="Arial" panose="020B0604020202020204" pitchFamily="34" charset="0"/>
                <a:ea typeface="ＭＳ Ｐゴシック" panose="020B0600070205080204" pitchFamily="34" charset="-128"/>
              </a:rPr>
              <a:t>) and grey dots signify hydroxyl ions (OH</a:t>
            </a:r>
            <a:r>
              <a:rPr lang="en-US" altLang="en-US" baseline="30000" dirty="0" smtClean="0">
                <a:latin typeface="Arial" panose="020B0604020202020204" pitchFamily="34" charset="0"/>
                <a:ea typeface="ＭＳ Ｐゴシック" panose="020B0600070205080204" pitchFamily="34" charset="-128"/>
              </a:rPr>
              <a:t>–</a:t>
            </a:r>
            <a:r>
              <a:rPr lang="en-US" altLang="en-US" dirty="0" smtClean="0">
                <a:latin typeface="Arial" panose="020B0604020202020204" pitchFamily="34" charset="0"/>
                <a:ea typeface="ＭＳ Ｐゴシック" panose="020B0600070205080204" pitchFamily="34" charset="-128"/>
              </a:rPr>
              <a:t>). Also shown are the approximate pH values for some common solutions. </a:t>
            </a:r>
          </a:p>
          <a:p>
            <a:r>
              <a:rPr lang="en-US" altLang="en-US" dirty="0" smtClean="0">
                <a:latin typeface="Arial" panose="020B0604020202020204" pitchFamily="34" charset="0"/>
                <a:ea typeface="ＭＳ Ｐゴシック" panose="020B0600070205080204" pitchFamily="34" charset="-128"/>
              </a:rPr>
              <a:t>This pH scale ranges from 0 (most acidic) to 14 (most basic). A change of one unit on the scale corresponds to a tenfold change in the amount of H</a:t>
            </a:r>
            <a:r>
              <a:rPr lang="en-US" altLang="en-US" baseline="30000" dirty="0" smtClean="0">
                <a:latin typeface="Arial" panose="020B0604020202020204" pitchFamily="34" charset="0"/>
                <a:ea typeface="ＭＳ Ｐゴシック" panose="020B0600070205080204" pitchFamily="34" charset="-128"/>
              </a:rPr>
              <a:t>+</a:t>
            </a:r>
            <a:r>
              <a:rPr lang="en-US" altLang="en-US" dirty="0" smtClean="0">
                <a:latin typeface="Arial" panose="020B0604020202020204" pitchFamily="34" charset="0"/>
                <a:ea typeface="ＭＳ Ｐゴシック" panose="020B0600070205080204" pitchFamily="34" charset="-128"/>
              </a:rPr>
              <a:t> ions.</a:t>
            </a:r>
            <a:endParaRPr lang="en-US" altLang="en-US" dirty="0">
              <a:latin typeface="Arial" panose="020B0604020202020204" pitchFamily="34" charset="0"/>
              <a:ea typeface="ＭＳ Ｐゴシック" panose="020B0600070205080204" pitchFamily="34"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6C4630-102B-415F-96C0-F10EBD4F2C1F}" type="slidenum">
              <a:rPr lang="en-US" altLang="en-US" sz="1200">
                <a:solidFill>
                  <a:prstClr val="black"/>
                </a:solidFill>
              </a:rPr>
              <a:pPr/>
              <a:t>40</a:t>
            </a:fld>
            <a:endParaRPr lang="en-US" altLang="en-US" sz="1200" dirty="0">
              <a:solidFill>
                <a:prstClr val="black"/>
              </a:solidFill>
            </a:endParaRPr>
          </a:p>
        </p:txBody>
      </p:sp>
    </p:spTree>
    <p:extLst>
      <p:ext uri="{BB962C8B-B14F-4D97-AF65-F5344CB8AC3E}">
        <p14:creationId xmlns:p14="http://schemas.microsoft.com/office/powerpoint/2010/main" val="261108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DE26F6-6E6E-4F04-B13A-279D07679DB7}" type="slidenum">
              <a:rPr lang="en-US" altLang="en-US" sz="1200">
                <a:solidFill>
                  <a:prstClr val="black"/>
                </a:solidFill>
              </a:rPr>
              <a:pPr/>
              <a:t>5</a:t>
            </a:fld>
            <a:endParaRPr lang="en-US" altLang="en-US" sz="1200" dirty="0">
              <a:solidFill>
                <a:prstClr val="black"/>
              </a:solidFill>
            </a:endParaRPr>
          </a:p>
        </p:txBody>
      </p:sp>
    </p:spTree>
    <p:extLst>
      <p:ext uri="{BB962C8B-B14F-4D97-AF65-F5344CB8AC3E}">
        <p14:creationId xmlns:p14="http://schemas.microsoft.com/office/powerpoint/2010/main" val="710265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41</a:t>
            </a:fld>
            <a:endParaRPr lang="en-US" dirty="0"/>
          </a:p>
        </p:txBody>
      </p:sp>
    </p:spTree>
    <p:extLst>
      <p:ext uri="{BB962C8B-B14F-4D97-AF65-F5344CB8AC3E}">
        <p14:creationId xmlns:p14="http://schemas.microsoft.com/office/powerpoint/2010/main" val="1821603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3194149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43</a:t>
            </a:fld>
            <a:endParaRPr lang="en-US" dirty="0"/>
          </a:p>
        </p:txBody>
      </p:sp>
    </p:spTree>
    <p:extLst>
      <p:ext uri="{BB962C8B-B14F-4D97-AF65-F5344CB8AC3E}">
        <p14:creationId xmlns:p14="http://schemas.microsoft.com/office/powerpoint/2010/main" val="1633978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2244402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1133026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46</a:t>
            </a:fld>
            <a:endParaRPr lang="en-US" dirty="0"/>
          </a:p>
        </p:txBody>
      </p:sp>
    </p:spTree>
    <p:extLst>
      <p:ext uri="{BB962C8B-B14F-4D97-AF65-F5344CB8AC3E}">
        <p14:creationId xmlns:p14="http://schemas.microsoft.com/office/powerpoint/2010/main" val="3417178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2.12 </a:t>
            </a:r>
            <a:r>
              <a:rPr lang="en-US" altLang="en-US" dirty="0">
                <a:latin typeface="Arial" panose="020B0604020202020204" pitchFamily="34" charset="0"/>
                <a:ea typeface="ＭＳ Ｐゴシック" panose="020B0600070205080204" pitchFamily="34" charset="-128"/>
              </a:rPr>
              <a:t>The Navajo Generating Station, a coal-fired power plant in Arizona. Emissions from such plants are by far the largest source of mercury pollution worldwide.</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CB8B4-22B7-4BB4-8CF3-3FDD9F0A25A5}" type="slidenum">
              <a:rPr lang="en-US" altLang="en-US" sz="1200">
                <a:solidFill>
                  <a:prstClr val="black"/>
                </a:solidFill>
              </a:rPr>
              <a:pPr/>
              <a:t>47</a:t>
            </a:fld>
            <a:endParaRPr lang="en-US" altLang="en-US" sz="1200" dirty="0">
              <a:solidFill>
                <a:prstClr val="black"/>
              </a:solidFill>
            </a:endParaRPr>
          </a:p>
        </p:txBody>
      </p:sp>
    </p:spTree>
    <p:extLst>
      <p:ext uri="{BB962C8B-B14F-4D97-AF65-F5344CB8AC3E}">
        <p14:creationId xmlns:p14="http://schemas.microsoft.com/office/powerpoint/2010/main" val="2558117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48</a:t>
            </a:fld>
            <a:endParaRPr lang="en-US" dirty="0"/>
          </a:p>
        </p:txBody>
      </p:sp>
    </p:spTree>
    <p:extLst>
      <p:ext uri="{BB962C8B-B14F-4D97-AF65-F5344CB8AC3E}">
        <p14:creationId xmlns:p14="http://schemas.microsoft.com/office/powerpoint/2010/main" val="3175166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367BDF-3B62-40FC-8A27-6ECCEB229856}" type="slidenum">
              <a:rPr lang="en-US" altLang="en-US" sz="1200">
                <a:solidFill>
                  <a:prstClr val="black"/>
                </a:solidFill>
              </a:rPr>
              <a:pPr/>
              <a:t>6</a:t>
            </a:fld>
            <a:endParaRPr lang="en-US" altLang="en-US" sz="1200" dirty="0">
              <a:solidFill>
                <a:prstClr val="black"/>
              </a:solidFill>
            </a:endParaRPr>
          </a:p>
        </p:txBody>
      </p:sp>
    </p:spTree>
    <p:extLst>
      <p:ext uri="{BB962C8B-B14F-4D97-AF65-F5344CB8AC3E}">
        <p14:creationId xmlns:p14="http://schemas.microsoft.com/office/powerpoint/2010/main" val="49338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5B086B-949B-4DDF-9F7B-93995AC2BE6C}" type="slidenum">
              <a:rPr lang="en-US" altLang="en-US" sz="1200">
                <a:solidFill>
                  <a:prstClr val="black"/>
                </a:solidFill>
              </a:rPr>
              <a:pPr/>
              <a:t>7</a:t>
            </a:fld>
            <a:endParaRPr lang="en-US" altLang="en-US" sz="1200" dirty="0">
              <a:solidFill>
                <a:prstClr val="black"/>
              </a:solidFill>
            </a:endParaRPr>
          </a:p>
        </p:txBody>
      </p:sp>
    </p:spTree>
    <p:extLst>
      <p:ext uri="{BB962C8B-B14F-4D97-AF65-F5344CB8AC3E}">
        <p14:creationId xmlns:p14="http://schemas.microsoft.com/office/powerpoint/2010/main" val="279556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2.2 </a:t>
            </a:r>
            <a:r>
              <a:rPr lang="en-US" altLang="en-US" dirty="0">
                <a:latin typeface="Arial" panose="020B0604020202020204" pitchFamily="34" charset="0"/>
                <a:ea typeface="ＭＳ Ｐゴシック" panose="020B0600070205080204" pitchFamily="34" charset="-128"/>
              </a:rPr>
              <a:t>Carbon isotopes. A–C show nuclei of the three naturally occurring isotopes of carbon. Carbon 14 (</a:t>
            </a:r>
            <a:r>
              <a:rPr lang="en-US" altLang="en-US" baseline="30000" dirty="0">
                <a:latin typeface="Arial" panose="020B0604020202020204" pitchFamily="34" charset="0"/>
                <a:ea typeface="ＭＳ Ｐゴシック" panose="020B0600070205080204" pitchFamily="34" charset="-128"/>
              </a:rPr>
              <a:t>14</a:t>
            </a:r>
            <a:r>
              <a:rPr lang="en-US" altLang="en-US" dirty="0">
                <a:latin typeface="Arial" panose="020B0604020202020204" pitchFamily="34" charset="0"/>
                <a:ea typeface="ＭＳ Ｐゴシック" panose="020B0600070205080204" pitchFamily="34" charset="-128"/>
              </a:rPr>
              <a:t>C) </a:t>
            </a:r>
            <a:r>
              <a:rPr lang="en-US" altLang="en-US" dirty="0" smtClean="0">
                <a:latin typeface="Arial" panose="020B0604020202020204" pitchFamily="34" charset="0"/>
                <a:ea typeface="ＭＳ Ｐゴシック" panose="020B0600070205080204" pitchFamily="34" charset="-128"/>
              </a:rPr>
              <a:t>C is </a:t>
            </a:r>
            <a:r>
              <a:rPr lang="en-US" altLang="en-US" dirty="0">
                <a:latin typeface="Arial" panose="020B0604020202020204" pitchFamily="34" charset="0"/>
                <a:ea typeface="ＭＳ Ｐゴシック" panose="020B0600070205080204" pitchFamily="34" charset="-128"/>
              </a:rPr>
              <a:t>a radioisotope that becomes a nitrogen atom (</a:t>
            </a:r>
            <a:r>
              <a:rPr lang="en-US" altLang="en-US" baseline="30000" dirty="0">
                <a:latin typeface="Arial" panose="020B0604020202020204" pitchFamily="34" charset="0"/>
                <a:ea typeface="ＭＳ Ｐゴシック" panose="020B0600070205080204" pitchFamily="34" charset="-128"/>
              </a:rPr>
              <a:t>14</a:t>
            </a:r>
            <a:r>
              <a:rPr lang="en-US" altLang="en-US" dirty="0">
                <a:latin typeface="Arial" panose="020B0604020202020204" pitchFamily="34" charset="0"/>
                <a:ea typeface="ＭＳ Ｐゴシック" panose="020B0600070205080204" pitchFamily="34" charset="-128"/>
              </a:rPr>
              <a:t>N) D when it decays.</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1DDA3B-6835-4F9D-B9BC-347AA1FBC0B9}" type="slidenum">
              <a:rPr lang="en-US" altLang="en-US" sz="1200">
                <a:solidFill>
                  <a:prstClr val="black"/>
                </a:solidFill>
              </a:rPr>
              <a:pPr/>
              <a:t>8</a:t>
            </a:fld>
            <a:endParaRPr lang="en-US" altLang="en-US" sz="1200" dirty="0">
              <a:solidFill>
                <a:prstClr val="black"/>
              </a:solidFill>
            </a:endParaRPr>
          </a:p>
        </p:txBody>
      </p:sp>
    </p:spTree>
    <p:extLst>
      <p:ext uri="{BB962C8B-B14F-4D97-AF65-F5344CB8AC3E}">
        <p14:creationId xmlns:p14="http://schemas.microsoft.com/office/powerpoint/2010/main" val="279188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9</a:t>
            </a:fld>
            <a:endParaRPr lang="en-US" dirty="0"/>
          </a:p>
        </p:txBody>
      </p:sp>
    </p:spTree>
    <p:extLst>
      <p:ext uri="{BB962C8B-B14F-4D97-AF65-F5344CB8AC3E}">
        <p14:creationId xmlns:p14="http://schemas.microsoft.com/office/powerpoint/2010/main" val="14623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10</a:t>
            </a:fld>
            <a:endParaRPr lang="en-US" dirty="0"/>
          </a:p>
        </p:txBody>
      </p:sp>
    </p:spTree>
    <p:extLst>
      <p:ext uri="{BB962C8B-B14F-4D97-AF65-F5344CB8AC3E}">
        <p14:creationId xmlns:p14="http://schemas.microsoft.com/office/powerpoint/2010/main" val="2335695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961840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8470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83324327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152655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28836209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419600" y="2895600"/>
            <a:ext cx="4572000" cy="2129865"/>
          </a:xfrm>
        </p:spPr>
        <p:txBody>
          <a:bodyPr/>
          <a:lstStyle/>
          <a:p>
            <a:pPr algn="ctr"/>
            <a:r>
              <a:rPr lang="en-US" b="1" dirty="0"/>
              <a:t>Chapter </a:t>
            </a:r>
            <a:r>
              <a:rPr lang="en-US" b="1" dirty="0" smtClean="0"/>
              <a:t>2</a:t>
            </a:r>
          </a:p>
          <a:p>
            <a:pPr algn="ctr"/>
            <a:r>
              <a:rPr lang="en-US" dirty="0"/>
              <a:t>Life’s Chemical Basis</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772443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Electrons Have Energy</a:t>
            </a:r>
            <a:endParaRPr lang="en-US" altLang="en-US" dirty="0"/>
          </a:p>
        </p:txBody>
      </p:sp>
      <p:sp>
        <p:nvSpPr>
          <p:cNvPr id="17411" name="Content Placeholder 2"/>
          <p:cNvSpPr>
            <a:spLocks noGrp="1"/>
          </p:cNvSpPr>
          <p:nvPr>
            <p:ph idx="1"/>
          </p:nvPr>
        </p:nvSpPr>
        <p:spPr/>
        <p:txBody>
          <a:bodyPr/>
          <a:lstStyle/>
          <a:p>
            <a:r>
              <a:rPr lang="en-US" altLang="en-US" smtClean="0"/>
              <a:t>An electron can move to a higher energy orbital if an input gives it a boost</a:t>
            </a:r>
          </a:p>
          <a:p>
            <a:pPr lvl="1"/>
            <a:r>
              <a:rPr lang="en-US" altLang="en-US" smtClean="0"/>
              <a:t>Electron then immediately emits the extra energy and moves back down to the lower energy orbital</a:t>
            </a:r>
            <a:endParaRPr lang="en-US" altLang="en-US" dirty="0"/>
          </a:p>
        </p:txBody>
      </p:sp>
    </p:spTree>
    <p:extLst>
      <p:ext uri="{BB962C8B-B14F-4D97-AF65-F5344CB8AC3E}">
        <p14:creationId xmlns:p14="http://schemas.microsoft.com/office/powerpoint/2010/main" val="1686440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Shell Models (1 of 2)</a:t>
            </a:r>
            <a:endParaRPr lang="en-US" altLang="en-US" dirty="0"/>
          </a:p>
        </p:txBody>
      </p:sp>
      <p:sp>
        <p:nvSpPr>
          <p:cNvPr id="18435" name="Content Placeholder 2"/>
          <p:cNvSpPr>
            <a:spLocks noGrp="1"/>
          </p:cNvSpPr>
          <p:nvPr>
            <p:ph idx="1"/>
          </p:nvPr>
        </p:nvSpPr>
        <p:spPr/>
        <p:txBody>
          <a:bodyPr/>
          <a:lstStyle/>
          <a:p>
            <a:r>
              <a:rPr lang="en-US" altLang="en-US" smtClean="0"/>
              <a:t>A shell model helps us visualize how electrons populate atoms</a:t>
            </a:r>
          </a:p>
          <a:p>
            <a:pPr lvl="1"/>
            <a:r>
              <a:rPr lang="en-US" altLang="en-US" smtClean="0"/>
              <a:t>Nested “shells” correspond to successively higher energy levels</a:t>
            </a:r>
          </a:p>
          <a:p>
            <a:pPr lvl="1"/>
            <a:r>
              <a:rPr lang="en-US" altLang="en-US" smtClean="0"/>
              <a:t>Each shell includes all of the orbitals on one energy level</a:t>
            </a:r>
            <a:endParaRPr lang="en-US" altLang="en-US" dirty="0"/>
          </a:p>
        </p:txBody>
      </p:sp>
    </p:spTree>
    <p:extLst>
      <p:ext uri="{BB962C8B-B14F-4D97-AF65-F5344CB8AC3E}">
        <p14:creationId xmlns:p14="http://schemas.microsoft.com/office/powerpoint/2010/main" val="3320695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19169" y="76200"/>
            <a:ext cx="8032638" cy="838200"/>
          </a:xfrm>
        </p:spPr>
        <p:txBody>
          <a:bodyPr/>
          <a:lstStyle/>
          <a:p>
            <a:r>
              <a:rPr lang="en-US" altLang="en-US" dirty="0" smtClean="0"/>
              <a:t>Shell </a:t>
            </a:r>
            <a:r>
              <a:rPr lang="en-US" altLang="en-US" dirty="0"/>
              <a:t>Models </a:t>
            </a:r>
            <a:r>
              <a:rPr lang="en-US" altLang="en-US" dirty="0" smtClean="0"/>
              <a:t>(2 </a:t>
            </a:r>
            <a:r>
              <a:rPr lang="en-US" altLang="en-US" dirty="0"/>
              <a:t>of 2)</a:t>
            </a:r>
          </a:p>
        </p:txBody>
      </p:sp>
      <p:pic>
        <p:nvPicPr>
          <p:cNvPr id="4" name="Picture 3" descr="An illustrations and corresponding labels are given in three different rows. The first row contains three circles. The first circle has a dot at the center labeled as, “first shell” given below. The second circle contains the number “1” inside and a red spot on its circumference with the following components labeled as, One proton and one electron. The label given below this circle reads as, “hydrogen (H)”. The third circle contains the number “2” inside and 2 red spots on its circumference. The label given below this circle reads as, “helium (He)”. The label given at the end of the row states “A. The first shell corresponds to the first energy level, and it can hold up to 2 electrons. Hydrogen has 1 proton, so it has 1 electron and one vacancy. A helium atom has 2 protons, 2 electrons, and no vacancies.” The second row contains four circles. The first illustration shows a smaller circle enclosed in another circle with a dot at their center and labeled as, “second shell” given below. The second illustration shows two circles one within the other and the number “6” at their center. The inner circle has 2 red spots on its circumference and the outer circle has 4 red spots on its circumference labeled as, “Carbon (C)” given below. The third illustration shows two circles one within the other and the number “8” at their center. The inner circle has 2 red spots on its circumference and the outer circle has 6 red spots on its circumference and labeled as, “Oxygen (O)” given below. The fourth illustration shows two circles one within the other and the number “10” at its center. The inner circle has 2 red spots on its circumference and the outer circle has 8 red spots on its circumference labeled as, “neon (Ne)” given below. The label at the end of this row states, “B The second shell corresponds to the second energy level, and it can hold up to 8 electrons. Carbon has 6 electrons, so its first shell is full. Its second shell has 4 electrons and four vacancies. Oxygen has 8 electrons and two vacancies. Neon has 10 electrons and no vacancies.” The third row contains four circles. The first illustration shows three circles one within the other with a dot at its center and is labeled as, “third shell” given below. The second illustration shows three circles one within the other with the number “11” at their center. The innermost circle has 2 red spots on its circumference, the middle one has 8 red spots on its circumference and the outermost circle has only one red spot on its circumference and is labeled as, “Sodium (Na)” given below. The third illustration shows three circles one within the other with the number “17” at their center. The innermost circle has 2 red spots on its circumference, the middle one has 8 red spots on its circumference and the outermost circle has 7 red spots on its circumference with the label “Chlorine (Cl)” given below. The fourth illustration shows three circles one within the other with the number “18” at their center. The innermost circle has 2 red spots on its circumference, the middle one has 8 red spots on its circumference and the outermost circle also has 8 red spots on its circumference with the label “argon (Ar)” given below. The label at the end of the row states, “C The third shell corresponds to the third energy level, and it can hold up to 8 electrons. A sodium atom has 11 electrons, so its first two shells are full; the third shell has 1 electron. Thus, sodium has seven vacancies. Chlorine has 17 electrons and one vacancy. Argon has 18 electrons and no vacanc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726" y="1219200"/>
            <a:ext cx="6864548" cy="4555066"/>
          </a:xfrm>
          <a:prstGeom prst="rect">
            <a:avLst/>
          </a:prstGeom>
        </p:spPr>
      </p:pic>
    </p:spTree>
    <p:extLst>
      <p:ext uri="{BB962C8B-B14F-4D97-AF65-F5344CB8AC3E}">
        <p14:creationId xmlns:p14="http://schemas.microsoft.com/office/powerpoint/2010/main" val="37704753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The Importance of Vacancies (1 of 2)</a:t>
            </a:r>
            <a:endParaRPr lang="en-US" altLang="en-US" dirty="0"/>
          </a:p>
        </p:txBody>
      </p:sp>
      <p:sp>
        <p:nvSpPr>
          <p:cNvPr id="20483" name="Content Placeholder 2"/>
          <p:cNvSpPr>
            <a:spLocks noGrp="1"/>
          </p:cNvSpPr>
          <p:nvPr>
            <p:ph idx="1"/>
          </p:nvPr>
        </p:nvSpPr>
        <p:spPr/>
        <p:txBody>
          <a:bodyPr/>
          <a:lstStyle/>
          <a:p>
            <a:r>
              <a:rPr lang="en-US" altLang="en-US" smtClean="0"/>
              <a:t>When an atom’s outermost shell is filled with electrons, it has no vacancies</a:t>
            </a:r>
          </a:p>
          <a:p>
            <a:pPr lvl="1"/>
            <a:r>
              <a:rPr lang="en-US" altLang="en-US" smtClean="0"/>
              <a:t>Most stable state</a:t>
            </a:r>
          </a:p>
          <a:p>
            <a:r>
              <a:rPr lang="en-US" altLang="en-US" smtClean="0"/>
              <a:t>Vacancy: an atom’s outermost shell has room for another electron</a:t>
            </a:r>
          </a:p>
          <a:p>
            <a:pPr lvl="1"/>
            <a:r>
              <a:rPr lang="en-US" altLang="en-US" smtClean="0"/>
              <a:t>Chemically active; atoms interact with one another</a:t>
            </a:r>
          </a:p>
          <a:p>
            <a:pPr lvl="1"/>
            <a:r>
              <a:rPr lang="en-US" altLang="en-US" smtClean="0"/>
              <a:t>Example: sodium atom has one electron in its outer (third) shell, which can hold eight</a:t>
            </a:r>
            <a:endParaRPr lang="en-US" altLang="en-US" dirty="0"/>
          </a:p>
        </p:txBody>
      </p:sp>
    </p:spTree>
    <p:extLst>
      <p:ext uri="{BB962C8B-B14F-4D97-AF65-F5344CB8AC3E}">
        <p14:creationId xmlns:p14="http://schemas.microsoft.com/office/powerpoint/2010/main" val="3516066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The Importance of Vacancies (2 </a:t>
            </a:r>
            <a:r>
              <a:rPr lang="en-US" altLang="en-US" dirty="0"/>
              <a:t>of 2)</a:t>
            </a:r>
          </a:p>
        </p:txBody>
      </p:sp>
      <p:sp>
        <p:nvSpPr>
          <p:cNvPr id="22531" name="Content Placeholder 2"/>
          <p:cNvSpPr>
            <a:spLocks noGrp="1"/>
          </p:cNvSpPr>
          <p:nvPr>
            <p:ph idx="1"/>
          </p:nvPr>
        </p:nvSpPr>
        <p:spPr/>
        <p:txBody>
          <a:bodyPr/>
          <a:lstStyle/>
          <a:p>
            <a:r>
              <a:rPr lang="en-US" altLang="en-US" smtClean="0"/>
              <a:t>Solitary atoms that have unpaired electrons are called free radicals</a:t>
            </a:r>
          </a:p>
          <a:p>
            <a:pPr lvl="1"/>
            <a:r>
              <a:rPr lang="en-US" altLang="en-US" smtClean="0"/>
              <a:t>Typically very unstable</a:t>
            </a:r>
          </a:p>
          <a:p>
            <a:r>
              <a:rPr lang="en-US" altLang="en-US" smtClean="0"/>
              <a:t>Atoms with an unequal number of protons and electrons are called ions</a:t>
            </a:r>
          </a:p>
          <a:p>
            <a:pPr lvl="1"/>
            <a:r>
              <a:rPr lang="en-US" altLang="en-US" smtClean="0"/>
              <a:t>Carry a net (overall) charge</a:t>
            </a:r>
            <a:endParaRPr lang="en-US" altLang="en-US" dirty="0"/>
          </a:p>
        </p:txBody>
      </p:sp>
    </p:spTree>
    <p:extLst>
      <p:ext uri="{BB962C8B-B14F-4D97-AF65-F5344CB8AC3E}">
        <p14:creationId xmlns:p14="http://schemas.microsoft.com/office/powerpoint/2010/main" val="127115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9169" y="152400"/>
            <a:ext cx="8032638" cy="828237"/>
          </a:xfrm>
        </p:spPr>
        <p:txBody>
          <a:bodyPr/>
          <a:lstStyle/>
          <a:p>
            <a:r>
              <a:rPr lang="en-US" altLang="en-US" dirty="0" smtClean="0"/>
              <a:t>Ion Formation</a:t>
            </a:r>
            <a:endParaRPr lang="en-US" altLang="en-US" dirty="0"/>
          </a:p>
        </p:txBody>
      </p:sp>
      <p:pic>
        <p:nvPicPr>
          <p:cNvPr id="1026" name="Picture 2" descr=" A figure shows two sections A and B and their mathematical expressions. In section A an illustration on the left shows three circles one within the other with the number “11” at its center. The innermost circle has 2 red spots on its circumference, the middle one has 8 red spots on its circumference and the outermost circle has only one red spot on its circumference. A pointer from this red spot is labeled as, “electron loss” and “Sodium atom” below. The mathematical expression “11p+ 11e- = charge: 0” is given below this illustration. An arrow from this illustration points to the next one with 2 circles one inside the other with the number 11 at their center. The innermost circle has 2 red spots on its circumference and the middle one has 8 red spots on its circumference. The outermost circle is missing in this illustration. The label “Sodium ion” is given below. The mathematical expression “11p+ 10e- = charge: +1” is given below this illustration. The text below this reads as, “A. A sodium atom (Na) becomes a positively charged sodium ion (Na+) when it loses the single electron in its third shell. The atom’s full second shell is now it’s outermost, so it has no vacancies.” In section B an illustration on the left shows three circles one within the other with the number “17” at their center. The innermost circle has 2 red spots on its circumference, the middle one has 8 red spots on its circumference and the outermost circle has 7 red spots on its circumference. A label “electron gain” with a red spot points to a single red spot on the outer circle. The label “Sodium atom” is given below. The mathematical expression “17p+ 17e- = charge: 0” is given below this illustration. An arrow from this illustration points to the next one with 3 circles one inside the other with the number 17 at their center. The innermost circle has 2 red spots on its circumference and the middle one has 8 red spots on its circumference and the outermost circle also has 8 red spots on its circumference. The label “Chloride ion” is given below. The mathematical expression “17p+ 18e- = charge: -1” is given below this illustration. The text given below this reads as, “B. A chlorine atom (Cl) becomes a negatively charged chloride ion (Cl–) when it gains an electron and fills the vacancy in its third, outermost sh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05000"/>
            <a:ext cx="7697787"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28069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2.3 From Atoms to Molecules</a:t>
            </a:r>
            <a:endParaRPr lang="en-US" altLang="en-US" dirty="0"/>
          </a:p>
        </p:txBody>
      </p:sp>
      <p:sp>
        <p:nvSpPr>
          <p:cNvPr id="24579" name="Content Placeholder 2"/>
          <p:cNvSpPr>
            <a:spLocks noGrp="1"/>
          </p:cNvSpPr>
          <p:nvPr>
            <p:ph idx="1"/>
          </p:nvPr>
        </p:nvSpPr>
        <p:spPr/>
        <p:txBody>
          <a:bodyPr/>
          <a:lstStyle/>
          <a:p>
            <a:r>
              <a:rPr lang="en-US" altLang="en-US" smtClean="0"/>
              <a:t>An atom can get rid of vacancies by participating in a chemical bond with another atom</a:t>
            </a:r>
          </a:p>
          <a:p>
            <a:pPr lvl="1"/>
            <a:r>
              <a:rPr lang="en-US" altLang="en-US" smtClean="0"/>
              <a:t>Chemical bond: attractive force that arises between two atoms when their electrons interact</a:t>
            </a:r>
          </a:p>
          <a:p>
            <a:pPr lvl="1"/>
            <a:r>
              <a:rPr lang="en-US" altLang="en-US" smtClean="0"/>
              <a:t>Compound: molecule that has atoms of more than one element</a:t>
            </a:r>
            <a:endParaRPr lang="en-US" altLang="en-US" dirty="0"/>
          </a:p>
        </p:txBody>
      </p:sp>
    </p:spTree>
    <p:extLst>
      <p:ext uri="{BB962C8B-B14F-4D97-AF65-F5344CB8AC3E}">
        <p14:creationId xmlns:p14="http://schemas.microsoft.com/office/powerpoint/2010/main" val="1012235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19169" y="228600"/>
            <a:ext cx="8032638" cy="904437"/>
          </a:xfrm>
        </p:spPr>
        <p:txBody>
          <a:bodyPr/>
          <a:lstStyle/>
          <a:p>
            <a:r>
              <a:rPr lang="en-US" altLang="en-US" dirty="0" smtClean="0"/>
              <a:t>Water Molecule</a:t>
            </a:r>
            <a:endParaRPr lang="en-US" altLang="en-US" dirty="0"/>
          </a:p>
        </p:txBody>
      </p:sp>
      <p:pic>
        <p:nvPicPr>
          <p:cNvPr id="2" name="Picture 1" descr=" An illustration shows a red ball labeled as, “O” connected to 2 grey balls labeled as, “H” on either side. The following components are labeled: One oxygen atom and two hydrogen ato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622" y="2209800"/>
            <a:ext cx="7540978" cy="2049180"/>
          </a:xfrm>
          <a:prstGeom prst="rect">
            <a:avLst/>
          </a:prstGeom>
        </p:spPr>
      </p:pic>
    </p:spTree>
    <p:extLst>
      <p:ext uri="{BB962C8B-B14F-4D97-AF65-F5344CB8AC3E}">
        <p14:creationId xmlns:p14="http://schemas.microsoft.com/office/powerpoint/2010/main" val="222495294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Ionic Bonds (1 of 3)</a:t>
            </a:r>
            <a:endParaRPr lang="en-US" altLang="en-US" dirty="0"/>
          </a:p>
        </p:txBody>
      </p:sp>
      <p:sp>
        <p:nvSpPr>
          <p:cNvPr id="26627" name="Content Placeholder 2"/>
          <p:cNvSpPr>
            <a:spLocks noGrp="1"/>
          </p:cNvSpPr>
          <p:nvPr>
            <p:ph idx="1"/>
          </p:nvPr>
        </p:nvSpPr>
        <p:spPr>
          <a:xfrm>
            <a:off x="228600" y="1295400"/>
            <a:ext cx="8686800" cy="1752600"/>
          </a:xfrm>
        </p:spPr>
        <p:txBody>
          <a:bodyPr/>
          <a:lstStyle/>
          <a:p>
            <a:r>
              <a:rPr lang="en-US" altLang="en-US" dirty="0" smtClean="0"/>
              <a:t>Ionic bond: strong mutual attraction links ions of opposite charge</a:t>
            </a:r>
          </a:p>
          <a:p>
            <a:pPr lvl="1"/>
            <a:r>
              <a:rPr lang="en-US" altLang="en-US" dirty="0" smtClean="0"/>
              <a:t>Ionically bonded sodium and chloride ions make up sodium chloride (</a:t>
            </a:r>
            <a:r>
              <a:rPr lang="en-US" altLang="en-US" dirty="0" err="1" smtClean="0"/>
              <a:t>NaCl</a:t>
            </a:r>
            <a:r>
              <a:rPr lang="en-US" altLang="en-US" dirty="0" smtClean="0"/>
              <a:t>; table salt)</a:t>
            </a:r>
          </a:p>
        </p:txBody>
      </p:sp>
    </p:spTree>
    <p:extLst>
      <p:ext uri="{BB962C8B-B14F-4D97-AF65-F5344CB8AC3E}">
        <p14:creationId xmlns:p14="http://schemas.microsoft.com/office/powerpoint/2010/main" val="459712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Ionic Bonds (2 </a:t>
            </a:r>
            <a:r>
              <a:rPr lang="en-US" altLang="en-US" dirty="0"/>
              <a:t>of 3</a:t>
            </a:r>
            <a:r>
              <a:rPr lang="en-US" altLang="en-US" dirty="0" smtClean="0"/>
              <a:t>)</a:t>
            </a:r>
            <a:endParaRPr lang="en-US" altLang="en-US" dirty="0"/>
          </a:p>
        </p:txBody>
      </p:sp>
      <p:sp>
        <p:nvSpPr>
          <p:cNvPr id="28675" name="Content Placeholder 2"/>
          <p:cNvSpPr>
            <a:spLocks noGrp="1"/>
          </p:cNvSpPr>
          <p:nvPr>
            <p:ph idx="1"/>
          </p:nvPr>
        </p:nvSpPr>
        <p:spPr/>
        <p:txBody>
          <a:bodyPr/>
          <a:lstStyle/>
          <a:p>
            <a:r>
              <a:rPr lang="en-US" altLang="en-US" dirty="0" smtClean="0"/>
              <a:t>Ions retain their respective charges when participating in an ionic bond</a:t>
            </a:r>
          </a:p>
          <a:p>
            <a:pPr lvl="1"/>
            <a:r>
              <a:rPr lang="en-US" altLang="en-US" dirty="0" smtClean="0"/>
              <a:t>Polarity: separation of charge into positive and negative regions</a:t>
            </a:r>
          </a:p>
          <a:p>
            <a:pPr lvl="1"/>
            <a:r>
              <a:rPr lang="en-US" altLang="en-US" dirty="0" smtClean="0"/>
              <a:t>A </a:t>
            </a:r>
            <a:r>
              <a:rPr lang="en-US" altLang="en-US" dirty="0" err="1" smtClean="0"/>
              <a:t>NaCl</a:t>
            </a:r>
            <a:r>
              <a:rPr lang="en-US" altLang="en-US" dirty="0" smtClean="0"/>
              <a:t> molecule is polar because the chloride ion keeps a very strong hold on its extra electron</a:t>
            </a:r>
          </a:p>
          <a:p>
            <a:pPr lvl="1"/>
            <a:r>
              <a:rPr lang="en-US" altLang="en-US" dirty="0" smtClean="0"/>
              <a:t>Electronegativity: measure of the ability of an atom to pull electrons away from other atoms</a:t>
            </a:r>
            <a:endParaRPr lang="en-US" altLang="en-US" dirty="0"/>
          </a:p>
        </p:txBody>
      </p:sp>
    </p:spTree>
    <p:extLst>
      <p:ext uri="{BB962C8B-B14F-4D97-AF65-F5344CB8AC3E}">
        <p14:creationId xmlns:p14="http://schemas.microsoft.com/office/powerpoint/2010/main" val="4035663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2.1 Building Blocks of Matter</a:t>
            </a:r>
            <a:endParaRPr lang="en-US" altLang="en-US" dirty="0"/>
          </a:p>
        </p:txBody>
      </p:sp>
      <p:sp>
        <p:nvSpPr>
          <p:cNvPr id="8195" name="Content Placeholder 2"/>
          <p:cNvSpPr>
            <a:spLocks noGrp="1"/>
          </p:cNvSpPr>
          <p:nvPr>
            <p:ph idx="1"/>
          </p:nvPr>
        </p:nvSpPr>
        <p:spPr>
          <a:xfrm>
            <a:off x="228600" y="1295400"/>
            <a:ext cx="8763000" cy="4343399"/>
          </a:xfrm>
        </p:spPr>
        <p:txBody>
          <a:bodyPr/>
          <a:lstStyle/>
          <a:p>
            <a:r>
              <a:rPr lang="en-US" altLang="en-US" dirty="0" smtClean="0"/>
              <a:t>Positively charged protons (p</a:t>
            </a:r>
            <a:r>
              <a:rPr lang="en-US" altLang="en-US" baseline="30000" dirty="0" smtClean="0"/>
              <a:t>+</a:t>
            </a:r>
            <a:r>
              <a:rPr lang="en-US" altLang="en-US" dirty="0" smtClean="0"/>
              <a:t>) and uncharged neutrons are found in an atom’s nucleus (core)</a:t>
            </a:r>
          </a:p>
          <a:p>
            <a:r>
              <a:rPr lang="en-US" altLang="en-US" dirty="0" smtClean="0"/>
              <a:t>Negatively charged electrons (e</a:t>
            </a:r>
            <a:r>
              <a:rPr lang="en-US" altLang="en-US" baseline="30000" dirty="0" smtClean="0"/>
              <a:t>–</a:t>
            </a:r>
            <a:r>
              <a:rPr lang="en-US" altLang="en-US" dirty="0" smtClean="0"/>
              <a:t>) move around the nucleus</a:t>
            </a:r>
          </a:p>
          <a:p>
            <a:pPr lvl="1"/>
            <a:r>
              <a:rPr lang="en-US" altLang="en-US" dirty="0" smtClean="0"/>
              <a:t>Charge: electrical property; opposite charges attract, and like charges repel</a:t>
            </a:r>
          </a:p>
        </p:txBody>
      </p:sp>
    </p:spTree>
    <p:extLst>
      <p:ext uri="{BB962C8B-B14F-4D97-AF65-F5344CB8AC3E}">
        <p14:creationId xmlns:p14="http://schemas.microsoft.com/office/powerpoint/2010/main" val="2429486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Ionic Bonds (3 of 3)</a:t>
            </a:r>
            <a:endParaRPr lang="en-US" altLang="en-US" dirty="0"/>
          </a:p>
        </p:txBody>
      </p:sp>
      <p:pic>
        <p:nvPicPr>
          <p:cNvPr id="3" name="Picture 2" descr="In section A the first photo shows a close up view of 2 shiny cubical crystals. The second photo shows a tilted cubical outline filled with green and blue balls. The blue ball is labeled as, Na+ while the green ball is labeled as, Cl-. Adjacent to this a photo of a close up view of a salt sprinkler with some salt spread around it is shown. The text below these reads as, “A. Tiny crystals of sodium chloride compose table salt (NaCl). Each crystal consists of many sodium ions (Na+) locked together with chloride ions (Cl–) in a cubic lattice by ionic bonds.” In section B the text reads as, “B. The strong mutual attraction of opposite charges holds a sodium ion and a chloride ion together in an ionic bond.” Beside this label is an illustration which shows two circles one within the other with the number “11” at its center. The innermost circle has 2 red spots on its circumference, and the outer circle has 8 red spots on its circumference and is labeled as, “Sodium ion”. A mathematical expression 11p+ 10 e- = charge: +1 is given below the illustr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600200"/>
            <a:ext cx="3909374" cy="4325946"/>
          </a:xfrm>
          <a:prstGeom prst="rect">
            <a:avLst/>
          </a:prstGeom>
        </p:spPr>
      </p:pic>
    </p:spTree>
    <p:extLst>
      <p:ext uri="{BB962C8B-B14F-4D97-AF65-F5344CB8AC3E}">
        <p14:creationId xmlns:p14="http://schemas.microsoft.com/office/powerpoint/2010/main" val="425176663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19169" y="76200"/>
            <a:ext cx="8032638" cy="851611"/>
          </a:xfrm>
        </p:spPr>
        <p:txBody>
          <a:bodyPr/>
          <a:lstStyle/>
          <a:p>
            <a:r>
              <a:rPr lang="en-US" altLang="en-US" dirty="0" smtClean="0"/>
              <a:t>Table Salt</a:t>
            </a:r>
            <a:endParaRPr lang="en-US" altLang="en-US" dirty="0"/>
          </a:p>
        </p:txBody>
      </p:sp>
      <p:pic>
        <p:nvPicPr>
          <p:cNvPr id="4" name="Picture 3" descr="A illustration shows three circles one within the other with the number “17” at its center. The innermost circle has 2 red spots on its circumference, the middle one has 8 red spots on its circumference and the outermost circle also has 8 red spots on its circumference and is labeled as, chloride ion given below. A mathematical expression 17p+ 18 e- = charge: -1 is given below the illustration. A double zig zag line is labeled as, “Ionic bond” is shown between the illustrations for Sodium ion and chlorine ion. The next label given below this reads, “C. Ions taking part in an ionic bond retain their charge, so the molecule itself is polar. One side is positively charged (represented by a blue overlay); the other side is negatively charged (red overlay).” Adjacent to this label is an illustration which shows a blue colored and a golden colored ball enclosed within a boundary. The blue ball is labeled as, Na+ on it while the golden colored ball is labeled as, Cl- on it. There are “+” signs to the left of the blue ball and “-“signs to the right of the golden colored ball. At the base of this illustration is a label which has a double-headed horizontal arrow with the text “positive charge” on one side and “negative charge” on the oth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2806" y="1143000"/>
            <a:ext cx="3678389" cy="4724400"/>
          </a:xfrm>
          <a:prstGeom prst="rect">
            <a:avLst/>
          </a:prstGeom>
        </p:spPr>
      </p:pic>
    </p:spTree>
    <p:extLst>
      <p:ext uri="{BB962C8B-B14F-4D97-AF65-F5344CB8AC3E}">
        <p14:creationId xmlns:p14="http://schemas.microsoft.com/office/powerpoint/2010/main" val="120515440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Covalent Bonds (1 of 3)</a:t>
            </a:r>
            <a:endParaRPr lang="en-US" altLang="en-US" dirty="0"/>
          </a:p>
        </p:txBody>
      </p:sp>
      <p:sp>
        <p:nvSpPr>
          <p:cNvPr id="3" name="Content Placeholder 2"/>
          <p:cNvSpPr>
            <a:spLocks noGrp="1"/>
          </p:cNvSpPr>
          <p:nvPr>
            <p:ph idx="1"/>
          </p:nvPr>
        </p:nvSpPr>
        <p:spPr/>
        <p:txBody>
          <a:bodyPr/>
          <a:lstStyle/>
          <a:p>
            <a:r>
              <a:rPr lang="en-US" smtClean="0"/>
              <a:t>Covalent bond: two atoms share a pair of electrons</a:t>
            </a:r>
          </a:p>
          <a:p>
            <a:pPr lvl="1"/>
            <a:r>
              <a:rPr lang="en-US" smtClean="0"/>
              <a:t>Formed between atoms with a small or no difference in electronegativity</a:t>
            </a:r>
          </a:p>
          <a:p>
            <a:pPr lvl="1"/>
            <a:r>
              <a:rPr lang="en-US" smtClean="0"/>
              <a:t>Covalent bonds are often stronger than ionic bonds (but not always)</a:t>
            </a:r>
            <a:endParaRPr lang="en-US" dirty="0"/>
          </a:p>
        </p:txBody>
      </p:sp>
    </p:spTree>
    <p:extLst>
      <p:ext uri="{BB962C8B-B14F-4D97-AF65-F5344CB8AC3E}">
        <p14:creationId xmlns:p14="http://schemas.microsoft.com/office/powerpoint/2010/main" val="671911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Covalent Bonds (2 of 3)</a:t>
            </a:r>
            <a:endParaRPr lang="en-US" altLang="en-US" dirty="0"/>
          </a:p>
        </p:txBody>
      </p:sp>
      <p:sp>
        <p:nvSpPr>
          <p:cNvPr id="3" name="Content Placeholder 2"/>
          <p:cNvSpPr>
            <a:spLocks noGrp="1"/>
          </p:cNvSpPr>
          <p:nvPr>
            <p:ph idx="1"/>
          </p:nvPr>
        </p:nvSpPr>
        <p:spPr/>
        <p:txBody>
          <a:bodyPr/>
          <a:lstStyle/>
          <a:p>
            <a:pPr lvl="1"/>
            <a:r>
              <a:rPr lang="en-US" smtClean="0"/>
              <a:t>Covalent bonds in compounds are usually polar</a:t>
            </a:r>
          </a:p>
          <a:p>
            <a:pPr lvl="1"/>
            <a:r>
              <a:rPr lang="en-US" smtClean="0"/>
              <a:t>Atoms share electrons unequally in a polar covalent bond</a:t>
            </a:r>
          </a:p>
          <a:p>
            <a:pPr lvl="2"/>
            <a:r>
              <a:rPr lang="en-US" smtClean="0"/>
              <a:t>Example: water molecules</a:t>
            </a:r>
            <a:endParaRPr lang="en-US" dirty="0"/>
          </a:p>
        </p:txBody>
      </p:sp>
    </p:spTree>
    <p:extLst>
      <p:ext uri="{BB962C8B-B14F-4D97-AF65-F5344CB8AC3E}">
        <p14:creationId xmlns:p14="http://schemas.microsoft.com/office/powerpoint/2010/main" val="1963112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19169" y="76200"/>
            <a:ext cx="8032638" cy="828237"/>
          </a:xfrm>
        </p:spPr>
        <p:txBody>
          <a:bodyPr/>
          <a:lstStyle/>
          <a:p>
            <a:r>
              <a:rPr lang="en-US" altLang="en-US" dirty="0" smtClean="0"/>
              <a:t>Covalent Bonds (3 </a:t>
            </a:r>
            <a:r>
              <a:rPr lang="en-US" altLang="en-US" dirty="0"/>
              <a:t>of </a:t>
            </a:r>
            <a:r>
              <a:rPr lang="en-US" altLang="en-US" dirty="0" smtClean="0"/>
              <a:t>3)</a:t>
            </a:r>
            <a:endParaRPr lang="en-US" altLang="en-US" dirty="0"/>
          </a:p>
        </p:txBody>
      </p:sp>
      <p:pic>
        <p:nvPicPr>
          <p:cNvPr id="3" name="Picture 2" descr="A figure has three sections A, B and C shown one below the other. Section A shows two circles with the label “1” at their center overlapping at two points. Two red spots are seen in the overlapping points. The text adjacent to it reads as, “A. Molecular Hydrogen (H-H). Two hydrogen atoms, each with one proton, share two electrons in a nonpolar covalent bond.” Section B shows two sets of circles with 2 layers overlapping at two points. Both the sets of circles are labeled as, “8” at their center. The inner circle in both the sets has 2 red spots each while the outer circles have four red spots each on their circumferences. Four red spots are seen at the point where they overlap. The adjacent label states, “B. Molecular oxygen (O = O). Two oxygen atoms, each with eight protons, share four electrons in a double covalent bond. This bond is nonpolar.” The third illustration shows three sets of circles in which the first and the third circle are overlapping the second one at two different points respectively. The first and third circle are labeled as, “1” at the center and the second circle has the label “8” at its center. Two red spots are seen in the places where the first and the second circle overlap. The second circle has two layers – inner and outer. The inner layer has 2 red spots on its circumference while the outer layer has 4 red spots on its circumference. Two red spots are shown in the place where the outer layer of the second circle overlaps with the third circle. The label adjacent to this reads as, “C. Water (H-O-H) Two hydrogen atoms share electrons with the same oxygen atom in two covalent bonds. Each bond is polar because the oxygen exerts a greater pull on the shared electrons than the hydrogens 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990600"/>
            <a:ext cx="3048000" cy="4855457"/>
          </a:xfrm>
          <a:prstGeom prst="rect">
            <a:avLst/>
          </a:prstGeom>
        </p:spPr>
      </p:pic>
    </p:spTree>
    <p:extLst>
      <p:ext uri="{BB962C8B-B14F-4D97-AF65-F5344CB8AC3E}">
        <p14:creationId xmlns:p14="http://schemas.microsoft.com/office/powerpoint/2010/main" val="133070559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Representing Molecules and Bonds</a:t>
            </a:r>
            <a:endParaRPr lang="en-US" altLang="en-US" dirty="0"/>
          </a:p>
        </p:txBody>
      </p:sp>
      <p:sp>
        <p:nvSpPr>
          <p:cNvPr id="3" name="Content Placeholder 2"/>
          <p:cNvSpPr>
            <a:spLocks noGrp="1"/>
          </p:cNvSpPr>
          <p:nvPr>
            <p:ph idx="1"/>
          </p:nvPr>
        </p:nvSpPr>
        <p:spPr>
          <a:xfrm>
            <a:off x="228600" y="1295401"/>
            <a:ext cx="8763000" cy="3505200"/>
          </a:xfrm>
        </p:spPr>
        <p:txBody>
          <a:bodyPr/>
          <a:lstStyle/>
          <a:p>
            <a:pPr lvl="1"/>
            <a:r>
              <a:rPr lang="en-US" dirty="0" smtClean="0"/>
              <a:t>Structural formulas: lines between atoms represent the number of covalent bonds</a:t>
            </a:r>
          </a:p>
          <a:p>
            <a:pPr lvl="2"/>
            <a:r>
              <a:rPr lang="en-US" dirty="0" smtClean="0"/>
              <a:t>Example: H–H</a:t>
            </a:r>
          </a:p>
          <a:p>
            <a:pPr lvl="3"/>
            <a:r>
              <a:rPr lang="en-US" dirty="0" smtClean="0"/>
              <a:t>H</a:t>
            </a:r>
            <a:r>
              <a:rPr lang="en-US" baseline="-25000" dirty="0" smtClean="0"/>
              <a:t>2</a:t>
            </a:r>
            <a:r>
              <a:rPr lang="en-US" dirty="0" smtClean="0"/>
              <a:t> has one covalent bond between the atoms</a:t>
            </a:r>
          </a:p>
          <a:p>
            <a:pPr lvl="2"/>
            <a:r>
              <a:rPr lang="en-US" dirty="0" smtClean="0"/>
              <a:t>Example: O=O</a:t>
            </a:r>
          </a:p>
          <a:p>
            <a:pPr lvl="3"/>
            <a:r>
              <a:rPr lang="en-US" dirty="0" smtClean="0"/>
              <a:t>A double bond links the two oxygen atoms</a:t>
            </a:r>
          </a:p>
          <a:p>
            <a:pPr lvl="2"/>
            <a:r>
              <a:rPr lang="en-US" dirty="0" smtClean="0"/>
              <a:t>Example: N=N</a:t>
            </a:r>
          </a:p>
          <a:p>
            <a:pPr lvl="3"/>
            <a:r>
              <a:rPr lang="en-US" dirty="0" smtClean="0"/>
              <a:t>A triple covalent bond links the two nitrogen atoms</a:t>
            </a:r>
            <a:endParaRPr lang="en-US" dirty="0"/>
          </a:p>
        </p:txBody>
      </p:sp>
    </p:spTree>
    <p:extLst>
      <p:ext uri="{BB962C8B-B14F-4D97-AF65-F5344CB8AC3E}">
        <p14:creationId xmlns:p14="http://schemas.microsoft.com/office/powerpoint/2010/main" val="2964576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19169" y="129026"/>
            <a:ext cx="8032638" cy="709174"/>
          </a:xfrm>
        </p:spPr>
        <p:txBody>
          <a:bodyPr/>
          <a:lstStyle/>
          <a:p>
            <a:r>
              <a:rPr lang="en-US" altLang="en-US" smtClean="0"/>
              <a:t>Representing Molecules</a:t>
            </a:r>
            <a:endParaRPr lang="en-US" altLang="en-US" dirty="0"/>
          </a:p>
        </p:txBody>
      </p:sp>
      <p:pic>
        <p:nvPicPr>
          <p:cNvPr id="7170" name="Picture 2" descr="A figure has three sections A, B and C shown one below the other. Section A shows two circles with the label “1” at their center overlapping at two points. Two red spots are seen in the overlapping points. The text adjacent to it reads as, “A. Molecular Hydrogen (H-H). Two hydrogen atoms, each with one proton, share two electrons in a nonpolar covalent bond.” Section B shows two sets of circles with 2 layers overlapping at two points. Both the sets of circles are labeled as, “8” at their center. The inner circle in both the sets has 2 red spots each while the outer circles have four red spots each on their circumferences. Four red spots are seen at the point where they overlap. The adjacent label states, “B. Molecular oxygen (O = O). Two oxygen atoms, each with eight protons, share four electrons in a double covalent bond. This bond is nonpolar.” The third illustration shows three sets of circles in which the first and the third circle are overlapping the second one at two different points respectively. The first and third circle are labeled as, “1” at the center and the second circle has the label “8” at its center. Two red spots are seen in the places where the first and the second circle overlap. The second circle has two layers – inner and outer. The inner layer has 2 red spots on its circumference while the outer layer has 4 red spots on its circumference. Two red spots are shown in the place where the outer layer of the second circle overlaps with the third circle. The label adjacent to this reads as, “C. Water (H-O-H) Two hydrogen atoms share electrons with the same oxygen atom in two covalent bonds. Each bond is polar because the oxygen exerts a greater pull on the shared electrons than the hydrogens do.” The first and third circle are labeled as, “1” at the center and the second circle has the label “8” at its center.  Two red spots are seen in the places where the first and the second circle overlap. The second circle has two layers – inner and outer.  The inner layer has 2 red spots on its circumference while the outer layer has 4 red spots on its circumference.  Two red spots are shown in the place where the outer layer of the second circle overlaps with the third circl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7213" y="1111250"/>
            <a:ext cx="2949575"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53365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2.4 Hydrogen Bonding and Water</a:t>
            </a:r>
            <a:endParaRPr lang="en-US" altLang="en-US" dirty="0"/>
          </a:p>
        </p:txBody>
      </p:sp>
      <p:sp>
        <p:nvSpPr>
          <p:cNvPr id="36867" name="Content Placeholder 2"/>
          <p:cNvSpPr>
            <a:spLocks noGrp="1"/>
          </p:cNvSpPr>
          <p:nvPr>
            <p:ph idx="1"/>
          </p:nvPr>
        </p:nvSpPr>
        <p:spPr/>
        <p:txBody>
          <a:bodyPr/>
          <a:lstStyle/>
          <a:p>
            <a:r>
              <a:rPr lang="en-US" altLang="en-US" smtClean="0"/>
              <a:t>Water has unique properties that arise from the two polar covalent bonds in each water molecule</a:t>
            </a:r>
          </a:p>
          <a:p>
            <a:r>
              <a:rPr lang="en-US" altLang="en-US" smtClean="0"/>
              <a:t>In water, the oxygen atom carries a slight negative charge; the hydrogen atoms carry a slight positive charge</a:t>
            </a:r>
            <a:endParaRPr lang="en-US" altLang="en-US" dirty="0"/>
          </a:p>
        </p:txBody>
      </p:sp>
    </p:spTree>
    <p:extLst>
      <p:ext uri="{BB962C8B-B14F-4D97-AF65-F5344CB8AC3E}">
        <p14:creationId xmlns:p14="http://schemas.microsoft.com/office/powerpoint/2010/main" val="3159036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Hydrogen Bonds (1 of 3)</a:t>
            </a:r>
            <a:endParaRPr lang="en-US" altLang="en-US" dirty="0"/>
          </a:p>
        </p:txBody>
      </p:sp>
      <p:sp>
        <p:nvSpPr>
          <p:cNvPr id="38915" name="Content Placeholder 2"/>
          <p:cNvSpPr>
            <a:spLocks noGrp="1"/>
          </p:cNvSpPr>
          <p:nvPr>
            <p:ph idx="1"/>
          </p:nvPr>
        </p:nvSpPr>
        <p:spPr/>
        <p:txBody>
          <a:bodyPr/>
          <a:lstStyle/>
          <a:p>
            <a:r>
              <a:rPr lang="en-US" altLang="en-US" smtClean="0"/>
              <a:t>The polarity of individual water molecules attracts them to one another</a:t>
            </a:r>
          </a:p>
          <a:p>
            <a:pPr lvl="1"/>
            <a:r>
              <a:rPr lang="en-US" altLang="en-US" smtClean="0"/>
              <a:t>This type of interaction is called a hydrogen bond</a:t>
            </a:r>
          </a:p>
          <a:p>
            <a:pPr lvl="2"/>
            <a:r>
              <a:rPr lang="en-US" altLang="en-US" smtClean="0"/>
              <a:t>Hydrogen bond: attraction between a covalently bonded hydrogen atom and another atom taking part in a separate polar covalent bond</a:t>
            </a:r>
            <a:endParaRPr lang="en-US" altLang="en-US" dirty="0"/>
          </a:p>
        </p:txBody>
      </p:sp>
    </p:spTree>
    <p:extLst>
      <p:ext uri="{BB962C8B-B14F-4D97-AF65-F5344CB8AC3E}">
        <p14:creationId xmlns:p14="http://schemas.microsoft.com/office/powerpoint/2010/main" val="3986191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Hydrogen Bonds (2 </a:t>
            </a:r>
            <a:r>
              <a:rPr lang="en-US" altLang="en-US" dirty="0"/>
              <a:t>of 3)</a:t>
            </a:r>
          </a:p>
        </p:txBody>
      </p:sp>
      <p:sp>
        <p:nvSpPr>
          <p:cNvPr id="40963" name="Content Placeholder 2"/>
          <p:cNvSpPr>
            <a:spLocks noGrp="1"/>
          </p:cNvSpPr>
          <p:nvPr>
            <p:ph idx="1"/>
          </p:nvPr>
        </p:nvSpPr>
        <p:spPr/>
        <p:txBody>
          <a:bodyPr/>
          <a:lstStyle/>
          <a:p>
            <a:r>
              <a:rPr lang="en-US" altLang="en-US" smtClean="0"/>
              <a:t>Hydrogen bonds form and break much more easily than covalent or ionic bonds</a:t>
            </a:r>
          </a:p>
          <a:p>
            <a:pPr lvl="1"/>
            <a:r>
              <a:rPr lang="en-US" altLang="en-US" smtClean="0"/>
              <a:t>Collectively they are quite strong</a:t>
            </a:r>
          </a:p>
          <a:p>
            <a:r>
              <a:rPr lang="en-US" altLang="en-US" smtClean="0"/>
              <a:t>Hydrogen bonds stabilize DNA and protein structures</a:t>
            </a:r>
          </a:p>
          <a:p>
            <a:r>
              <a:rPr lang="en-US" altLang="en-US" smtClean="0"/>
              <a:t>Extensive hydrogen bonding among water molecules gives liquid water several special properties that make life possible</a:t>
            </a:r>
            <a:endParaRPr lang="en-US" altLang="en-US" dirty="0"/>
          </a:p>
        </p:txBody>
      </p:sp>
    </p:spTree>
    <p:extLst>
      <p:ext uri="{BB962C8B-B14F-4D97-AF65-F5344CB8AC3E}">
        <p14:creationId xmlns:p14="http://schemas.microsoft.com/office/powerpoint/2010/main" val="2889456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An Atom</a:t>
            </a:r>
            <a:endParaRPr lang="en-US" altLang="en-US" dirty="0"/>
          </a:p>
        </p:txBody>
      </p:sp>
      <p:pic>
        <p:nvPicPr>
          <p:cNvPr id="3" name="Picture 2" descr="A photo shows a circle at the center with one plus and one o inside it surrounded by another circle with two minus. The plus is labeled as, proton , o is labeled as, neutron, and minus labeled as, electr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3300" y="1524000"/>
            <a:ext cx="2057400" cy="4451788"/>
          </a:xfrm>
          <a:prstGeom prst="rect">
            <a:avLst/>
          </a:prstGeom>
        </p:spPr>
      </p:pic>
    </p:spTree>
    <p:extLst>
      <p:ext uri="{BB962C8B-B14F-4D97-AF65-F5344CB8AC3E}">
        <p14:creationId xmlns:p14="http://schemas.microsoft.com/office/powerpoint/2010/main" val="56288382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752037"/>
          </a:xfrm>
        </p:spPr>
        <p:txBody>
          <a:bodyPr/>
          <a:lstStyle/>
          <a:p>
            <a:r>
              <a:rPr lang="en-US" altLang="en-US" dirty="0" smtClean="0"/>
              <a:t>Hydrogen </a:t>
            </a:r>
            <a:r>
              <a:rPr lang="en-US" altLang="en-US" dirty="0"/>
              <a:t>Bonds </a:t>
            </a:r>
            <a:r>
              <a:rPr lang="en-US" altLang="en-US" dirty="0" smtClean="0"/>
              <a:t>(3 </a:t>
            </a:r>
            <a:r>
              <a:rPr lang="en-US" altLang="en-US" dirty="0"/>
              <a:t>of 3)</a:t>
            </a:r>
          </a:p>
        </p:txBody>
      </p:sp>
      <p:pic>
        <p:nvPicPr>
          <p:cNvPr id="5" name="Picture 4" descr="A figure shows a label and an illustration adjacent to each other and has three sections. Section A reads as, “A Polarity of the water molecule. Each of the hydrogen atoms in a water molecule bears a slight positive charge (represented by a blue overlay). The oxygen atom carries a slight negative charge (red overlay).” The adjacent illustration shows a red ball with the label “O” connected to two purple balls with the label “H” on either sides. The entire illustration is shown within a curved triangular boundary. The ball with the label “O” is placed in a reddish background with the “-“ sign while the balls with the label “H” is placed in a purplish background with “+” sign for each of these two balls. The top of this structure has a text which reads, “slight negative charge” while the bottom of this structure has a text which reads, “slight positive charge”. Section B reads as, “B. A hydrogen bond is an attraction between a hydrogen atom and another atom taking part in a separate polar covalent bond.” The adjacent illustration shows a red ball with the label “O” connected to two sets of grey balls with the label “H” on its either side. Another similar illustration is shown next to it. One of the balls with the label “H” from the first illustration is connected to the red ball with the label “O” of the second one with dotted lines represented by the label “a hydrogen bond. Section C reads as, “C. The many hydrogen bonds that form among water molecules impart special properties to liquid water.” The adjacent illustration shows several grey and red color balls that are randomly connecte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35" y="1219200"/>
            <a:ext cx="1950165" cy="4483469"/>
          </a:xfrm>
          <a:prstGeom prst="rect">
            <a:avLst/>
          </a:prstGeom>
        </p:spPr>
      </p:pic>
    </p:spTree>
    <p:extLst>
      <p:ext uri="{BB962C8B-B14F-4D97-AF65-F5344CB8AC3E}">
        <p14:creationId xmlns:p14="http://schemas.microsoft.com/office/powerpoint/2010/main" val="247353050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19169" y="152400"/>
            <a:ext cx="8032638" cy="752037"/>
          </a:xfrm>
        </p:spPr>
        <p:txBody>
          <a:bodyPr/>
          <a:lstStyle/>
          <a:p>
            <a:r>
              <a:rPr lang="en-US" altLang="en-US" dirty="0" smtClean="0"/>
              <a:t>Water’s Special Properties (1 </a:t>
            </a:r>
            <a:r>
              <a:rPr lang="en-US" altLang="en-US" dirty="0"/>
              <a:t>of 6)</a:t>
            </a:r>
          </a:p>
        </p:txBody>
      </p:sp>
      <p:sp>
        <p:nvSpPr>
          <p:cNvPr id="43011" name="Content Placeholder 2"/>
          <p:cNvSpPr>
            <a:spLocks noGrp="1"/>
          </p:cNvSpPr>
          <p:nvPr>
            <p:ph type="body" sz="half" idx="2"/>
          </p:nvPr>
        </p:nvSpPr>
        <p:spPr>
          <a:xfrm>
            <a:off x="519169" y="1143000"/>
            <a:ext cx="8032638" cy="2286000"/>
          </a:xfrm>
        </p:spPr>
        <p:txBody>
          <a:bodyPr>
            <a:noAutofit/>
          </a:bodyPr>
          <a:lstStyle/>
          <a:p>
            <a:pPr marL="457200" indent="-457200">
              <a:buFont typeface="Arial" panose="020B0604020202020204" pitchFamily="34" charset="0"/>
              <a:buChar char="•"/>
            </a:pPr>
            <a:r>
              <a:rPr lang="en-US" altLang="en-US" sz="2800" dirty="0" smtClean="0"/>
              <a:t>Hydrogen bonds among many water molecules are collectively stronger than an ionic bond between two ions</a:t>
            </a:r>
          </a:p>
          <a:p>
            <a:pPr marL="914400" lvl="1" indent="-457200">
              <a:buFont typeface="Arial" panose="020B0604020202020204" pitchFamily="34" charset="0"/>
              <a:buChar char="–"/>
            </a:pPr>
            <a:r>
              <a:rPr lang="en-US" altLang="en-US" sz="2400" dirty="0" smtClean="0"/>
              <a:t>The solid dissolves as water molecules tug the ions apart and surround each one</a:t>
            </a:r>
          </a:p>
        </p:txBody>
      </p:sp>
      <p:pic>
        <p:nvPicPr>
          <p:cNvPr id="2" name="Picture 1" descr="A photo shows two circles labeled as, cl- and Na+ at the center with red and white circles surrounding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4494" y="3733800"/>
            <a:ext cx="3840480" cy="2260646"/>
          </a:xfrm>
          <a:prstGeom prst="rect">
            <a:avLst/>
          </a:prstGeom>
        </p:spPr>
      </p:pic>
    </p:spTree>
    <p:extLst>
      <p:ext uri="{BB962C8B-B14F-4D97-AF65-F5344CB8AC3E}">
        <p14:creationId xmlns:p14="http://schemas.microsoft.com/office/powerpoint/2010/main" val="183579010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Water’s Special Properties (2 of 6)</a:t>
            </a:r>
            <a:endParaRPr lang="en-US" altLang="en-US" dirty="0"/>
          </a:p>
        </p:txBody>
      </p:sp>
      <p:sp>
        <p:nvSpPr>
          <p:cNvPr id="41987" name="Content Placeholder 2"/>
          <p:cNvSpPr>
            <a:spLocks noGrp="1"/>
          </p:cNvSpPr>
          <p:nvPr>
            <p:ph idx="1"/>
          </p:nvPr>
        </p:nvSpPr>
        <p:spPr/>
        <p:txBody>
          <a:bodyPr/>
          <a:lstStyle/>
          <a:p>
            <a:r>
              <a:rPr lang="en-US" altLang="en-US" dirty="0" smtClean="0"/>
              <a:t>Water is an excellent solvent</a:t>
            </a:r>
          </a:p>
          <a:p>
            <a:pPr lvl="1"/>
            <a:r>
              <a:rPr lang="en-US" altLang="en-US" dirty="0" smtClean="0"/>
              <a:t>Substances that dissolve easily in water are hydrophilic</a:t>
            </a:r>
          </a:p>
          <a:p>
            <a:pPr lvl="1"/>
            <a:r>
              <a:rPr lang="en-US" altLang="en-US" dirty="0" smtClean="0"/>
              <a:t>Ionic solids, such as sodium chloride (</a:t>
            </a:r>
            <a:r>
              <a:rPr lang="en-US" altLang="en-US" dirty="0" err="1" smtClean="0"/>
              <a:t>NaCl</a:t>
            </a:r>
            <a:r>
              <a:rPr lang="en-US" altLang="en-US" dirty="0" smtClean="0"/>
              <a:t>), dissolve in water</a:t>
            </a:r>
          </a:p>
          <a:p>
            <a:pPr lvl="2"/>
            <a:r>
              <a:rPr lang="en-US" altLang="en-US" dirty="0" smtClean="0"/>
              <a:t>The slight positive charge on each hydrogen atom in a water molecule attracts negatively charged </a:t>
            </a:r>
            <a:r>
              <a:rPr lang="en-US" altLang="en-US" dirty="0" err="1" smtClean="0"/>
              <a:t>Cl</a:t>
            </a:r>
            <a:r>
              <a:rPr lang="en-US" altLang="en-US" baseline="30000" dirty="0" smtClean="0"/>
              <a:t>–</a:t>
            </a:r>
          </a:p>
          <a:p>
            <a:pPr lvl="2"/>
            <a:r>
              <a:rPr lang="en-US" altLang="en-US" dirty="0" smtClean="0"/>
              <a:t>The slight negative charge on the oxygen atom attracts positively charged Na</a:t>
            </a:r>
            <a:r>
              <a:rPr lang="en-US" altLang="en-US" baseline="30000" dirty="0" smtClean="0"/>
              <a:t>+</a:t>
            </a:r>
            <a:endParaRPr lang="en-US" altLang="en-US" baseline="30000" dirty="0"/>
          </a:p>
        </p:txBody>
      </p:sp>
    </p:spTree>
    <p:extLst>
      <p:ext uri="{BB962C8B-B14F-4D97-AF65-F5344CB8AC3E}">
        <p14:creationId xmlns:p14="http://schemas.microsoft.com/office/powerpoint/2010/main" val="1889145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Water’s Special Properties (3 </a:t>
            </a:r>
            <a:r>
              <a:rPr lang="en-US" altLang="en-US" dirty="0"/>
              <a:t>of 6)</a:t>
            </a:r>
          </a:p>
        </p:txBody>
      </p:sp>
      <p:sp>
        <p:nvSpPr>
          <p:cNvPr id="45059" name="Content Placeholder 2"/>
          <p:cNvSpPr>
            <a:spLocks noGrp="1"/>
          </p:cNvSpPr>
          <p:nvPr>
            <p:ph idx="1"/>
          </p:nvPr>
        </p:nvSpPr>
        <p:spPr/>
        <p:txBody>
          <a:bodyPr/>
          <a:lstStyle/>
          <a:p>
            <a:r>
              <a:rPr lang="en-US" altLang="en-US" dirty="0" smtClean="0"/>
              <a:t>Salt: releases ions other than H</a:t>
            </a:r>
            <a:r>
              <a:rPr lang="en-US" altLang="en-US" baseline="30000" dirty="0" smtClean="0"/>
              <a:t>+</a:t>
            </a:r>
            <a:r>
              <a:rPr lang="en-US" altLang="en-US" dirty="0" smtClean="0"/>
              <a:t> and OH</a:t>
            </a:r>
            <a:r>
              <a:rPr lang="en-US" altLang="en-US" baseline="30000" dirty="0" smtClean="0"/>
              <a:t>–</a:t>
            </a:r>
            <a:r>
              <a:rPr lang="en-US" altLang="en-US" dirty="0" smtClean="0"/>
              <a:t> when it dissolves in water (e.g., </a:t>
            </a:r>
            <a:r>
              <a:rPr lang="en-US" altLang="en-US" dirty="0" err="1" smtClean="0"/>
              <a:t>NaCl</a:t>
            </a:r>
            <a:r>
              <a:rPr lang="en-US" altLang="en-US" dirty="0" smtClean="0"/>
              <a:t>)</a:t>
            </a:r>
          </a:p>
          <a:p>
            <a:r>
              <a:rPr lang="en-US" altLang="en-US" dirty="0" smtClean="0"/>
              <a:t>Solute: a dissolved substance</a:t>
            </a:r>
          </a:p>
          <a:p>
            <a:r>
              <a:rPr lang="en-US" altLang="en-US" dirty="0" smtClean="0"/>
              <a:t>Solution: uniform mixture of solute completely dissolved in solvent</a:t>
            </a:r>
          </a:p>
          <a:p>
            <a:pPr lvl="1"/>
            <a:r>
              <a:rPr lang="en-US" altLang="en-US" dirty="0" smtClean="0"/>
              <a:t>Chemical bonds do not form between molecules of solute and solvent</a:t>
            </a:r>
          </a:p>
          <a:p>
            <a:r>
              <a:rPr lang="en-US" altLang="en-US" dirty="0" smtClean="0"/>
              <a:t>Concentration: amount of solute per unit volume of solution</a:t>
            </a:r>
          </a:p>
        </p:txBody>
      </p:sp>
    </p:spTree>
    <p:extLst>
      <p:ext uri="{BB962C8B-B14F-4D97-AF65-F5344CB8AC3E}">
        <p14:creationId xmlns:p14="http://schemas.microsoft.com/office/powerpoint/2010/main" val="1428864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Water’s Special Properties (4 </a:t>
            </a:r>
            <a:r>
              <a:rPr lang="en-US" altLang="en-US" dirty="0"/>
              <a:t>of 6)</a:t>
            </a:r>
          </a:p>
        </p:txBody>
      </p:sp>
      <p:sp>
        <p:nvSpPr>
          <p:cNvPr id="46083" name="Content Placeholder 2"/>
          <p:cNvSpPr>
            <a:spLocks noGrp="1"/>
          </p:cNvSpPr>
          <p:nvPr>
            <p:ph idx="1"/>
          </p:nvPr>
        </p:nvSpPr>
        <p:spPr/>
        <p:txBody>
          <a:bodyPr/>
          <a:lstStyle/>
          <a:p>
            <a:r>
              <a:rPr lang="en-US" altLang="en-US" smtClean="0"/>
              <a:t>Nonionic solids (e.g., sugars) are usually hydrophilic and dissolve easily in water</a:t>
            </a:r>
          </a:p>
          <a:p>
            <a:r>
              <a:rPr lang="en-US" altLang="en-US" smtClean="0"/>
              <a:t>Substances that resist dissolving in water are hydrophobic (e.g., oils)</a:t>
            </a:r>
          </a:p>
          <a:p>
            <a:pPr lvl="1"/>
            <a:r>
              <a:rPr lang="en-US" altLang="en-US" smtClean="0"/>
              <a:t>Oils consist of nonpolar molecules, and hydrogen bonds do not form between nonpolar molecules and water</a:t>
            </a:r>
            <a:endParaRPr lang="en-US" altLang="en-US" dirty="0"/>
          </a:p>
        </p:txBody>
      </p:sp>
    </p:spTree>
    <p:extLst>
      <p:ext uri="{BB962C8B-B14F-4D97-AF65-F5344CB8AC3E}">
        <p14:creationId xmlns:p14="http://schemas.microsoft.com/office/powerpoint/2010/main" val="425197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Water’s Special Properties (5 </a:t>
            </a:r>
            <a:r>
              <a:rPr lang="en-US" altLang="en-US" dirty="0"/>
              <a:t>of 6)</a:t>
            </a:r>
          </a:p>
        </p:txBody>
      </p:sp>
      <p:sp>
        <p:nvSpPr>
          <p:cNvPr id="47107" name="Content Placeholder 2"/>
          <p:cNvSpPr>
            <a:spLocks noGrp="1"/>
          </p:cNvSpPr>
          <p:nvPr>
            <p:ph idx="1"/>
          </p:nvPr>
        </p:nvSpPr>
        <p:spPr/>
        <p:txBody>
          <a:bodyPr/>
          <a:lstStyle/>
          <a:p>
            <a:r>
              <a:rPr lang="en-US" altLang="en-US" sz="2800" dirty="0" smtClean="0"/>
              <a:t>Water has cohesion</a:t>
            </a:r>
          </a:p>
          <a:p>
            <a:pPr lvl="1"/>
            <a:r>
              <a:rPr lang="en-US" altLang="en-US" sz="2400" dirty="0" smtClean="0"/>
              <a:t>Cohesion: tendency of molecules to resist separating from one another</a:t>
            </a:r>
          </a:p>
          <a:p>
            <a:pPr lvl="1"/>
            <a:r>
              <a:rPr lang="en-US" altLang="en-US" sz="2400" dirty="0" smtClean="0"/>
              <a:t>Water has cohesion because hydrogen bonds collectively exert a continuous pull on its individual molecules</a:t>
            </a:r>
          </a:p>
          <a:p>
            <a:r>
              <a:rPr lang="en-US" altLang="en-US" sz="2800" dirty="0" smtClean="0"/>
              <a:t>Cohesion takes energy</a:t>
            </a:r>
          </a:p>
          <a:p>
            <a:pPr lvl="1"/>
            <a:r>
              <a:rPr lang="en-US" altLang="en-US" sz="2400" dirty="0" smtClean="0"/>
              <a:t>Evaporation (transition of a liquid to a vapor) is resisted by hydrogen bonding among water molecules</a:t>
            </a:r>
          </a:p>
        </p:txBody>
      </p:sp>
    </p:spTree>
    <p:extLst>
      <p:ext uri="{BB962C8B-B14F-4D97-AF65-F5344CB8AC3E}">
        <p14:creationId xmlns:p14="http://schemas.microsoft.com/office/powerpoint/2010/main" val="908117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Water’s Special Properties (6 </a:t>
            </a:r>
            <a:r>
              <a:rPr lang="en-US" altLang="en-US" dirty="0"/>
              <a:t>of 6)</a:t>
            </a:r>
          </a:p>
        </p:txBody>
      </p:sp>
      <p:sp>
        <p:nvSpPr>
          <p:cNvPr id="49155" name="Content Placeholder 2"/>
          <p:cNvSpPr>
            <a:spLocks noGrp="1"/>
          </p:cNvSpPr>
          <p:nvPr>
            <p:ph idx="1"/>
          </p:nvPr>
        </p:nvSpPr>
        <p:spPr/>
        <p:txBody>
          <a:bodyPr/>
          <a:lstStyle/>
          <a:p>
            <a:r>
              <a:rPr lang="en-US" altLang="en-US" smtClean="0"/>
              <a:t>Water stabilizes temperature</a:t>
            </a:r>
          </a:p>
          <a:p>
            <a:pPr lvl="1"/>
            <a:r>
              <a:rPr lang="en-US" altLang="en-US" smtClean="0"/>
              <a:t>Temperature: measure of molecular motion</a:t>
            </a:r>
          </a:p>
          <a:p>
            <a:pPr lvl="1"/>
            <a:r>
              <a:rPr lang="en-US" altLang="en-US" smtClean="0"/>
              <a:t>Because of hydrogen bonding, it takes more heat to raise the temperature of water compared with other liquids</a:t>
            </a:r>
          </a:p>
          <a:p>
            <a:pPr lvl="1"/>
            <a:r>
              <a:rPr lang="en-US" altLang="en-US" smtClean="0"/>
              <a:t>Below 0°C (32°F), water molecules become locked in the bonding pattern of ice</a:t>
            </a:r>
          </a:p>
          <a:p>
            <a:pPr lvl="2"/>
            <a:r>
              <a:rPr lang="en-US" altLang="en-US" smtClean="0"/>
              <a:t>Sheets of ice that form on the surface of ponds, lakes, and streams insulate the water</a:t>
            </a:r>
          </a:p>
          <a:p>
            <a:pPr lvl="2"/>
            <a:r>
              <a:rPr lang="en-US" altLang="en-US" smtClean="0"/>
              <a:t>Protects aquatic organisms during cold winters</a:t>
            </a:r>
            <a:endParaRPr lang="en-US" altLang="en-US" dirty="0"/>
          </a:p>
        </p:txBody>
      </p:sp>
    </p:spTree>
    <p:extLst>
      <p:ext uri="{BB962C8B-B14F-4D97-AF65-F5344CB8AC3E}">
        <p14:creationId xmlns:p14="http://schemas.microsoft.com/office/powerpoint/2010/main" val="311572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19169" y="152400"/>
            <a:ext cx="8032638" cy="675837"/>
          </a:xfrm>
        </p:spPr>
        <p:txBody>
          <a:bodyPr/>
          <a:lstStyle/>
          <a:p>
            <a:r>
              <a:rPr lang="en-US" altLang="en-US" dirty="0" smtClean="0"/>
              <a:t>Hydrogen Bonds in Ice</a:t>
            </a:r>
            <a:endParaRPr lang="en-US" altLang="en-US" dirty="0"/>
          </a:p>
        </p:txBody>
      </p:sp>
      <p:pic>
        <p:nvPicPr>
          <p:cNvPr id="3" name="Picture 2" descr="A photo and an illustration are given one below the other. The photo shows a close up view of fishes swimming in water seen through a sheet of ice. An illustration below this shows a cubical structure with several red and grey balls arranged in an orderly fash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143000"/>
            <a:ext cx="3810000" cy="4687204"/>
          </a:xfrm>
          <a:prstGeom prst="rect">
            <a:avLst/>
          </a:prstGeom>
        </p:spPr>
      </p:pic>
    </p:spTree>
    <p:extLst>
      <p:ext uri="{BB962C8B-B14F-4D97-AF65-F5344CB8AC3E}">
        <p14:creationId xmlns:p14="http://schemas.microsoft.com/office/powerpoint/2010/main" val="170892358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2.5 Acids and Bases</a:t>
            </a:r>
            <a:endParaRPr lang="en-US" altLang="en-US" dirty="0"/>
          </a:p>
        </p:txBody>
      </p:sp>
      <p:sp>
        <p:nvSpPr>
          <p:cNvPr id="51203" name="Content Placeholder 2"/>
          <p:cNvSpPr>
            <a:spLocks noGrp="1"/>
          </p:cNvSpPr>
          <p:nvPr>
            <p:ph idx="1"/>
          </p:nvPr>
        </p:nvSpPr>
        <p:spPr/>
        <p:txBody>
          <a:bodyPr/>
          <a:lstStyle/>
          <a:p>
            <a:r>
              <a:rPr lang="en-US" altLang="en-US" dirty="0" smtClean="0"/>
              <a:t>When water is liquid, some of its molecules spontaneously separate into hydrogen ions (H</a:t>
            </a:r>
            <a:r>
              <a:rPr lang="en-US" altLang="en-US" baseline="30000" dirty="0" smtClean="0"/>
              <a:t>+</a:t>
            </a:r>
            <a:r>
              <a:rPr lang="en-US" altLang="en-US" dirty="0" smtClean="0"/>
              <a:t>) and hydroxide ions (OH</a:t>
            </a:r>
            <a:r>
              <a:rPr lang="en-US" altLang="en-US" baseline="30000" dirty="0" smtClean="0"/>
              <a:t>–</a:t>
            </a:r>
            <a:r>
              <a:rPr lang="en-US" altLang="en-US" dirty="0" smtClean="0"/>
              <a:t>)</a:t>
            </a:r>
          </a:p>
          <a:p>
            <a:r>
              <a:rPr lang="en-US" altLang="en-US" dirty="0" smtClean="0"/>
              <a:t>These ions can combine again to form water</a:t>
            </a:r>
            <a:endParaRPr lang="en-US" alt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87661040"/>
              </p:ext>
            </p:extLst>
          </p:nvPr>
        </p:nvGraphicFramePr>
        <p:xfrm>
          <a:off x="1554936" y="3599459"/>
          <a:ext cx="5379264" cy="1124941"/>
        </p:xfrm>
        <a:graphic>
          <a:graphicData uri="http://schemas.openxmlformats.org/presentationml/2006/ole">
            <mc:AlternateContent xmlns:mc="http://schemas.openxmlformats.org/markup-compatibility/2006">
              <mc:Choice xmlns:v="urn:schemas-microsoft-com:vml" Requires="v">
                <p:oleObj spid="_x0000_s3103" name="Equation" r:id="rId4" imgW="3340080" imgH="698400" progId="Equation.DSMT4">
                  <p:embed/>
                </p:oleObj>
              </mc:Choice>
              <mc:Fallback>
                <p:oleObj name="Equation" r:id="rId4" imgW="3340080" imgH="698400" progId="Equation.DSMT4">
                  <p:embed/>
                  <p:pic>
                    <p:nvPicPr>
                      <p:cNvPr id="0" name=""/>
                      <p:cNvPicPr/>
                      <p:nvPr/>
                    </p:nvPicPr>
                    <p:blipFill>
                      <a:blip r:embed="rId5"/>
                      <a:stretch>
                        <a:fillRect/>
                      </a:stretch>
                    </p:blipFill>
                    <p:spPr>
                      <a:xfrm>
                        <a:off x="1554936" y="3599459"/>
                        <a:ext cx="5379264" cy="1124941"/>
                      </a:xfrm>
                      <a:prstGeom prst="rect">
                        <a:avLst/>
                      </a:prstGeom>
                    </p:spPr>
                  </p:pic>
                </p:oleObj>
              </mc:Fallback>
            </mc:AlternateContent>
          </a:graphicData>
        </a:graphic>
      </p:graphicFrame>
    </p:spTree>
    <p:extLst>
      <p:ext uri="{BB962C8B-B14F-4D97-AF65-F5344CB8AC3E}">
        <p14:creationId xmlns:p14="http://schemas.microsoft.com/office/powerpoint/2010/main" val="2981615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Hydrogen Atoms and pH</a:t>
            </a:r>
            <a:endParaRPr lang="en-US" altLang="en-US" dirty="0"/>
          </a:p>
        </p:txBody>
      </p:sp>
      <p:sp>
        <p:nvSpPr>
          <p:cNvPr id="52227" name="Content Placeholder 2"/>
          <p:cNvSpPr>
            <a:spLocks noGrp="1"/>
          </p:cNvSpPr>
          <p:nvPr>
            <p:ph idx="1"/>
          </p:nvPr>
        </p:nvSpPr>
        <p:spPr/>
        <p:txBody>
          <a:bodyPr/>
          <a:lstStyle/>
          <a:p>
            <a:r>
              <a:rPr lang="en-US" altLang="en-US" dirty="0" smtClean="0"/>
              <a:t>pH: measure of the number of hydrogen ions in a fluid</a:t>
            </a:r>
          </a:p>
          <a:p>
            <a:r>
              <a:rPr lang="en-US" altLang="en-US" dirty="0" smtClean="0"/>
              <a:t>Base: accepts hydrogen ions in water</a:t>
            </a:r>
          </a:p>
          <a:p>
            <a:pPr lvl="1"/>
            <a:r>
              <a:rPr lang="en-US" altLang="en-US" dirty="0" smtClean="0"/>
              <a:t>Above pH 7</a:t>
            </a:r>
          </a:p>
          <a:p>
            <a:r>
              <a:rPr lang="en-US" altLang="en-US" dirty="0" smtClean="0"/>
              <a:t>Acid: releases hydrogen ions in water</a:t>
            </a:r>
          </a:p>
          <a:p>
            <a:pPr lvl="1"/>
            <a:r>
              <a:rPr lang="en-US" altLang="en-US" dirty="0" smtClean="0"/>
              <a:t>Below pH 7</a:t>
            </a:r>
          </a:p>
        </p:txBody>
      </p:sp>
    </p:spTree>
    <p:extLst>
      <p:ext uri="{BB962C8B-B14F-4D97-AF65-F5344CB8AC3E}">
        <p14:creationId xmlns:p14="http://schemas.microsoft.com/office/powerpoint/2010/main" val="2544905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Atoms and Elements</a:t>
            </a:r>
            <a:endParaRPr lang="en-US" altLang="en-US" dirty="0"/>
          </a:p>
        </p:txBody>
      </p:sp>
      <p:sp>
        <p:nvSpPr>
          <p:cNvPr id="10243" name="Text Placeholder 2"/>
          <p:cNvSpPr>
            <a:spLocks noGrp="1"/>
          </p:cNvSpPr>
          <p:nvPr>
            <p:ph idx="1"/>
          </p:nvPr>
        </p:nvSpPr>
        <p:spPr/>
        <p:txBody>
          <a:bodyPr/>
          <a:lstStyle/>
          <a:p>
            <a:r>
              <a:rPr lang="en-US" altLang="en-US" dirty="0" smtClean="0"/>
              <a:t>A typical atom has about the same number of electrons and protons</a:t>
            </a:r>
          </a:p>
          <a:p>
            <a:pPr lvl="1"/>
            <a:r>
              <a:rPr lang="en-US" altLang="en-US" dirty="0" smtClean="0"/>
              <a:t>Atomic number: number of protons in the atomic nucleus</a:t>
            </a:r>
          </a:p>
          <a:p>
            <a:r>
              <a:rPr lang="en-US" altLang="en-US" dirty="0" smtClean="0"/>
              <a:t>Element: pure substance that consists only of atoms with the same number of protons</a:t>
            </a:r>
          </a:p>
          <a:p>
            <a:r>
              <a:rPr lang="en-US" altLang="en-US" dirty="0" smtClean="0"/>
              <a:t>Periodic table: tabular arrangement of all known elements by their atomic number</a:t>
            </a:r>
            <a:endParaRPr lang="en-US" altLang="en-US" dirty="0"/>
          </a:p>
        </p:txBody>
      </p:sp>
    </p:spTree>
    <p:extLst>
      <p:ext uri="{BB962C8B-B14F-4D97-AF65-F5344CB8AC3E}">
        <p14:creationId xmlns:p14="http://schemas.microsoft.com/office/powerpoint/2010/main" val="2907537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19169" y="228600"/>
            <a:ext cx="8032638" cy="752037"/>
          </a:xfrm>
        </p:spPr>
        <p:txBody>
          <a:bodyPr/>
          <a:lstStyle/>
          <a:p>
            <a:r>
              <a:rPr lang="en-US" altLang="en-US" dirty="0"/>
              <a:t>The pH Scale</a:t>
            </a:r>
          </a:p>
        </p:txBody>
      </p:sp>
      <p:pic>
        <p:nvPicPr>
          <p:cNvPr id="6146" name="Picture 2" descr="A combination of illustrations and photos are shown here. The illustration shows a vertical bar with grey and red balls and marking from 14 to 0 downwards. A vertical double headed arrow is shown adjacent to it and is labeled as, “more basic” at the top and “more acidic” at the bottom. The color gradient moves from a deep grey at the top to red at the bottom in both the vertical bar and the arrow. The marking 14 is labeled as, “drain cleaner”; between 14 and 13 is “oven cleaner”; between 13 and 12 is “hair remover”; between 12 and 11 is “household ammonia”; at 11 is “bleach”; between 11 and 10 is “milk of magnesia”; at 10 is “bicarbonate bar soap”, at 9 are “tums, detergents, baking soda”; between 8 and 7 are “seawater, egg white, blood, tears”; between 7 and 6 are “ pure water, toothpaste, milk, urine, butter and corn”; at 5 are “ typical rain, black coffee, tea and acid rain”; between 4 and 3 are “bananas, beer, carbonic acid, tomatoes, wine and orange juice”; between 3 and 2 are “cola, vinegar and lemon juice; between 2 and 1 are “gastric fluid and hydrochloric acid”; between 0 and 1 is “battery acid”. Photos of a bottle of milk of magnesia, bucket with detergent, bar soap, broken egg, a feeding bottle with milk, a glass of water, a cup of coffee, a glass of beer, tomatoes, a can of soda and lemon are shown adjacent to the labels mentioned abo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6313" y="954088"/>
            <a:ext cx="2111375" cy="495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037974"/>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Buffers</a:t>
            </a:r>
            <a:endParaRPr lang="en-US" altLang="en-US" dirty="0"/>
          </a:p>
        </p:txBody>
      </p:sp>
      <p:sp>
        <p:nvSpPr>
          <p:cNvPr id="54275" name="Content Placeholder 2"/>
          <p:cNvSpPr>
            <a:spLocks noGrp="1"/>
          </p:cNvSpPr>
          <p:nvPr>
            <p:ph idx="1"/>
          </p:nvPr>
        </p:nvSpPr>
        <p:spPr/>
        <p:txBody>
          <a:bodyPr/>
          <a:lstStyle/>
          <a:p>
            <a:r>
              <a:rPr lang="en-US" altLang="en-US" dirty="0" smtClean="0"/>
              <a:t>Buffer: set of chemicals that can keep the pH of a solution stable by alternately donating and accepting ions that contribute to pH</a:t>
            </a:r>
          </a:p>
          <a:p>
            <a:r>
              <a:rPr lang="en-US" altLang="en-US" dirty="0" smtClean="0"/>
              <a:t>The fluids inside cells stay within a consistent range of pH because they are buffered</a:t>
            </a:r>
          </a:p>
        </p:txBody>
      </p:sp>
    </p:spTree>
    <p:extLst>
      <p:ext uri="{BB962C8B-B14F-4D97-AF65-F5344CB8AC3E}">
        <p14:creationId xmlns:p14="http://schemas.microsoft.com/office/powerpoint/2010/main" val="1422553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Carbonic Acid and Bicarbonate Buffer</a:t>
            </a:r>
            <a:endParaRPr lang="en-US" altLang="en-US" dirty="0"/>
          </a:p>
        </p:txBody>
      </p:sp>
      <p:sp>
        <p:nvSpPr>
          <p:cNvPr id="7" name="Content Placeholder 6"/>
          <p:cNvSpPr>
            <a:spLocks noGrp="1"/>
          </p:cNvSpPr>
          <p:nvPr>
            <p:ph idx="1"/>
          </p:nvPr>
        </p:nvSpPr>
        <p:spPr/>
        <p:txBody>
          <a:bodyPr/>
          <a:lstStyle/>
          <a:p>
            <a:r>
              <a:rPr lang="en-US" altLang="en-US" dirty="0" smtClean="0"/>
              <a:t>Carbonic acid and bicarbonate together act as a buffer</a:t>
            </a:r>
          </a:p>
        </p:txBody>
      </p:sp>
      <p:graphicFrame>
        <p:nvGraphicFramePr>
          <p:cNvPr id="14" name="Object 13"/>
          <p:cNvGraphicFramePr>
            <a:graphicFrameLocks noChangeAspect="1"/>
          </p:cNvGraphicFramePr>
          <p:nvPr>
            <p:extLst>
              <p:ext uri="{D42A27DB-BD31-4B8C-83A1-F6EECF244321}">
                <p14:modId xmlns:p14="http://schemas.microsoft.com/office/powerpoint/2010/main" val="1914099681"/>
              </p:ext>
            </p:extLst>
          </p:nvPr>
        </p:nvGraphicFramePr>
        <p:xfrm>
          <a:off x="2025936" y="2686126"/>
          <a:ext cx="5155629" cy="2501748"/>
        </p:xfrm>
        <a:graphic>
          <a:graphicData uri="http://schemas.openxmlformats.org/presentationml/2006/ole">
            <mc:AlternateContent xmlns:mc="http://schemas.openxmlformats.org/markup-compatibility/2006">
              <mc:Choice xmlns:v="urn:schemas-microsoft-com:vml" Requires="v">
                <p:oleObj spid="_x0000_s2106" name="Equation" r:id="rId4" imgW="3873240" imgH="1879560" progId="Equation.DSMT4">
                  <p:embed/>
                </p:oleObj>
              </mc:Choice>
              <mc:Fallback>
                <p:oleObj name="Equation" r:id="rId4" imgW="3873240" imgH="1879560" progId="Equation.DSMT4">
                  <p:embed/>
                  <p:pic>
                    <p:nvPicPr>
                      <p:cNvPr id="0" name="Object 4"/>
                      <p:cNvPicPr>
                        <a:picLocks noChangeAspect="1" noChangeArrowheads="1"/>
                      </p:cNvPicPr>
                      <p:nvPr/>
                    </p:nvPicPr>
                    <p:blipFill>
                      <a:blip r:embed="rId5"/>
                      <a:srcRect/>
                      <a:stretch>
                        <a:fillRect/>
                      </a:stretch>
                    </p:blipFill>
                    <p:spPr bwMode="auto">
                      <a:xfrm>
                        <a:off x="2025936" y="2686126"/>
                        <a:ext cx="5155629" cy="250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59860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smtClean="0"/>
              <a:t>Importance of Buffers</a:t>
            </a:r>
            <a:endParaRPr lang="en-US" altLang="en-US" dirty="0"/>
          </a:p>
        </p:txBody>
      </p:sp>
      <p:sp>
        <p:nvSpPr>
          <p:cNvPr id="55299" name="Content Placeholder 2"/>
          <p:cNvSpPr>
            <a:spLocks noGrp="1"/>
          </p:cNvSpPr>
          <p:nvPr>
            <p:ph idx="1"/>
          </p:nvPr>
        </p:nvSpPr>
        <p:spPr/>
        <p:txBody>
          <a:bodyPr/>
          <a:lstStyle/>
          <a:p>
            <a:r>
              <a:rPr lang="en-US" altLang="en-US" sz="2800" dirty="0" smtClean="0"/>
              <a:t>Most biological molecules can function properly only within a narrow range of pH</a:t>
            </a:r>
          </a:p>
          <a:p>
            <a:pPr lvl="1"/>
            <a:r>
              <a:rPr lang="en-US" altLang="en-US" sz="2400" dirty="0" smtClean="0"/>
              <a:t>Buffer failure can be catastrophic in a biological system</a:t>
            </a:r>
          </a:p>
          <a:p>
            <a:pPr lvl="1"/>
            <a:r>
              <a:rPr lang="en-US" altLang="en-US" sz="2400" dirty="0" smtClean="0"/>
              <a:t>Such changes can overwhelm the buffering capacity of fluids inside organisms, with lethal effects</a:t>
            </a:r>
          </a:p>
          <a:p>
            <a:r>
              <a:rPr lang="en-US" altLang="en-US" sz="2800" dirty="0" smtClean="0"/>
              <a:t>Burning fossil fuels such as coal releases sulfur and nitrogen compounds that affect the pH of rain</a:t>
            </a:r>
            <a:endParaRPr lang="en-US" altLang="en-US" sz="2400" dirty="0"/>
          </a:p>
        </p:txBody>
      </p:sp>
    </p:spTree>
    <p:extLst>
      <p:ext uri="{BB962C8B-B14F-4D97-AF65-F5344CB8AC3E}">
        <p14:creationId xmlns:p14="http://schemas.microsoft.com/office/powerpoint/2010/main" val="1001187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Application: Mercury Rising</a:t>
            </a:r>
            <a:endParaRPr lang="en-US" altLang="en-US" dirty="0"/>
          </a:p>
        </p:txBody>
      </p:sp>
      <p:sp>
        <p:nvSpPr>
          <p:cNvPr id="59395" name="Content Placeholder 2"/>
          <p:cNvSpPr>
            <a:spLocks noGrp="1"/>
          </p:cNvSpPr>
          <p:nvPr>
            <p:ph idx="1"/>
          </p:nvPr>
        </p:nvSpPr>
        <p:spPr/>
        <p:txBody>
          <a:bodyPr/>
          <a:lstStyle/>
          <a:p>
            <a:r>
              <a:rPr lang="en-US" altLang="en-US" smtClean="0"/>
              <a:t>Mercury is a naturally occurring element</a:t>
            </a:r>
          </a:p>
          <a:p>
            <a:r>
              <a:rPr lang="en-US" altLang="en-US" smtClean="0"/>
              <a:t>Most of it is safely locked away in rocks</a:t>
            </a:r>
          </a:p>
          <a:p>
            <a:pPr lvl="1"/>
            <a:r>
              <a:rPr lang="en-US" altLang="en-US" smtClean="0"/>
              <a:t>Volcanic activity and human activity release it into the atmosphere</a:t>
            </a:r>
            <a:endParaRPr lang="en-US" altLang="en-US" dirty="0"/>
          </a:p>
        </p:txBody>
      </p:sp>
    </p:spTree>
    <p:extLst>
      <p:ext uri="{BB962C8B-B14F-4D97-AF65-F5344CB8AC3E}">
        <p14:creationId xmlns:p14="http://schemas.microsoft.com/office/powerpoint/2010/main" val="13955479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smtClean="0"/>
              <a:t>Mercury Rising (1 of 2)</a:t>
            </a:r>
            <a:endParaRPr lang="en-US" altLang="en-US" dirty="0"/>
          </a:p>
        </p:txBody>
      </p:sp>
      <p:sp>
        <p:nvSpPr>
          <p:cNvPr id="60419" name="Content Placeholder 2"/>
          <p:cNvSpPr>
            <a:spLocks noGrp="1"/>
          </p:cNvSpPr>
          <p:nvPr>
            <p:ph idx="1"/>
          </p:nvPr>
        </p:nvSpPr>
        <p:spPr/>
        <p:txBody>
          <a:bodyPr/>
          <a:lstStyle/>
          <a:p>
            <a:r>
              <a:rPr lang="en-US" altLang="en-US" smtClean="0"/>
              <a:t>Microbes combine airborne mercury with carbon to form methylmercury</a:t>
            </a:r>
          </a:p>
          <a:p>
            <a:pPr lvl="1"/>
            <a:r>
              <a:rPr lang="en-US" altLang="en-US" smtClean="0"/>
              <a:t>Unlike mercury alone, methylmercury easily crosses skin and mucous membranes</a:t>
            </a:r>
          </a:p>
          <a:p>
            <a:r>
              <a:rPr lang="en-US" altLang="en-US" smtClean="0"/>
              <a:t>When mercury enters the body, it damages the nervous system, brain, kidneys, and other organs</a:t>
            </a:r>
            <a:endParaRPr lang="en-US" altLang="en-US" dirty="0"/>
          </a:p>
        </p:txBody>
      </p:sp>
    </p:spTree>
    <p:extLst>
      <p:ext uri="{BB962C8B-B14F-4D97-AF65-F5344CB8AC3E}">
        <p14:creationId xmlns:p14="http://schemas.microsoft.com/office/powerpoint/2010/main" val="26018679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smtClean="0"/>
              <a:t>Mercury Rising (2 </a:t>
            </a:r>
            <a:r>
              <a:rPr lang="en-US" altLang="en-US" dirty="0"/>
              <a:t>of 2)</a:t>
            </a:r>
          </a:p>
        </p:txBody>
      </p:sp>
      <p:sp>
        <p:nvSpPr>
          <p:cNvPr id="61443" name="Content Placeholder 2"/>
          <p:cNvSpPr>
            <a:spLocks noGrp="1"/>
          </p:cNvSpPr>
          <p:nvPr>
            <p:ph idx="1"/>
          </p:nvPr>
        </p:nvSpPr>
        <p:spPr/>
        <p:txBody>
          <a:bodyPr/>
          <a:lstStyle/>
          <a:p>
            <a:r>
              <a:rPr lang="en-US" altLang="en-US" smtClean="0"/>
              <a:t>It takes months or years for mercury to be cleared from the body</a:t>
            </a:r>
          </a:p>
          <a:p>
            <a:pPr lvl="1"/>
            <a:r>
              <a:rPr lang="en-US" altLang="en-US" smtClean="0"/>
              <a:t>The toxin can build up to high levels if even small amounts are ingested on a regular basis</a:t>
            </a:r>
          </a:p>
          <a:p>
            <a:r>
              <a:rPr lang="en-US" altLang="en-US" smtClean="0"/>
              <a:t>Large predatory fish have a lot of mercury</a:t>
            </a:r>
          </a:p>
          <a:p>
            <a:pPr lvl="1"/>
            <a:r>
              <a:rPr lang="en-US" altLang="en-US" smtClean="0"/>
              <a:t>U.S. Environmental Protection Agency recommends that adult humans ingest less than 0.1 microgram of mercury per kilogram of body weight per day</a:t>
            </a:r>
            <a:endParaRPr lang="en-US" altLang="en-US" dirty="0"/>
          </a:p>
        </p:txBody>
      </p:sp>
    </p:spTree>
    <p:extLst>
      <p:ext uri="{BB962C8B-B14F-4D97-AF65-F5344CB8AC3E}">
        <p14:creationId xmlns:p14="http://schemas.microsoft.com/office/powerpoint/2010/main" val="33679772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519169" y="228600"/>
            <a:ext cx="8032638" cy="675837"/>
          </a:xfrm>
        </p:spPr>
        <p:txBody>
          <a:bodyPr/>
          <a:lstStyle/>
          <a:p>
            <a:r>
              <a:rPr lang="en-US" altLang="en-US" dirty="0" smtClean="0"/>
              <a:t>Mercury Pollution</a:t>
            </a:r>
            <a:endParaRPr lang="en-US" altLang="en-US" dirty="0"/>
          </a:p>
        </p:txBody>
      </p:sp>
      <p:pic>
        <p:nvPicPr>
          <p:cNvPr id="3" name="Picture 2" descr="A photo shows a man watching an active volcan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69" y="1524000"/>
            <a:ext cx="7441662" cy="3951922"/>
          </a:xfrm>
          <a:prstGeom prst="rect">
            <a:avLst/>
          </a:prstGeom>
        </p:spPr>
      </p:pic>
    </p:spTree>
    <p:extLst>
      <p:ext uri="{BB962C8B-B14F-4D97-AF65-F5344CB8AC3E}">
        <p14:creationId xmlns:p14="http://schemas.microsoft.com/office/powerpoint/2010/main" val="3931954701"/>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7" name="Content Placeholder 6"/>
          <p:cNvSpPr>
            <a:spLocks noGrp="1"/>
          </p:cNvSpPr>
          <p:nvPr>
            <p:ph idx="1"/>
          </p:nvPr>
        </p:nvSpPr>
        <p:spPr/>
        <p:txBody>
          <a:bodyPr/>
          <a:lstStyle/>
          <a:p>
            <a:r>
              <a:rPr lang="en-US" dirty="0" smtClean="0"/>
              <a:t>Some pain relievers are advertised as “</a:t>
            </a:r>
            <a:r>
              <a:rPr lang="en-US" dirty="0" err="1" smtClean="0"/>
              <a:t>tribuffered</a:t>
            </a:r>
            <a:r>
              <a:rPr lang="en-US" dirty="0" smtClean="0"/>
              <a:t>.” What is meant by this statement? Do you think this is an important advantage or just a sales gimmick?</a:t>
            </a:r>
          </a:p>
          <a:p>
            <a:r>
              <a:rPr lang="en-US" dirty="0" smtClean="0"/>
              <a:t>Television commercials portray the “acid stomach” as needing immediate R-O-L-A-I-D-S. Is the stomach </a:t>
            </a:r>
            <a:r>
              <a:rPr lang="en-US" i="1" dirty="0" smtClean="0"/>
              <a:t>normally</a:t>
            </a:r>
            <a:r>
              <a:rPr lang="en-US" dirty="0" smtClean="0"/>
              <a:t> acidic? </a:t>
            </a:r>
            <a:endParaRPr lang="en-US" altLang="en-US" dirty="0" smtClean="0"/>
          </a:p>
        </p:txBody>
      </p:sp>
    </p:spTree>
    <p:extLst>
      <p:ext uri="{BB962C8B-B14F-4D97-AF65-F5344CB8AC3E}">
        <p14:creationId xmlns:p14="http://schemas.microsoft.com/office/powerpoint/2010/main" val="3925966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19169" y="76200"/>
            <a:ext cx="8032638" cy="1004011"/>
          </a:xfrm>
        </p:spPr>
        <p:txBody>
          <a:bodyPr/>
          <a:lstStyle/>
          <a:p>
            <a:r>
              <a:rPr lang="en-US" altLang="en-US" dirty="0"/>
              <a:t>The Periodic Table</a:t>
            </a:r>
          </a:p>
        </p:txBody>
      </p:sp>
      <p:pic>
        <p:nvPicPr>
          <p:cNvPr id="5122" name="Picture 2" descr="Four different images are shown here. The first image is a close up photo of Dmitry Mendeleyev. The second image shows a photo of a black rocky substance which is labeled as, elemental substance, element name and carbon. The third illustration shows a box containing the number 6, letter “c” and the number 12 arranged one below the other which are labeled as, atomic number, element symbol and mass number. An arrow from number “12” points down to the position of Carbon in the fourth image. The fourth image is Mendeleyev’s periodic tabl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699" y="1200150"/>
            <a:ext cx="6323013"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48678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Isotopes and Radioisotopes (1 of 2)</a:t>
            </a:r>
            <a:endParaRPr lang="en-US" altLang="en-US" dirty="0"/>
          </a:p>
        </p:txBody>
      </p:sp>
      <p:sp>
        <p:nvSpPr>
          <p:cNvPr id="12291" name="Text Placeholder 2"/>
          <p:cNvSpPr>
            <a:spLocks noGrp="1"/>
          </p:cNvSpPr>
          <p:nvPr>
            <p:ph idx="1"/>
          </p:nvPr>
        </p:nvSpPr>
        <p:spPr/>
        <p:txBody>
          <a:bodyPr/>
          <a:lstStyle/>
          <a:p>
            <a:r>
              <a:rPr lang="en-US" altLang="en-US" dirty="0" smtClean="0"/>
              <a:t>Although all atoms of an element have the same number of protons, they can differ in the number of other subatomic particles</a:t>
            </a:r>
          </a:p>
          <a:p>
            <a:r>
              <a:rPr lang="en-US" altLang="en-US" dirty="0" smtClean="0"/>
              <a:t>Isotopes: forms of an element that differ in the number of neutrons their atoms carry</a:t>
            </a:r>
          </a:p>
          <a:p>
            <a:pPr lvl="1"/>
            <a:r>
              <a:rPr lang="en-US" altLang="en-US" dirty="0" smtClean="0"/>
              <a:t>Mass number: total number of protons and neutrons in the atomic nucleus</a:t>
            </a:r>
          </a:p>
          <a:p>
            <a:r>
              <a:rPr lang="en-US" altLang="en-US" dirty="0" smtClean="0"/>
              <a:t>Radioisotope: isotope with an unstable nucleus</a:t>
            </a:r>
          </a:p>
        </p:txBody>
      </p:sp>
    </p:spTree>
    <p:extLst>
      <p:ext uri="{BB962C8B-B14F-4D97-AF65-F5344CB8AC3E}">
        <p14:creationId xmlns:p14="http://schemas.microsoft.com/office/powerpoint/2010/main" val="2255482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Isotopes and Radioisotopes (2 </a:t>
            </a:r>
            <a:r>
              <a:rPr lang="en-US" altLang="en-US" dirty="0"/>
              <a:t>of 2)</a:t>
            </a:r>
          </a:p>
        </p:txBody>
      </p:sp>
      <p:sp>
        <p:nvSpPr>
          <p:cNvPr id="13315" name="Text Placeholder 2"/>
          <p:cNvSpPr>
            <a:spLocks noGrp="1"/>
          </p:cNvSpPr>
          <p:nvPr>
            <p:ph idx="1"/>
          </p:nvPr>
        </p:nvSpPr>
        <p:spPr/>
        <p:txBody>
          <a:bodyPr/>
          <a:lstStyle/>
          <a:p>
            <a:r>
              <a:rPr lang="en-US" altLang="en-US" dirty="0" smtClean="0"/>
              <a:t>Radioactive decay: process in which an atom emits energy and/or subatomic particles when its nucleus spontaneously breaks up</a:t>
            </a:r>
          </a:p>
          <a:p>
            <a:r>
              <a:rPr lang="en-US" altLang="en-US" dirty="0" smtClean="0"/>
              <a:t>Radioisotopes can be used as tracers to study biological processes</a:t>
            </a:r>
          </a:p>
          <a:p>
            <a:pPr lvl="1"/>
            <a:r>
              <a:rPr lang="en-US" altLang="en-US" dirty="0" smtClean="0"/>
              <a:t>Tracer: any substance with a detectable component</a:t>
            </a:r>
          </a:p>
        </p:txBody>
      </p:sp>
    </p:spTree>
    <p:extLst>
      <p:ext uri="{BB962C8B-B14F-4D97-AF65-F5344CB8AC3E}">
        <p14:creationId xmlns:p14="http://schemas.microsoft.com/office/powerpoint/2010/main" val="1022189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19169" y="76200"/>
            <a:ext cx="8032638" cy="828237"/>
          </a:xfrm>
        </p:spPr>
        <p:txBody>
          <a:bodyPr/>
          <a:lstStyle/>
          <a:p>
            <a:r>
              <a:rPr lang="en-US" altLang="en-US" dirty="0" smtClean="0"/>
              <a:t>Carbon Isotopes</a:t>
            </a:r>
            <a:endParaRPr lang="en-US" altLang="en-US" dirty="0"/>
          </a:p>
        </p:txBody>
      </p:sp>
      <p:pic>
        <p:nvPicPr>
          <p:cNvPr id="2" name="Picture 1" descr="An illustration shows four circles adjacent to each other with each containing two different symbols in them. The first circle “A” contains 6 “o”s and 6 “+” signs inside the small circles. The text below this circle reads as, “12C 6 protons and 6 neutrons”. The second circle “B” contains 7 “o”s and 6 “+” signs inside the small circles. The text below this circle reads as, “13C 6 protons and 7 neutrons”. The third circle “C” contains 8 “o”s and 6 “+” signs inside the small circles. The text below this circle reads as, “14C 6 protons and 8 neutrons”. An arrow from this circle points to the fourth one “D” with 7 “o”s, 7 “+” and an additional “-“sign. A pointer from this fourth circle is directed to figure 2.3."/>
          <p:cNvPicPr>
            <a:picLocks noChangeAspect="1"/>
          </p:cNvPicPr>
          <p:nvPr/>
        </p:nvPicPr>
        <p:blipFill rotWithShape="1">
          <a:blip r:embed="rId3" cstate="print">
            <a:extLst>
              <a:ext uri="{28A0092B-C50C-407E-A947-70E740481C1C}">
                <a14:useLocalDpi xmlns:a14="http://schemas.microsoft.com/office/drawing/2010/main" val="0"/>
              </a:ext>
            </a:extLst>
          </a:blip>
          <a:srcRect b="3112"/>
          <a:stretch/>
        </p:blipFill>
        <p:spPr>
          <a:xfrm>
            <a:off x="381000" y="1905000"/>
            <a:ext cx="8515582" cy="2911979"/>
          </a:xfrm>
          <a:prstGeom prst="rect">
            <a:avLst/>
          </a:prstGeom>
        </p:spPr>
      </p:pic>
    </p:spTree>
    <p:extLst>
      <p:ext uri="{BB962C8B-B14F-4D97-AF65-F5344CB8AC3E}">
        <p14:creationId xmlns:p14="http://schemas.microsoft.com/office/powerpoint/2010/main" val="308873278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2.2 Why Electrons Matter</a:t>
            </a:r>
            <a:endParaRPr lang="en-US" altLang="en-US" dirty="0"/>
          </a:p>
        </p:txBody>
      </p:sp>
      <p:sp>
        <p:nvSpPr>
          <p:cNvPr id="16387" name="Content Placeholder 2"/>
          <p:cNvSpPr>
            <a:spLocks noGrp="1"/>
          </p:cNvSpPr>
          <p:nvPr>
            <p:ph idx="1"/>
          </p:nvPr>
        </p:nvSpPr>
        <p:spPr/>
        <p:txBody>
          <a:bodyPr/>
          <a:lstStyle/>
          <a:p>
            <a:r>
              <a:rPr lang="en-US" altLang="en-US" smtClean="0"/>
              <a:t>Electrons occupy different orbitals: volumes of space around an atom’s nucleus</a:t>
            </a:r>
          </a:p>
          <a:p>
            <a:r>
              <a:rPr lang="en-US" altLang="en-US" smtClean="0"/>
              <a:t>Orbitals are filled from lower to higher energy</a:t>
            </a:r>
          </a:p>
          <a:p>
            <a:r>
              <a:rPr lang="en-US" altLang="en-US" smtClean="0"/>
              <a:t>The farther an electron is from the nucleus, the greater its energy</a:t>
            </a:r>
            <a:endParaRPr lang="en-US" altLang="en-US" dirty="0"/>
          </a:p>
        </p:txBody>
      </p:sp>
    </p:spTree>
    <p:extLst>
      <p:ext uri="{BB962C8B-B14F-4D97-AF65-F5344CB8AC3E}">
        <p14:creationId xmlns:p14="http://schemas.microsoft.com/office/powerpoint/2010/main" val="3500440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5292</TotalTime>
  <Words>2662</Words>
  <Application>Microsoft Office PowerPoint</Application>
  <PresentationFormat>On-screen Show (4:3)</PresentationFormat>
  <Paragraphs>242</Paragraphs>
  <Slides>48</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Sample</vt:lpstr>
      <vt:lpstr>Equation</vt:lpstr>
      <vt:lpstr>Biology Concepts &amp; Applications</vt:lpstr>
      <vt:lpstr>2.1 Building Blocks of Matter</vt:lpstr>
      <vt:lpstr>An Atom</vt:lpstr>
      <vt:lpstr>Atoms and Elements</vt:lpstr>
      <vt:lpstr>The Periodic Table</vt:lpstr>
      <vt:lpstr>Isotopes and Radioisotopes (1 of 2)</vt:lpstr>
      <vt:lpstr>Isotopes and Radioisotopes (2 of 2)</vt:lpstr>
      <vt:lpstr>Carbon Isotopes</vt:lpstr>
      <vt:lpstr>2.2 Why Electrons Matter</vt:lpstr>
      <vt:lpstr>Electrons Have Energy</vt:lpstr>
      <vt:lpstr>Shell Models (1 of 2)</vt:lpstr>
      <vt:lpstr>Shell Models (2 of 2)</vt:lpstr>
      <vt:lpstr>The Importance of Vacancies (1 of 2)</vt:lpstr>
      <vt:lpstr>The Importance of Vacancies (2 of 2)</vt:lpstr>
      <vt:lpstr>Ion Formation</vt:lpstr>
      <vt:lpstr>2.3 From Atoms to Molecules</vt:lpstr>
      <vt:lpstr>Water Molecule</vt:lpstr>
      <vt:lpstr>Ionic Bonds (1 of 3)</vt:lpstr>
      <vt:lpstr>Ionic Bonds (2 of 3)</vt:lpstr>
      <vt:lpstr>Ionic Bonds (3 of 3)</vt:lpstr>
      <vt:lpstr>Table Salt</vt:lpstr>
      <vt:lpstr>Covalent Bonds (1 of 3)</vt:lpstr>
      <vt:lpstr>Covalent Bonds (2 of 3)</vt:lpstr>
      <vt:lpstr>Covalent Bonds (3 of 3)</vt:lpstr>
      <vt:lpstr>Representing Molecules and Bonds</vt:lpstr>
      <vt:lpstr>Representing Molecules</vt:lpstr>
      <vt:lpstr>2.4 Hydrogen Bonding and Water</vt:lpstr>
      <vt:lpstr>Hydrogen Bonds (1 of 3)</vt:lpstr>
      <vt:lpstr>Hydrogen Bonds (2 of 3)</vt:lpstr>
      <vt:lpstr>Hydrogen Bonds (3 of 3)</vt:lpstr>
      <vt:lpstr>Water’s Special Properties (1 of 6)</vt:lpstr>
      <vt:lpstr>Water’s Special Properties (2 of 6)</vt:lpstr>
      <vt:lpstr>Water’s Special Properties (3 of 6)</vt:lpstr>
      <vt:lpstr>Water’s Special Properties (4 of 6)</vt:lpstr>
      <vt:lpstr>Water’s Special Properties (5 of 6)</vt:lpstr>
      <vt:lpstr>Water’s Special Properties (6 of 6)</vt:lpstr>
      <vt:lpstr>Hydrogen Bonds in Ice</vt:lpstr>
      <vt:lpstr>2.5 Acids and Bases</vt:lpstr>
      <vt:lpstr>Hydrogen Atoms and pH</vt:lpstr>
      <vt:lpstr>The pH Scale</vt:lpstr>
      <vt:lpstr>Buffers</vt:lpstr>
      <vt:lpstr>Carbonic Acid and Bicarbonate Buffer</vt:lpstr>
      <vt:lpstr>Importance of Buffers</vt:lpstr>
      <vt:lpstr>Application: Mercury Rising</vt:lpstr>
      <vt:lpstr>Mercury Rising (1 of 2)</vt:lpstr>
      <vt:lpstr>Mercury Rising (2 of 2)</vt:lpstr>
      <vt:lpstr>Mercury Pollution</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Life’s Chemical Basis</dc:title>
  <dc:creator>Starr</dc:creator>
  <cp:lastModifiedBy>CD</cp:lastModifiedBy>
  <cp:revision>284</cp:revision>
  <dcterms:modified xsi:type="dcterms:W3CDTF">2017-02-13T07:07:14Z</dcterms:modified>
</cp:coreProperties>
</file>