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2"/>
  </p:notesMasterIdLst>
  <p:sldIdLst>
    <p:sldId id="256" r:id="rId3"/>
    <p:sldId id="257" r:id="rId4"/>
    <p:sldId id="258" r:id="rId5"/>
    <p:sldId id="299" r:id="rId6"/>
    <p:sldId id="281" r:id="rId7"/>
    <p:sldId id="260" r:id="rId8"/>
    <p:sldId id="261" r:id="rId9"/>
    <p:sldId id="282" r:id="rId10"/>
    <p:sldId id="262" r:id="rId11"/>
    <p:sldId id="263" r:id="rId12"/>
    <p:sldId id="264" r:id="rId13"/>
    <p:sldId id="283" r:id="rId14"/>
    <p:sldId id="266" r:id="rId15"/>
    <p:sldId id="267" r:id="rId16"/>
    <p:sldId id="268" r:id="rId17"/>
    <p:sldId id="269" r:id="rId18"/>
    <p:sldId id="270" r:id="rId19"/>
    <p:sldId id="284" r:id="rId20"/>
    <p:sldId id="271" r:id="rId21"/>
    <p:sldId id="288" r:id="rId22"/>
    <p:sldId id="272" r:id="rId23"/>
    <p:sldId id="289" r:id="rId24"/>
    <p:sldId id="291" r:id="rId25"/>
    <p:sldId id="273" r:id="rId26"/>
    <p:sldId id="290" r:id="rId27"/>
    <p:sldId id="292" r:id="rId28"/>
    <p:sldId id="274" r:id="rId29"/>
    <p:sldId id="293" r:id="rId30"/>
    <p:sldId id="294" r:id="rId31"/>
    <p:sldId id="295" r:id="rId32"/>
    <p:sldId id="296" r:id="rId33"/>
    <p:sldId id="275" r:id="rId34"/>
    <p:sldId id="297" r:id="rId35"/>
    <p:sldId id="285" r:id="rId36"/>
    <p:sldId id="276" r:id="rId37"/>
    <p:sldId id="286" r:id="rId38"/>
    <p:sldId id="278" r:id="rId39"/>
    <p:sldId id="287" r:id="rId40"/>
    <p:sldId id="298" r:id="rId41"/>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0089FF"/>
    <a:srgbClr val="FF8173"/>
    <a:srgbClr val="FF400B"/>
    <a:srgbClr val="FF1F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84" y="-72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4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a:defRPr/>
            </a:pPr>
            <a:fld id="{01C9D12D-EA16-B34E-9F26-AF0B34D5F41A}" type="datetimeFigureOut">
              <a:rPr lang="en-US"/>
              <a:pPr>
                <a:defRPr/>
              </a:pPr>
              <a:t>6/2/15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a:lvl1pPr>
          </a:lstStyle>
          <a:p>
            <a:pPr>
              <a:defRPr/>
            </a:pPr>
            <a:fld id="{72D87AAD-56FC-EE45-B1B5-59F9307FDCF0}" type="slidenum">
              <a:rPr lang="en-US"/>
              <a:pPr>
                <a:defRPr/>
              </a:pPr>
              <a:t>‹#›</a:t>
            </a:fld>
            <a:endParaRPr lang="en-US"/>
          </a:p>
        </p:txBody>
      </p:sp>
    </p:spTree>
    <p:extLst>
      <p:ext uri="{BB962C8B-B14F-4D97-AF65-F5344CB8AC3E}">
        <p14:creationId xmlns:p14="http://schemas.microsoft.com/office/powerpoint/2010/main" val="12843244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45BC8AA-A866-4D42-AA07-AD1B59BD1A1D}"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1F2E197E-70BA-184C-A233-95070C13BCB6}" type="slidenum">
              <a:rPr lang="en-US"/>
              <a:pPr eaLnBrk="1" hangingPunct="1"/>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384E7E7-55C6-724A-85AC-B9B07D1A983A}"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A223F306-239C-834A-88A2-FC4A07E31959}" type="slidenum">
              <a:rPr lang="en-US"/>
              <a:pPr eaLnBrk="1" hangingPunct="1"/>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39B938F9-3A82-DA41-9B0C-8E2E393BDA17}" type="slidenum">
              <a:rPr lang="en-US"/>
              <a:pPr eaLnBrk="1" hangingPunct="1"/>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AC1DF1D6-8441-3B41-B4C2-473130E211BB}" type="slidenum">
              <a:rPr lang="en-US"/>
              <a:pPr eaLnBrk="1" hangingPunct="1"/>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3443915-61F0-9346-8A67-2415B35ECE61}" type="slidenum">
              <a:rPr lang="en-US"/>
              <a:pPr eaLnBrk="1" hangingPunct="1"/>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9C07141C-E64D-FE46-80DF-8618874C0109}" type="slidenum">
              <a:rPr lang="en-US"/>
              <a:pPr eaLnBrk="1" hangingPunct="1"/>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6BF3892D-C1F2-3E47-9306-173785040A1D}" type="slidenum">
              <a:rPr lang="en-US"/>
              <a:pPr eaLnBrk="1" hangingPunct="1"/>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664F8DD1-2678-9B42-A527-9FD30C79CE29}" type="slidenum">
              <a:rPr lang="en-US"/>
              <a:pPr eaLnBrk="1" hangingPunct="1"/>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60B23393-A3D7-584B-BA4A-637E5F148872}"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C955C55-79FF-F645-BF83-2CF324D4A38F}" type="slidenum">
              <a:rPr lang="en-US"/>
              <a:pPr eaLnBrk="1" hangingPunct="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ea typeface="MS PGothic" charset="0"/>
              </a:rPr>
              <a:t>CO2 needs to be subscript.</a:t>
            </a:r>
            <a:endParaRPr lang="en-US" dirty="0">
              <a:latin typeface="Calibri" charset="0"/>
              <a:ea typeface="MS PGothic"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3B625440-0EC0-2A42-9A5B-E4DD9C17E3E3}" type="slidenum">
              <a:rPr lang="en-US"/>
              <a:pPr eaLnBrk="1" hangingPunct="1"/>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C298CD8-855D-3E4E-A169-9335089C4741}" type="slidenum">
              <a:rPr lang="en-US"/>
              <a:pPr eaLnBrk="1" hangingPunct="1"/>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984A5C3E-8F23-0247-B0D0-28BA53A3A101}" type="slidenum">
              <a:rPr lang="en-US"/>
              <a:pPr eaLnBrk="1" hangingPunct="1"/>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9C6C79AB-DA3C-5741-9750-B515E5BE51F6}"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AE54E02E-A644-804B-895A-F06482DAA346}" type="slidenum">
              <a:rPr lang="en-US"/>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D42D7B3B-39BA-0F48-8EE5-3614629D9C86}" type="slidenum">
              <a:rPr lang="en-US"/>
              <a:pPr eaLnBrk="1" hangingPunct="1"/>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F4A0A0C-3932-5B4B-97F4-BDF440D97D89}" type="slidenum">
              <a:rPr lang="en-US"/>
              <a:pPr eaLnBrk="1" hangingPunct="1"/>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DDF76A39-FFD9-B845-AE50-6547ED58016D}" type="slidenum">
              <a:rPr lang="en-US"/>
              <a:pPr eaLnBrk="1" hangingPunct="1"/>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88F015FD-F6C7-B945-8BC5-62C51517A02F}" type="slidenum">
              <a:rPr lang="en-US"/>
              <a:pPr eaLnBrk="1" hangingPunct="1"/>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0BCE40CE-1C4E-E642-8B76-D0C5FA6403DE}" type="slidenum">
              <a:rPr lang="en-US"/>
              <a:pPr eaLnBrk="1" hangingPunct="1"/>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1BF5D77-5FBF-5F4B-A65A-1E00305555DE}" type="slidenum">
              <a:rPr lang="en-US"/>
              <a:pPr eaLnBrk="1" hangingPunct="1"/>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58A19290-0EAC-6C44-9402-0AE5BA356B4F}" type="slidenum">
              <a:rPr lang="en-US"/>
              <a:pPr eaLnBrk="1" hangingPunct="1"/>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0A39C9CB-D4FA-EE41-84A2-4D3603071025}" type="slidenum">
              <a:rPr lang="en-US"/>
              <a:pPr eaLnBrk="1" hangingPunct="1"/>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7040310-1586-2446-91FE-88DAF4A1E36E}" type="slidenum">
              <a:rPr lang="en-US"/>
              <a:pPr eaLnBrk="1" hangingPunct="1"/>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F319194E-F692-0C49-BCAD-D900BB4D69CF}" type="slidenum">
              <a:rPr lang="en-US"/>
              <a:pPr eaLnBrk="1" hangingPunct="1"/>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33F9A0F-A961-B747-B978-829D53DBEDD9}" type="slidenum">
              <a:rPr lang="en-US"/>
              <a:pPr eaLnBrk="1" hangingPunct="1"/>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BE34415D-25E1-7A44-A5D4-2CE81B79DD70}" type="slidenum">
              <a:rPr lang="en-US"/>
              <a:pPr eaLnBrk="1" hangingPunct="1"/>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49B46613-DBFE-374C-91B5-E78DF4F1864D}" type="slidenum">
              <a:rPr lang="en-US"/>
              <a:pPr eaLnBrk="1" hangingPunct="1"/>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D74391D3-FBE1-A547-9ADF-BC011583FBB9}" type="slidenum">
              <a:rPr lang="en-US"/>
              <a:pPr eaLnBrk="1" hangingPunct="1"/>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EDD29218-C0C8-B846-B48E-A2B73E060E85}" type="slidenum">
              <a:rPr lang="en-US"/>
              <a:pPr eaLnBrk="1" hangingPunct="1"/>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D87AAD-56FC-EE45-B1B5-59F9307FDCF0}" type="slidenum">
              <a:rPr lang="en-US" smtClean="0"/>
              <a:pPr>
                <a:defRPr/>
              </a:pPr>
              <a:t>39</a:t>
            </a:fld>
            <a:endParaRPr lang="en-US"/>
          </a:p>
        </p:txBody>
      </p:sp>
    </p:spTree>
    <p:extLst>
      <p:ext uri="{BB962C8B-B14F-4D97-AF65-F5344CB8AC3E}">
        <p14:creationId xmlns:p14="http://schemas.microsoft.com/office/powerpoint/2010/main" val="407933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D87AAD-56FC-EE45-B1B5-59F9307FDCF0}" type="slidenum">
              <a:rPr lang="en-US" smtClean="0"/>
              <a:pPr>
                <a:defRPr/>
              </a:pPr>
              <a:t>4</a:t>
            </a:fld>
            <a:endParaRPr lang="en-US"/>
          </a:p>
        </p:txBody>
      </p:sp>
    </p:spTree>
    <p:extLst>
      <p:ext uri="{BB962C8B-B14F-4D97-AF65-F5344CB8AC3E}">
        <p14:creationId xmlns:p14="http://schemas.microsoft.com/office/powerpoint/2010/main" val="311022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1FEA8091-A19E-2642-B6C4-86217AEA6E15}" type="slidenum">
              <a:rPr lang="en-US"/>
              <a:pPr eaLnBrk="1" hangingPunct="1"/>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C869C83E-D10E-F84C-B864-95D8DF54C923}" type="slidenum">
              <a:rPr lang="en-US"/>
              <a:pPr eaLnBrk="1" hangingPunct="1"/>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EA31ABCF-FF72-AD42-91DC-488843F3E53E}" type="slidenum">
              <a:rPr lang="en-US"/>
              <a:pPr eaLnBrk="1" hangingPunct="1"/>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3F6A48CC-7560-8649-8C78-469D502B1C34}"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fld id="{7B79437C-1E58-5E4C-80EB-B759D444272A}"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503286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28542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73500"/>
            <a:ext cx="26162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3873500"/>
            <a:ext cx="76962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852634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807574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087796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045832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18714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785164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307795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7030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55892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9713631"/>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37398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597268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33482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38016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60300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57277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220083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1656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31832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93041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0FF"/>
            </a:gs>
            <a:gs pos="100000">
              <a:srgbClr val="FFFFFF"/>
            </a:gs>
          </a:gsLst>
          <a:lin ang="54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3873500"/>
            <a:ext cx="104648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1270000" y="7924800"/>
            <a:ext cx="10464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txStyles>
    <p:title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42900" indent="-3429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1pPr>
      <a:lvl2pPr marL="241300" indent="2159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2pPr>
      <a:lvl3pPr marL="584200" indent="3302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3pPr>
      <a:lvl4pPr marL="927100" indent="4445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4pPr>
      <a:lvl5pPr marL="1270000" indent="558800" algn="ctr" rtl="0" eaLnBrk="0" fontAlgn="base" hangingPunct="0">
        <a:spcBef>
          <a:spcPct val="0"/>
        </a:spcBef>
        <a:spcAft>
          <a:spcPct val="0"/>
        </a:spcAft>
        <a:defRPr sz="3200">
          <a:solidFill>
            <a:srgbClr val="FFFFFF"/>
          </a:solidFill>
          <a:latin typeface="+mn-lt"/>
          <a:ea typeface="MS PGothic" pitchFamily="34" charset="-128"/>
          <a:cs typeface="MS PGothic" charset="0"/>
          <a:sym typeface="Lucida Grande" charset="0"/>
        </a:defRPr>
      </a:lvl5pPr>
      <a:lvl6pPr marL="1727200" algn="ctr" rtl="0" fontAlgn="base">
        <a:spcBef>
          <a:spcPct val="0"/>
        </a:spcBef>
        <a:spcAft>
          <a:spcPct val="0"/>
        </a:spcAft>
        <a:defRPr sz="3200">
          <a:solidFill>
            <a:srgbClr val="FFFFFF"/>
          </a:solidFill>
          <a:latin typeface="+mn-lt"/>
          <a:ea typeface="+mn-ea"/>
          <a:sym typeface="Lucida Grande" charset="0"/>
        </a:defRPr>
      </a:lvl6pPr>
      <a:lvl7pPr marL="2184400" algn="ctr" rtl="0" fontAlgn="base">
        <a:spcBef>
          <a:spcPct val="0"/>
        </a:spcBef>
        <a:spcAft>
          <a:spcPct val="0"/>
        </a:spcAft>
        <a:defRPr sz="3200">
          <a:solidFill>
            <a:srgbClr val="FFFFFF"/>
          </a:solidFill>
          <a:latin typeface="+mn-lt"/>
          <a:ea typeface="+mn-ea"/>
          <a:sym typeface="Lucida Grande" charset="0"/>
        </a:defRPr>
      </a:lvl7pPr>
      <a:lvl8pPr marL="2641600" algn="ctr" rtl="0" fontAlgn="base">
        <a:spcBef>
          <a:spcPct val="0"/>
        </a:spcBef>
        <a:spcAft>
          <a:spcPct val="0"/>
        </a:spcAft>
        <a:defRPr sz="3200">
          <a:solidFill>
            <a:srgbClr val="FFFFFF"/>
          </a:solidFill>
          <a:latin typeface="+mn-lt"/>
          <a:ea typeface="+mn-ea"/>
          <a:sym typeface="Lucida Grande" charset="0"/>
        </a:defRPr>
      </a:lvl8pPr>
      <a:lvl9pPr marL="3098800" algn="ctr" rtl="0" fontAlgn="base">
        <a:spcBef>
          <a:spcPct val="0"/>
        </a:spcBef>
        <a:spcAft>
          <a:spcPct val="0"/>
        </a:spcAft>
        <a:defRPr sz="3200">
          <a:solidFill>
            <a:srgbClr val="FFFFFF"/>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0FF"/>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810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1pPr>
      <a:lvl2pPr marL="660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2pPr>
      <a:lvl3pPr marL="1041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3pPr>
      <a:lvl4pPr marL="1422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4pPr>
      <a:lvl5pPr marL="1803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S PGothic" pitchFamily="34" charset="-128"/>
          <a:cs typeface="MS PGothic" charset="0"/>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ChangeArrowheads="1"/>
          </p:cNvSpPr>
          <p:nvPr/>
        </p:nvSpPr>
        <p:spPr bwMode="auto">
          <a:xfrm>
            <a:off x="0" y="3505200"/>
            <a:ext cx="13004800" cy="152400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a:t>
            </a:r>
            <a:r>
              <a:rPr lang="en-US" sz="4400" b="1" dirty="0" smtClean="0">
                <a:solidFill>
                  <a:srgbClr val="010001"/>
                </a:solidFill>
                <a:latin typeface="Helvetica" charset="0"/>
              </a:rPr>
              <a:t>1</a:t>
            </a:r>
            <a:endParaRPr lang="en-US" sz="4400" b="1" dirty="0">
              <a:solidFill>
                <a:srgbClr val="010001"/>
              </a:solidFill>
              <a:latin typeface="Helvetica" charset="0"/>
            </a:endParaRPr>
          </a:p>
          <a:p>
            <a:pPr algn="ctr"/>
            <a:r>
              <a:rPr lang="en-US" sz="3600" b="1" dirty="0" smtClean="0">
                <a:solidFill>
                  <a:srgbClr val="010001"/>
                </a:solidFill>
                <a:latin typeface="Helvetica" charset="0"/>
              </a:rPr>
              <a:t>Environmental Science: Studying the State of Our Earth</a:t>
            </a:r>
          </a:p>
        </p:txBody>
      </p:sp>
      <p:sp>
        <p:nvSpPr>
          <p:cNvPr id="4098" name="TextBox 3"/>
          <p:cNvSpPr txBox="1">
            <a:spLocks noChangeArrowheads="1"/>
          </p:cNvSpPr>
          <p:nvPr/>
        </p:nvSpPr>
        <p:spPr bwMode="auto">
          <a:xfrm>
            <a:off x="13528675" y="-9001125"/>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endParaRPr lang="en-US"/>
          </a:p>
        </p:txBody>
      </p:sp>
      <p:sp>
        <p:nvSpPr>
          <p:cNvPr id="2" name="TextBox 1"/>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a:t>
            </a:r>
            <a:endParaRPr lang="en-US" dirty="0" smtClean="0">
              <a:solidFill>
                <a:schemeClr val="bg1"/>
              </a:solidFill>
            </a:endParaRPr>
          </a:p>
          <a:p>
            <a:r>
              <a:rPr lang="en-US" dirty="0" smtClean="0">
                <a:solidFill>
                  <a:schemeClr val="bg1"/>
                </a:solidFill>
              </a:rPr>
              <a:t>© 2015 </a:t>
            </a:r>
            <a:r>
              <a:rPr lang="en-US" dirty="0">
                <a:solidFill>
                  <a:schemeClr val="bg1"/>
                </a:solidFill>
              </a:rPr>
              <a:t>W.H. Freeman and Company/BFW </a:t>
            </a:r>
          </a:p>
        </p:txBody>
      </p:sp>
      <p:sp>
        <p:nvSpPr>
          <p:cNvPr id="5" name="TextBox 4"/>
          <p:cNvSpPr txBox="1"/>
          <p:nvPr/>
        </p:nvSpPr>
        <p:spPr>
          <a:xfrm>
            <a:off x="9398000" y="304800"/>
            <a:ext cx="184666" cy="276999"/>
          </a:xfrm>
          <a:prstGeom prst="rect">
            <a:avLst/>
          </a:prstGeom>
          <a:noFill/>
        </p:spPr>
        <p:txBody>
          <a:bodyPr wrap="none" rtlCol="0">
            <a:spAutoFit/>
          </a:bodyPr>
          <a:lstStyle/>
          <a:p>
            <a:endParaRPr lang="en-US" dirty="0"/>
          </a:p>
        </p:txBody>
      </p:sp>
      <p:sp>
        <p:nvSpPr>
          <p:cNvPr id="7" name="Rectangle 6"/>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a:t>
            </a:r>
            <a:r>
              <a:rPr lang="en-US" sz="900" dirty="0" smtClean="0">
                <a:solidFill>
                  <a:schemeClr val="bg1"/>
                </a:solidFill>
              </a:rPr>
              <a:t>Board</a:t>
            </a:r>
            <a:r>
              <a:rPr lang="en-US" sz="900" baseline="30000" dirty="0">
                <a:solidFill>
                  <a:schemeClr val="bg1"/>
                </a:solidFill>
              </a:rPr>
              <a:t>®</a:t>
            </a:r>
            <a:r>
              <a:rPr lang="en-US" sz="900" dirty="0" smtClean="0">
                <a:solidFill>
                  <a:schemeClr val="bg1"/>
                </a:solidFill>
              </a:rPr>
              <a:t>, </a:t>
            </a:r>
            <a:r>
              <a:rPr lang="en-US" sz="900" dirty="0">
                <a:solidFill>
                  <a:schemeClr val="bg1"/>
                </a:solidFill>
              </a:rPr>
              <a:t>which was not involved in the production of, and does not endorse, this product.</a:t>
            </a:r>
            <a:endParaRPr lang="en-US" sz="900" b="1"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35000" y="0"/>
            <a:ext cx="11874500" cy="2133600"/>
          </a:xfrm>
        </p:spPr>
        <p:txBody>
          <a:bodyPr/>
          <a:lstStyle/>
          <a:p>
            <a:pPr algn="l" eaLnBrk="1" hangingPunct="1">
              <a:defRPr/>
            </a:pPr>
            <a:r>
              <a:rPr lang="en-US" sz="4400" b="1" dirty="0">
                <a:solidFill>
                  <a:srgbClr val="010001"/>
                </a:solidFill>
                <a:latin typeface="Helvetica"/>
                <a:ea typeface="+mj-ea"/>
                <a:cs typeface="Helvetica"/>
              </a:rPr>
              <a:t>Environmental Indicators </a:t>
            </a:r>
          </a:p>
        </p:txBody>
      </p:sp>
      <p:sp>
        <p:nvSpPr>
          <p:cNvPr id="16386" name="Rectangle 2"/>
          <p:cNvSpPr>
            <a:spLocks noGrp="1" noChangeArrowheads="1"/>
          </p:cNvSpPr>
          <p:nvPr>
            <p:ph type="body" idx="1"/>
          </p:nvPr>
        </p:nvSpPr>
        <p:spPr>
          <a:xfrm>
            <a:off x="749300" y="1828800"/>
            <a:ext cx="12001500" cy="7061200"/>
          </a:xfrm>
        </p:spPr>
        <p:txBody>
          <a:bodyPr/>
          <a:lstStyle/>
          <a:p>
            <a:pPr marL="0" indent="0" eaLnBrk="1" hangingPunct="1">
              <a:buClrTx/>
              <a:buNone/>
              <a:defRPr/>
            </a:pPr>
            <a:r>
              <a:rPr lang="en-US" sz="3200" dirty="0" smtClean="0">
                <a:solidFill>
                  <a:schemeClr val="bg1"/>
                </a:solidFill>
                <a:latin typeface="Arial"/>
                <a:ea typeface="+mn-ea"/>
                <a:cs typeface="Arial"/>
              </a:rPr>
              <a:t>Environmental </a:t>
            </a:r>
            <a:r>
              <a:rPr lang="en-US" sz="3200" dirty="0">
                <a:solidFill>
                  <a:schemeClr val="bg1"/>
                </a:solidFill>
                <a:latin typeface="Arial"/>
                <a:ea typeface="+mn-ea"/>
                <a:cs typeface="Arial"/>
              </a:rPr>
              <a:t>indicators help us describe the current state of an environmental system. </a:t>
            </a:r>
            <a:r>
              <a:rPr lang="en-US" sz="3200" dirty="0" smtClean="0">
                <a:solidFill>
                  <a:schemeClr val="bg1"/>
                </a:solidFill>
                <a:latin typeface="Arial"/>
                <a:ea typeface="+mn-ea"/>
                <a:cs typeface="Arial"/>
              </a:rPr>
              <a:t>The </a:t>
            </a:r>
            <a:r>
              <a:rPr lang="en-US" sz="3200" dirty="0">
                <a:solidFill>
                  <a:schemeClr val="bg1"/>
                </a:solidFill>
                <a:latin typeface="Arial"/>
                <a:ea typeface="+mn-ea"/>
                <a:cs typeface="Arial"/>
              </a:rPr>
              <a:t>five key global environmental indicators are</a:t>
            </a:r>
            <a:r>
              <a:rPr lang="en-US" sz="3200" dirty="0" smtClean="0">
                <a:solidFill>
                  <a:schemeClr val="bg1"/>
                </a:solidFill>
                <a:latin typeface="Arial"/>
                <a:ea typeface="+mn-ea"/>
                <a:cs typeface="Arial"/>
              </a:rPr>
              <a:t>:</a:t>
            </a:r>
            <a:endParaRPr lang="en-US" sz="3200" dirty="0">
              <a:solidFill>
                <a:schemeClr val="bg1"/>
              </a:solidFill>
              <a:latin typeface="Arial"/>
              <a:ea typeface="+mn-ea"/>
              <a:cs typeface="Arial"/>
            </a:endParaRPr>
          </a:p>
          <a:p>
            <a:pPr eaLnBrk="1" hangingPunct="1">
              <a:buClrTx/>
              <a:buFont typeface="Arial"/>
              <a:buChar char="•"/>
              <a:defRPr/>
            </a:pPr>
            <a:r>
              <a:rPr lang="en-US" sz="3200" dirty="0">
                <a:solidFill>
                  <a:schemeClr val="bg1"/>
                </a:solidFill>
                <a:latin typeface="Arial"/>
                <a:ea typeface="+mn-ea"/>
                <a:cs typeface="Arial"/>
              </a:rPr>
              <a:t>Biological diversity</a:t>
            </a:r>
          </a:p>
          <a:p>
            <a:pPr eaLnBrk="1" hangingPunct="1">
              <a:buClrTx/>
              <a:buFont typeface="Arial"/>
              <a:buChar char="•"/>
              <a:defRPr/>
            </a:pPr>
            <a:r>
              <a:rPr lang="en-US" sz="3200" dirty="0">
                <a:solidFill>
                  <a:schemeClr val="bg1"/>
                </a:solidFill>
                <a:latin typeface="Arial"/>
                <a:ea typeface="+mn-ea"/>
                <a:cs typeface="Arial"/>
              </a:rPr>
              <a:t>Food production</a:t>
            </a:r>
          </a:p>
          <a:p>
            <a:pPr eaLnBrk="1" hangingPunct="1">
              <a:buClrTx/>
              <a:buFont typeface="Arial"/>
              <a:buChar char="•"/>
              <a:defRPr/>
            </a:pPr>
            <a:r>
              <a:rPr lang="en-US" sz="3200" dirty="0">
                <a:solidFill>
                  <a:schemeClr val="bg1"/>
                </a:solidFill>
                <a:latin typeface="Arial"/>
                <a:ea typeface="+mn-ea"/>
                <a:cs typeface="Arial"/>
              </a:rPr>
              <a:t>Average global surface temperature and CO</a:t>
            </a:r>
            <a:r>
              <a:rPr lang="en-US" sz="3200" baseline="-25000" dirty="0">
                <a:solidFill>
                  <a:schemeClr val="bg1"/>
                </a:solidFill>
                <a:latin typeface="Arial"/>
                <a:ea typeface="+mn-ea"/>
                <a:cs typeface="Arial"/>
              </a:rPr>
              <a:t>2</a:t>
            </a:r>
            <a:r>
              <a:rPr lang="en-US" sz="3200" dirty="0">
                <a:solidFill>
                  <a:schemeClr val="bg1"/>
                </a:solidFill>
                <a:latin typeface="Arial"/>
                <a:ea typeface="+mn-ea"/>
                <a:cs typeface="Arial"/>
              </a:rPr>
              <a:t> concentrations in the atmosphere</a:t>
            </a:r>
          </a:p>
          <a:p>
            <a:pPr eaLnBrk="1" hangingPunct="1">
              <a:buClrTx/>
              <a:buFont typeface="Arial"/>
              <a:buChar char="•"/>
              <a:defRPr/>
            </a:pPr>
            <a:r>
              <a:rPr lang="en-US" sz="3200" dirty="0">
                <a:solidFill>
                  <a:schemeClr val="bg1"/>
                </a:solidFill>
                <a:latin typeface="Arial"/>
                <a:ea typeface="+mn-ea"/>
                <a:cs typeface="Arial"/>
              </a:rPr>
              <a:t>Human population</a:t>
            </a:r>
          </a:p>
          <a:p>
            <a:pPr eaLnBrk="1" hangingPunct="1">
              <a:buClrTx/>
              <a:buFont typeface="Arial"/>
              <a:buChar char="•"/>
              <a:defRPr/>
            </a:pPr>
            <a:r>
              <a:rPr lang="en-US" sz="3200" dirty="0">
                <a:solidFill>
                  <a:schemeClr val="bg1"/>
                </a:solidFill>
                <a:latin typeface="Arial"/>
                <a:ea typeface="+mn-ea"/>
                <a:cs typeface="Arial"/>
              </a:rPr>
              <a:t>Resource depletion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Biodiversity</a:t>
            </a:r>
          </a:p>
        </p:txBody>
      </p:sp>
      <p:sp>
        <p:nvSpPr>
          <p:cNvPr id="3" name="Rectangle 2"/>
          <p:cNvSpPr/>
          <p:nvPr/>
        </p:nvSpPr>
        <p:spPr>
          <a:xfrm>
            <a:off x="1397000" y="1828800"/>
            <a:ext cx="9448800" cy="6986528"/>
          </a:xfrm>
          <a:prstGeom prst="rect">
            <a:avLst/>
          </a:prstGeom>
        </p:spPr>
        <p:txBody>
          <a:bodyPr wrap="square">
            <a:spAutoFit/>
          </a:bodyPr>
          <a:lstStyle/>
          <a:p>
            <a:r>
              <a:rPr lang="en-US" sz="3600" b="1" dirty="0">
                <a:solidFill>
                  <a:srgbClr val="010001"/>
                </a:solidFill>
                <a:latin typeface="Helvetica" charset="0"/>
              </a:rPr>
              <a:t>Key Global Environmental Indicator 1: Biological Diversity</a:t>
            </a:r>
          </a:p>
          <a:p>
            <a:endParaRPr lang="en-US" sz="3600" b="1" dirty="0" smtClean="0">
              <a:solidFill>
                <a:srgbClr val="010001"/>
              </a:solidFill>
              <a:latin typeface="Arial"/>
              <a:cs typeface="Arial"/>
            </a:endParaRPr>
          </a:p>
          <a:p>
            <a:endParaRPr lang="en-US" sz="3600" b="1" dirty="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Biodiversity</a:t>
            </a:r>
            <a:r>
              <a:rPr lang="en-US" sz="3600" dirty="0" smtClean="0">
                <a:solidFill>
                  <a:srgbClr val="010001"/>
                </a:solidFill>
                <a:latin typeface="Arial"/>
                <a:cs typeface="Arial"/>
              </a:rPr>
              <a:t>  The diversity of life forms in an environment</a:t>
            </a:r>
          </a:p>
          <a:p>
            <a:r>
              <a:rPr lang="en-US" sz="3600" dirty="0" smtClean="0">
                <a:solidFill>
                  <a:srgbClr val="010001"/>
                </a:solidFill>
                <a:latin typeface="Arial"/>
                <a:cs typeface="Arial"/>
              </a:rPr>
              <a:t> </a:t>
            </a:r>
          </a:p>
          <a:p>
            <a:r>
              <a:rPr lang="en-US" sz="3600" dirty="0" smtClean="0">
                <a:solidFill>
                  <a:srgbClr val="010001"/>
                </a:solidFill>
                <a:latin typeface="Arial"/>
                <a:cs typeface="Arial"/>
              </a:rPr>
              <a:t>Biodiversity exists on three scales:</a:t>
            </a:r>
          </a:p>
          <a:p>
            <a:r>
              <a:rPr lang="en-US" sz="3600" dirty="0" smtClean="0">
                <a:solidFill>
                  <a:srgbClr val="010001"/>
                </a:solidFill>
                <a:latin typeface="Arial"/>
                <a:cs typeface="Arial"/>
              </a:rPr>
              <a:t> </a:t>
            </a:r>
          </a:p>
          <a:p>
            <a:pPr marL="571500" indent="-571500">
              <a:buFont typeface="Arial"/>
              <a:buChar char="•"/>
            </a:pPr>
            <a:r>
              <a:rPr lang="en-US" sz="3600" dirty="0" smtClean="0">
                <a:solidFill>
                  <a:srgbClr val="010001"/>
                </a:solidFill>
                <a:latin typeface="Arial"/>
                <a:cs typeface="Arial"/>
              </a:rPr>
              <a:t>Genetic</a:t>
            </a:r>
          </a:p>
          <a:p>
            <a:pPr marL="571500" indent="-571500">
              <a:buFont typeface="Arial"/>
              <a:buChar char="•"/>
            </a:pPr>
            <a:r>
              <a:rPr lang="en-US" sz="3600" dirty="0" smtClean="0">
                <a:solidFill>
                  <a:srgbClr val="010001"/>
                </a:solidFill>
                <a:latin typeface="Arial"/>
                <a:cs typeface="Arial"/>
              </a:rPr>
              <a:t>Species</a:t>
            </a:r>
          </a:p>
          <a:p>
            <a:pPr marL="571500" indent="-571500">
              <a:buFont typeface="Arial"/>
              <a:buChar char="•"/>
            </a:pPr>
            <a:r>
              <a:rPr lang="en-US" sz="3600" dirty="0" smtClean="0">
                <a:solidFill>
                  <a:srgbClr val="010001"/>
                </a:solidFill>
                <a:latin typeface="Arial"/>
                <a:cs typeface="Arial"/>
              </a:rPr>
              <a:t>Ecosystem</a:t>
            </a:r>
            <a:endParaRPr lang="en-US" sz="36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3200" y="1371600"/>
            <a:ext cx="3922776" cy="8229600"/>
          </a:xfrm>
          <a:prstGeom prst="rect">
            <a:avLst/>
          </a:prstGeom>
        </p:spPr>
      </p:pic>
      <p:sp>
        <p:nvSpPr>
          <p:cNvPr id="3" name="Rectangle 1"/>
          <p:cNvSpPr txBox="1">
            <a:spLocks noChangeArrowheads="1"/>
          </p:cNvSpPr>
          <p:nvPr/>
        </p:nvSpPr>
        <p:spPr bwMode="auto">
          <a:xfrm>
            <a:off x="1244600" y="152400"/>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Biodiversity</a:t>
            </a:r>
          </a:p>
        </p:txBody>
      </p:sp>
      <p:sp>
        <p:nvSpPr>
          <p:cNvPr id="4" name="TextBox 3"/>
          <p:cNvSpPr txBox="1"/>
          <p:nvPr/>
        </p:nvSpPr>
        <p:spPr>
          <a:xfrm>
            <a:off x="5816600" y="2590801"/>
            <a:ext cx="7010400" cy="4495800"/>
          </a:xfrm>
          <a:prstGeom prst="rect">
            <a:avLst/>
          </a:prstGeom>
          <a:noFill/>
        </p:spPr>
        <p:txBody>
          <a:bodyPr wrap="square" rtlCol="0">
            <a:spAutoFit/>
          </a:bodyPr>
          <a:lstStyle/>
          <a:p>
            <a:r>
              <a:rPr lang="en-US" sz="3200" b="1" dirty="0">
                <a:solidFill>
                  <a:srgbClr val="010001"/>
                </a:solidFill>
                <a:latin typeface="Arial"/>
                <a:cs typeface="Arial"/>
              </a:rPr>
              <a:t>Levels of biodiversity. </a:t>
            </a:r>
            <a:r>
              <a:rPr lang="en-US" sz="3200" dirty="0">
                <a:solidFill>
                  <a:srgbClr val="010001"/>
                </a:solidFill>
                <a:latin typeface="Arial"/>
                <a:cs typeface="Arial"/>
              </a:rPr>
              <a:t>Biodiversity exists </a:t>
            </a:r>
            <a:r>
              <a:rPr lang="en-US" sz="3200" dirty="0" smtClean="0">
                <a:solidFill>
                  <a:srgbClr val="010001"/>
                </a:solidFill>
                <a:latin typeface="Arial"/>
                <a:cs typeface="Arial"/>
              </a:rPr>
              <a:t>at three </a:t>
            </a:r>
            <a:r>
              <a:rPr lang="en-US" sz="3200" dirty="0">
                <a:solidFill>
                  <a:srgbClr val="010001"/>
                </a:solidFill>
                <a:latin typeface="Arial"/>
                <a:cs typeface="Arial"/>
              </a:rPr>
              <a:t>scales</a:t>
            </a:r>
            <a:r>
              <a:rPr lang="en-US" sz="3200" dirty="0" smtClean="0">
                <a:solidFill>
                  <a:srgbClr val="010001"/>
                </a:solidFill>
                <a:latin typeface="Arial"/>
                <a:cs typeface="Arial"/>
              </a:rPr>
              <a:t>.</a:t>
            </a:r>
          </a:p>
          <a:p>
            <a:pPr marL="514350" indent="-514350">
              <a:buAutoNum type="alphaLcParenBoth"/>
            </a:pPr>
            <a:r>
              <a:rPr lang="en-US" sz="3200" dirty="0" smtClean="0">
                <a:solidFill>
                  <a:srgbClr val="010001"/>
                </a:solidFill>
                <a:latin typeface="Arial"/>
                <a:cs typeface="Arial"/>
              </a:rPr>
              <a:t> Ecosystem </a:t>
            </a:r>
            <a:r>
              <a:rPr lang="en-US" sz="3200" dirty="0">
                <a:solidFill>
                  <a:srgbClr val="010001"/>
                </a:solidFill>
                <a:latin typeface="Arial"/>
                <a:cs typeface="Arial"/>
              </a:rPr>
              <a:t>diversity is </a:t>
            </a:r>
            <a:r>
              <a:rPr lang="en-US" sz="3200" dirty="0" smtClean="0">
                <a:solidFill>
                  <a:srgbClr val="010001"/>
                </a:solidFill>
                <a:latin typeface="Arial"/>
                <a:cs typeface="Arial"/>
              </a:rPr>
              <a:t>the variety </a:t>
            </a:r>
            <a:r>
              <a:rPr lang="en-US" sz="3200" dirty="0">
                <a:solidFill>
                  <a:srgbClr val="010001"/>
                </a:solidFill>
                <a:latin typeface="Arial"/>
                <a:cs typeface="Arial"/>
              </a:rPr>
              <a:t>of </a:t>
            </a:r>
            <a:r>
              <a:rPr lang="en-US" sz="3200" dirty="0" smtClean="0">
                <a:solidFill>
                  <a:srgbClr val="010001"/>
                </a:solidFill>
                <a:latin typeface="Arial"/>
                <a:cs typeface="Arial"/>
              </a:rPr>
              <a:t>ecosystems within </a:t>
            </a:r>
            <a:r>
              <a:rPr lang="en-US" sz="3200" dirty="0">
                <a:solidFill>
                  <a:srgbClr val="010001"/>
                </a:solidFill>
                <a:latin typeface="Arial"/>
                <a:cs typeface="Arial"/>
              </a:rPr>
              <a:t>a region</a:t>
            </a:r>
            <a:r>
              <a:rPr lang="en-US" sz="3200" dirty="0" smtClean="0">
                <a:solidFill>
                  <a:srgbClr val="010001"/>
                </a:solidFill>
                <a:latin typeface="Arial"/>
                <a:cs typeface="Arial"/>
              </a:rPr>
              <a:t>.</a:t>
            </a:r>
          </a:p>
          <a:p>
            <a:pPr marL="514350" indent="-514350">
              <a:buAutoNum type="alphaLcParenBoth"/>
            </a:pPr>
            <a:r>
              <a:rPr lang="en-US" sz="3200" dirty="0" smtClean="0">
                <a:solidFill>
                  <a:srgbClr val="010001"/>
                </a:solidFill>
                <a:latin typeface="Arial"/>
                <a:cs typeface="Arial"/>
              </a:rPr>
              <a:t> Species </a:t>
            </a:r>
            <a:r>
              <a:rPr lang="en-US" sz="3200" dirty="0">
                <a:solidFill>
                  <a:srgbClr val="010001"/>
                </a:solidFill>
                <a:latin typeface="Arial"/>
                <a:cs typeface="Arial"/>
              </a:rPr>
              <a:t>diversity is the variety </a:t>
            </a:r>
            <a:r>
              <a:rPr lang="en-US" sz="3200" dirty="0" smtClean="0">
                <a:solidFill>
                  <a:srgbClr val="010001"/>
                </a:solidFill>
                <a:latin typeface="Arial"/>
                <a:cs typeface="Arial"/>
              </a:rPr>
              <a:t>of species within an </a:t>
            </a:r>
            <a:r>
              <a:rPr lang="en-US" sz="3200" dirty="0">
                <a:solidFill>
                  <a:srgbClr val="010001"/>
                </a:solidFill>
                <a:latin typeface="Arial"/>
                <a:cs typeface="Arial"/>
              </a:rPr>
              <a:t>ecosystem. </a:t>
            </a:r>
            <a:endParaRPr lang="en-US" sz="3200" dirty="0" smtClean="0">
              <a:solidFill>
                <a:srgbClr val="010001"/>
              </a:solidFill>
              <a:latin typeface="Arial"/>
              <a:cs typeface="Arial"/>
            </a:endParaRPr>
          </a:p>
          <a:p>
            <a:r>
              <a:rPr lang="en-US" sz="3200" dirty="0" smtClean="0">
                <a:solidFill>
                  <a:srgbClr val="010001"/>
                </a:solidFill>
                <a:latin typeface="Arial"/>
                <a:cs typeface="Arial"/>
              </a:rPr>
              <a:t>(</a:t>
            </a:r>
            <a:r>
              <a:rPr lang="en-US" sz="3200" dirty="0">
                <a:solidFill>
                  <a:srgbClr val="010001"/>
                </a:solidFill>
                <a:latin typeface="Arial"/>
                <a:cs typeface="Arial"/>
              </a:rPr>
              <a:t>c</a:t>
            </a:r>
            <a:r>
              <a:rPr lang="en-US" sz="3200" dirty="0" smtClean="0">
                <a:solidFill>
                  <a:srgbClr val="010001"/>
                </a:solidFill>
                <a:latin typeface="Arial"/>
                <a:cs typeface="Arial"/>
              </a:rPr>
              <a:t>) Genetic </a:t>
            </a:r>
            <a:r>
              <a:rPr lang="en-US" sz="3200" dirty="0">
                <a:solidFill>
                  <a:srgbClr val="010001"/>
                </a:solidFill>
                <a:latin typeface="Arial"/>
                <a:cs typeface="Arial"/>
              </a:rPr>
              <a:t>diversity is the variety </a:t>
            </a:r>
            <a:r>
              <a:rPr lang="en-US" sz="3200" dirty="0" smtClean="0">
                <a:solidFill>
                  <a:srgbClr val="010001"/>
                </a:solidFill>
                <a:latin typeface="Arial"/>
                <a:cs typeface="Arial"/>
              </a:rPr>
              <a:t>of   </a:t>
            </a:r>
          </a:p>
          <a:p>
            <a:r>
              <a:rPr lang="en-US" sz="3200" dirty="0">
                <a:solidFill>
                  <a:srgbClr val="010001"/>
                </a:solidFill>
                <a:latin typeface="Arial"/>
                <a:cs typeface="Arial"/>
              </a:rPr>
              <a:t> </a:t>
            </a:r>
            <a:r>
              <a:rPr lang="en-US" sz="3200" dirty="0" smtClean="0">
                <a:solidFill>
                  <a:srgbClr val="010001"/>
                </a:solidFill>
                <a:latin typeface="Arial"/>
                <a:cs typeface="Arial"/>
              </a:rPr>
              <a:t>    genes among individuals </a:t>
            </a:r>
            <a:r>
              <a:rPr lang="en-US" sz="3200" dirty="0">
                <a:solidFill>
                  <a:srgbClr val="010001"/>
                </a:solidFill>
                <a:latin typeface="Arial"/>
                <a:cs typeface="Arial"/>
              </a:rPr>
              <a:t>of </a:t>
            </a:r>
            <a:r>
              <a:rPr lang="en-US" sz="3200" dirty="0" smtClean="0">
                <a:solidFill>
                  <a:srgbClr val="010001"/>
                </a:solidFill>
                <a:latin typeface="Arial"/>
                <a:cs typeface="Arial"/>
              </a:rPr>
              <a:t>a     </a:t>
            </a:r>
          </a:p>
          <a:p>
            <a:r>
              <a:rPr lang="en-US" sz="3200" dirty="0">
                <a:solidFill>
                  <a:srgbClr val="010001"/>
                </a:solidFill>
                <a:latin typeface="Arial"/>
                <a:cs typeface="Arial"/>
              </a:rPr>
              <a:t> </a:t>
            </a:r>
            <a:r>
              <a:rPr lang="en-US" sz="3200" dirty="0" smtClean="0">
                <a:solidFill>
                  <a:srgbClr val="010001"/>
                </a:solidFill>
                <a:latin typeface="Arial"/>
                <a:cs typeface="Arial"/>
              </a:rPr>
              <a:t>    species</a:t>
            </a:r>
            <a:r>
              <a:rPr lang="en-US" sz="3200" dirty="0">
                <a:solidFill>
                  <a:srgbClr val="010001"/>
                </a:solidFill>
                <a:latin typeface="Arial"/>
                <a:cs typeface="Aria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body" idx="1"/>
          </p:nvPr>
        </p:nvSpPr>
        <p:spPr>
          <a:xfrm>
            <a:off x="1473200" y="1143000"/>
            <a:ext cx="10464800" cy="5840413"/>
          </a:xfrm>
        </p:spPr>
        <p:txBody>
          <a:bodyPr/>
          <a:lstStyle/>
          <a:p>
            <a:pPr lvl="0">
              <a:buClrTx/>
              <a:buFont typeface="Arial"/>
              <a:buChar char="•"/>
            </a:pPr>
            <a:r>
              <a:rPr lang="en-US" sz="3600" b="1" dirty="0">
                <a:solidFill>
                  <a:srgbClr val="010001"/>
                </a:solidFill>
                <a:latin typeface="Arial"/>
                <a:cs typeface="Arial"/>
              </a:rPr>
              <a:t>Genetic </a:t>
            </a:r>
            <a:r>
              <a:rPr lang="en-US" sz="3600" b="1" dirty="0" smtClean="0">
                <a:solidFill>
                  <a:srgbClr val="010001"/>
                </a:solidFill>
                <a:latin typeface="Arial"/>
                <a:cs typeface="Arial"/>
              </a:rPr>
              <a:t>Diversity</a:t>
            </a:r>
            <a:r>
              <a:rPr lang="en-US" sz="3600" dirty="0">
                <a:solidFill>
                  <a:srgbClr val="010001"/>
                </a:solidFill>
                <a:latin typeface="Arial"/>
                <a:cs typeface="Arial"/>
              </a:rPr>
              <a:t> </a:t>
            </a:r>
            <a:r>
              <a:rPr lang="en-US" sz="3600" dirty="0" smtClean="0">
                <a:solidFill>
                  <a:srgbClr val="010001"/>
                </a:solidFill>
                <a:latin typeface="Arial"/>
                <a:cs typeface="Arial"/>
              </a:rPr>
              <a:t> A </a:t>
            </a:r>
            <a:r>
              <a:rPr lang="en-US" sz="3600" dirty="0">
                <a:solidFill>
                  <a:srgbClr val="010001"/>
                </a:solidFill>
                <a:latin typeface="Arial"/>
                <a:cs typeface="Arial"/>
              </a:rPr>
              <a:t>measure of the genetic variation among individuals in a population</a:t>
            </a:r>
          </a:p>
          <a:p>
            <a:pPr lvl="0">
              <a:buClrTx/>
              <a:buFont typeface="Arial"/>
              <a:buChar char="•"/>
            </a:pPr>
            <a:r>
              <a:rPr lang="en-US" sz="3600" dirty="0">
                <a:solidFill>
                  <a:srgbClr val="010001"/>
                </a:solidFill>
                <a:latin typeface="Arial"/>
                <a:cs typeface="Arial"/>
              </a:rPr>
              <a:t>Populations with high genetic diversity are better able to respond to environmental change than populations with lower genetic diversity.</a:t>
            </a:r>
          </a:p>
        </p:txBody>
      </p:sp>
      <p:sp>
        <p:nvSpPr>
          <p:cNvPr id="3"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Genetic Diversity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2200" y="762000"/>
            <a:ext cx="10058400" cy="8402302"/>
          </a:xfrm>
          <a:prstGeom prst="rect">
            <a:avLst/>
          </a:prstGeom>
        </p:spPr>
        <p:txBody>
          <a:bodyPr wrap="square">
            <a:spAutoFit/>
          </a:bodyPr>
          <a:lstStyle/>
          <a:p>
            <a:endParaRPr lang="en-US" sz="3600" b="1" dirty="0" smtClean="0">
              <a:solidFill>
                <a:srgbClr val="010001"/>
              </a:solidFill>
              <a:latin typeface="Arial"/>
              <a:cs typeface="Arial"/>
            </a:endParaRPr>
          </a:p>
          <a:p>
            <a:endParaRPr lang="en-US" sz="3600" b="1"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Species</a:t>
            </a:r>
            <a:r>
              <a:rPr lang="en-US" sz="3600" dirty="0" smtClean="0">
                <a:solidFill>
                  <a:srgbClr val="010001"/>
                </a:solidFill>
                <a:latin typeface="Arial"/>
                <a:cs typeface="Arial"/>
              </a:rPr>
              <a:t>  A group of organisms that is distinct form other groups in its morphology (body form and structure), behavior, or biochemical properties.</a:t>
            </a:r>
          </a:p>
          <a:p>
            <a:endParaRPr lang="en-US" sz="3600"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Species diversity  </a:t>
            </a:r>
            <a:r>
              <a:rPr lang="en-US" sz="3600" dirty="0" smtClean="0">
                <a:solidFill>
                  <a:srgbClr val="010001"/>
                </a:solidFill>
                <a:latin typeface="Arial"/>
                <a:cs typeface="Arial"/>
              </a:rPr>
              <a:t>The number of species in a region or in a particular type of habitat.</a:t>
            </a:r>
          </a:p>
          <a:p>
            <a:endParaRPr lang="en-US" sz="3600" dirty="0" smtClean="0">
              <a:solidFill>
                <a:srgbClr val="010001"/>
              </a:solidFill>
              <a:latin typeface="Arial"/>
              <a:cs typeface="Arial"/>
            </a:endParaRPr>
          </a:p>
          <a:p>
            <a:pPr marL="571500" indent="-571500">
              <a:buFont typeface="Arial"/>
              <a:buChar char="•"/>
            </a:pPr>
            <a:r>
              <a:rPr lang="en-US" sz="3600" b="1" dirty="0">
                <a:solidFill>
                  <a:srgbClr val="010001"/>
                </a:solidFill>
                <a:latin typeface="Arial"/>
                <a:cs typeface="Arial"/>
              </a:rPr>
              <a:t>Speciation</a:t>
            </a:r>
            <a:r>
              <a:rPr lang="en-US" sz="3600" dirty="0">
                <a:solidFill>
                  <a:srgbClr val="010001"/>
                </a:solidFill>
                <a:latin typeface="Arial"/>
                <a:cs typeface="Arial"/>
              </a:rPr>
              <a:t> </a:t>
            </a:r>
            <a:r>
              <a:rPr lang="en-US" sz="3600" dirty="0" smtClean="0">
                <a:solidFill>
                  <a:srgbClr val="010001"/>
                </a:solidFill>
                <a:latin typeface="Arial"/>
                <a:cs typeface="Arial"/>
              </a:rPr>
              <a:t> The </a:t>
            </a:r>
            <a:r>
              <a:rPr lang="en-US" sz="3600" dirty="0">
                <a:solidFill>
                  <a:srgbClr val="010001"/>
                </a:solidFill>
                <a:latin typeface="Arial"/>
                <a:cs typeface="Arial"/>
              </a:rPr>
              <a:t>evolution of new species</a:t>
            </a:r>
            <a:r>
              <a:rPr lang="en-US" sz="3600" dirty="0" smtClean="0">
                <a:solidFill>
                  <a:srgbClr val="010001"/>
                </a:solidFill>
                <a:latin typeface="Arial"/>
                <a:cs typeface="Arial"/>
              </a:rPr>
              <a:t>.</a:t>
            </a:r>
          </a:p>
          <a:p>
            <a:endParaRPr lang="en-US" sz="3600" dirty="0">
              <a:solidFill>
                <a:srgbClr val="010001"/>
              </a:solidFill>
              <a:latin typeface="Arial"/>
              <a:cs typeface="Arial"/>
            </a:endParaRPr>
          </a:p>
          <a:p>
            <a:pPr marL="571500" indent="-571500">
              <a:buFont typeface="Arial"/>
              <a:buChar char="•"/>
            </a:pPr>
            <a:r>
              <a:rPr lang="en-US" sz="3600" b="1" dirty="0">
                <a:solidFill>
                  <a:srgbClr val="010001"/>
                </a:solidFill>
                <a:latin typeface="Arial"/>
                <a:cs typeface="Arial"/>
              </a:rPr>
              <a:t>Background extinction rate </a:t>
            </a:r>
            <a:r>
              <a:rPr lang="en-US" sz="3600" b="1" dirty="0" smtClean="0">
                <a:solidFill>
                  <a:srgbClr val="010001"/>
                </a:solidFill>
                <a:latin typeface="Arial"/>
                <a:cs typeface="Arial"/>
              </a:rPr>
              <a:t> </a:t>
            </a:r>
            <a:r>
              <a:rPr lang="en-US" sz="3600" dirty="0" smtClean="0">
                <a:solidFill>
                  <a:srgbClr val="010001"/>
                </a:solidFill>
                <a:latin typeface="Arial"/>
                <a:cs typeface="Arial"/>
              </a:rPr>
              <a:t>The </a:t>
            </a:r>
            <a:r>
              <a:rPr lang="en-US" sz="3600" dirty="0">
                <a:solidFill>
                  <a:srgbClr val="010001"/>
                </a:solidFill>
                <a:latin typeface="Arial"/>
                <a:cs typeface="Arial"/>
              </a:rPr>
              <a:t>average </a:t>
            </a:r>
            <a:r>
              <a:rPr lang="en-US" sz="3600" dirty="0" smtClean="0">
                <a:solidFill>
                  <a:srgbClr val="010001"/>
                </a:solidFill>
                <a:latin typeface="Arial"/>
                <a:cs typeface="Arial"/>
              </a:rPr>
              <a:t>rate at </a:t>
            </a:r>
            <a:r>
              <a:rPr lang="en-US" sz="3600" dirty="0">
                <a:solidFill>
                  <a:srgbClr val="010001"/>
                </a:solidFill>
                <a:latin typeface="Arial"/>
                <a:cs typeface="Arial"/>
              </a:rPr>
              <a:t>which species become extinct over the </a:t>
            </a:r>
            <a:r>
              <a:rPr lang="en-US" sz="3600" dirty="0" smtClean="0">
                <a:solidFill>
                  <a:srgbClr val="010001"/>
                </a:solidFill>
                <a:latin typeface="Arial"/>
                <a:cs typeface="Arial"/>
              </a:rPr>
              <a:t>long term</a:t>
            </a:r>
            <a:r>
              <a:rPr lang="en-US" sz="3600" dirty="0">
                <a:solidFill>
                  <a:srgbClr val="010001"/>
                </a:solidFill>
                <a:latin typeface="Arial"/>
                <a:cs typeface="Arial"/>
              </a:rPr>
              <a:t>.</a:t>
            </a:r>
          </a:p>
        </p:txBody>
      </p:sp>
      <p:sp>
        <p:nvSpPr>
          <p:cNvPr id="5"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Species Diversity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168400" y="2514600"/>
            <a:ext cx="10591800" cy="2286000"/>
          </a:xfrm>
        </p:spPr>
        <p:txBody>
          <a:bodyPr/>
          <a:lstStyle/>
          <a:p>
            <a:pPr marL="50800" indent="0" eaLnBrk="1" hangingPunct="1">
              <a:lnSpc>
                <a:spcPct val="90000"/>
              </a:lnSpc>
              <a:buClrTx/>
              <a:buNone/>
              <a:defRPr/>
            </a:pPr>
            <a:r>
              <a:rPr lang="en-US" sz="3600" dirty="0" smtClean="0">
                <a:solidFill>
                  <a:schemeClr val="bg1"/>
                </a:solidFill>
                <a:latin typeface="Arial"/>
                <a:ea typeface="+mn-ea"/>
                <a:cs typeface="Arial"/>
              </a:rPr>
              <a:t>Ecosystem </a:t>
            </a:r>
            <a:r>
              <a:rPr lang="en-US" sz="3600" dirty="0">
                <a:solidFill>
                  <a:schemeClr val="bg1"/>
                </a:solidFill>
                <a:latin typeface="Arial"/>
                <a:ea typeface="+mn-ea"/>
                <a:cs typeface="Arial"/>
              </a:rPr>
              <a:t>diversity is a measure of the diversity of of ecosystems of habitats in that exist in a given region.</a:t>
            </a:r>
          </a:p>
        </p:txBody>
      </p:sp>
      <p:sp>
        <p:nvSpPr>
          <p:cNvPr id="5"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Ecosystem Diversity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168400" y="1905000"/>
            <a:ext cx="10972800" cy="5486400"/>
          </a:xfrm>
        </p:spPr>
        <p:txBody>
          <a:bodyPr/>
          <a:lstStyle/>
          <a:p>
            <a:pPr marL="0" indent="0" eaLnBrk="1" hangingPunct="1">
              <a:buClrTx/>
              <a:buNone/>
              <a:defRPr/>
            </a:pPr>
            <a:r>
              <a:rPr lang="en-US" sz="3600" b="1" dirty="0">
                <a:solidFill>
                  <a:srgbClr val="010001"/>
                </a:solidFill>
                <a:latin typeface="Arial"/>
                <a:cs typeface="Arial"/>
              </a:rPr>
              <a:t>Key Global Environmental Indicator 2: Food Production </a:t>
            </a:r>
            <a:endParaRPr lang="en-US" sz="3600" dirty="0" smtClean="0">
              <a:solidFill>
                <a:schemeClr val="bg1"/>
              </a:solidFill>
              <a:latin typeface="Arial"/>
              <a:ea typeface="+mn-ea"/>
              <a:cs typeface="Arial"/>
            </a:endParaRPr>
          </a:p>
          <a:p>
            <a:pPr eaLnBrk="1" hangingPunct="1">
              <a:buClrTx/>
              <a:buFont typeface="Arial"/>
              <a:buChar char="•"/>
              <a:defRPr/>
            </a:pPr>
            <a:r>
              <a:rPr lang="en-US" sz="3600" dirty="0" smtClean="0">
                <a:solidFill>
                  <a:schemeClr val="bg1"/>
                </a:solidFill>
                <a:latin typeface="Arial"/>
                <a:ea typeface="+mn-ea"/>
                <a:cs typeface="Arial"/>
              </a:rPr>
              <a:t>Food </a:t>
            </a:r>
            <a:r>
              <a:rPr lang="en-US" sz="3600" dirty="0">
                <a:solidFill>
                  <a:schemeClr val="bg1"/>
                </a:solidFill>
                <a:latin typeface="Arial"/>
                <a:ea typeface="+mn-ea"/>
                <a:cs typeface="Arial"/>
              </a:rPr>
              <a:t>production is our ability to grow food to nourish the human </a:t>
            </a:r>
            <a:r>
              <a:rPr lang="en-US" sz="3600" dirty="0" smtClean="0">
                <a:solidFill>
                  <a:schemeClr val="bg1"/>
                </a:solidFill>
                <a:latin typeface="Arial"/>
                <a:ea typeface="+mn-ea"/>
                <a:cs typeface="Arial"/>
              </a:rPr>
              <a:t>population.</a:t>
            </a:r>
            <a:endParaRPr lang="en-US" sz="3600" dirty="0">
              <a:solidFill>
                <a:schemeClr val="bg1"/>
              </a:solidFill>
              <a:latin typeface="Arial"/>
              <a:ea typeface="+mn-ea"/>
              <a:cs typeface="Arial"/>
            </a:endParaRPr>
          </a:p>
          <a:p>
            <a:pPr eaLnBrk="1" hangingPunct="1">
              <a:buClrTx/>
              <a:buFont typeface="Arial"/>
              <a:buChar char="•"/>
              <a:defRPr/>
            </a:pPr>
            <a:r>
              <a:rPr lang="en-US" sz="3600" dirty="0">
                <a:solidFill>
                  <a:schemeClr val="bg1"/>
                </a:solidFill>
                <a:latin typeface="Arial"/>
                <a:ea typeface="+mn-ea"/>
                <a:cs typeface="Arial"/>
              </a:rPr>
              <a:t>We use science and technology to increase the amount of food we can produce on a given area of land.</a:t>
            </a:r>
          </a:p>
        </p:txBody>
      </p:sp>
      <p:sp>
        <p:nvSpPr>
          <p:cNvPr id="5"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Food Production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219201"/>
            <a:ext cx="8704826" cy="6324600"/>
          </a:xfrm>
          <a:prstGeom prst="rect">
            <a:avLst/>
          </a:prstGeom>
        </p:spPr>
      </p:pic>
      <p:sp>
        <p:nvSpPr>
          <p:cNvPr id="3"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Food Production</a:t>
            </a:r>
          </a:p>
        </p:txBody>
      </p:sp>
      <p:sp>
        <p:nvSpPr>
          <p:cNvPr id="2" name="TextBox 1"/>
          <p:cNvSpPr txBox="1"/>
          <p:nvPr/>
        </p:nvSpPr>
        <p:spPr>
          <a:xfrm>
            <a:off x="1549400" y="8077200"/>
            <a:ext cx="8915400" cy="1384995"/>
          </a:xfrm>
          <a:prstGeom prst="rect">
            <a:avLst/>
          </a:prstGeom>
          <a:noFill/>
        </p:spPr>
        <p:txBody>
          <a:bodyPr wrap="square" rtlCol="0">
            <a:spAutoFit/>
          </a:bodyPr>
          <a:lstStyle/>
          <a:p>
            <a:r>
              <a:rPr lang="en-US" sz="2800" b="1" dirty="0">
                <a:solidFill>
                  <a:srgbClr val="010001"/>
                </a:solidFill>
                <a:latin typeface="Arial"/>
                <a:cs typeface="Arial"/>
              </a:rPr>
              <a:t>World grain production </a:t>
            </a:r>
            <a:r>
              <a:rPr lang="en-US" sz="2800" b="1" dirty="0" smtClean="0">
                <a:solidFill>
                  <a:srgbClr val="010001"/>
                </a:solidFill>
                <a:latin typeface="Arial"/>
                <a:cs typeface="Arial"/>
              </a:rPr>
              <a:t>per person</a:t>
            </a:r>
            <a:r>
              <a:rPr lang="en-US" sz="2800" b="1" dirty="0">
                <a:solidFill>
                  <a:srgbClr val="010001"/>
                </a:solidFill>
                <a:latin typeface="Arial"/>
                <a:cs typeface="Arial"/>
              </a:rPr>
              <a:t>. </a:t>
            </a:r>
            <a:r>
              <a:rPr lang="en-US" sz="2800" dirty="0">
                <a:solidFill>
                  <a:srgbClr val="010001"/>
                </a:solidFill>
                <a:latin typeface="Arial"/>
                <a:cs typeface="Arial"/>
              </a:rPr>
              <a:t>Grain production has increased since </a:t>
            </a:r>
            <a:r>
              <a:rPr lang="en-US" sz="2800" dirty="0" smtClean="0">
                <a:solidFill>
                  <a:srgbClr val="010001"/>
                </a:solidFill>
                <a:latin typeface="Arial"/>
                <a:cs typeface="Arial"/>
              </a:rPr>
              <a:t>the 1950s</a:t>
            </a:r>
            <a:r>
              <a:rPr lang="en-US" sz="2800" dirty="0">
                <a:solidFill>
                  <a:srgbClr val="010001"/>
                </a:solidFill>
                <a:latin typeface="Arial"/>
                <a:cs typeface="Arial"/>
              </a:rPr>
              <a:t>, but it has recently begun to level off.</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3600" y="2057400"/>
            <a:ext cx="11125200" cy="6186310"/>
          </a:xfrm>
          <a:prstGeom prst="rect">
            <a:avLst/>
          </a:prstGeom>
        </p:spPr>
        <p:txBody>
          <a:bodyPr wrap="square">
            <a:spAutoFit/>
          </a:bodyPr>
          <a:lstStyle/>
          <a:p>
            <a:r>
              <a:rPr lang="en-US" sz="3600" b="1" dirty="0">
                <a:solidFill>
                  <a:srgbClr val="010001"/>
                </a:solidFill>
                <a:latin typeface="Arial"/>
                <a:cs typeface="Arial"/>
              </a:rPr>
              <a:t>Key Global Environmental Indicator 3: Average Global Surface Temperature and CO</a:t>
            </a:r>
            <a:r>
              <a:rPr lang="en-US" sz="3600" b="1" baseline="-25000" dirty="0">
                <a:solidFill>
                  <a:srgbClr val="010001"/>
                </a:solidFill>
                <a:latin typeface="Arial"/>
                <a:cs typeface="Arial"/>
              </a:rPr>
              <a:t>2</a:t>
            </a:r>
            <a:r>
              <a:rPr lang="en-US" sz="3600" b="1" dirty="0">
                <a:solidFill>
                  <a:srgbClr val="010001"/>
                </a:solidFill>
                <a:latin typeface="Arial"/>
                <a:cs typeface="Arial"/>
              </a:rPr>
              <a:t> Concentration</a:t>
            </a:r>
          </a:p>
          <a:p>
            <a:endParaRPr lang="en-US" sz="3600" b="1"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Greenhouse gases  </a:t>
            </a:r>
            <a:r>
              <a:rPr lang="en-US" sz="3600" dirty="0" smtClean="0">
                <a:solidFill>
                  <a:srgbClr val="010001"/>
                </a:solidFill>
                <a:latin typeface="Arial"/>
                <a:cs typeface="Arial"/>
              </a:rPr>
              <a:t>Gases in Earth's atmosphere that trap heat near the surface.</a:t>
            </a:r>
          </a:p>
          <a:p>
            <a:r>
              <a:rPr lang="en-US" sz="3600" dirty="0" smtClean="0">
                <a:solidFill>
                  <a:srgbClr val="010001"/>
                </a:solidFill>
                <a:latin typeface="Arial"/>
                <a:cs typeface="Arial"/>
              </a:rPr>
              <a:t> </a:t>
            </a:r>
          </a:p>
          <a:p>
            <a:pPr marL="571500" indent="-571500">
              <a:buFont typeface="Arial"/>
              <a:buChar char="•"/>
            </a:pPr>
            <a:r>
              <a:rPr lang="en-US" sz="3600" dirty="0" smtClean="0">
                <a:solidFill>
                  <a:srgbClr val="010001"/>
                </a:solidFill>
                <a:latin typeface="Arial"/>
                <a:cs typeface="Arial"/>
              </a:rPr>
              <a:t>The most significant greenhouse gas is carbon dioxide (CO</a:t>
            </a:r>
            <a:r>
              <a:rPr lang="en-US" sz="3600" baseline="-25000" dirty="0" smtClean="0">
                <a:solidFill>
                  <a:srgbClr val="010001"/>
                </a:solidFill>
                <a:latin typeface="Arial"/>
                <a:cs typeface="Arial"/>
              </a:rPr>
              <a:t>2</a:t>
            </a:r>
            <a:r>
              <a:rPr lang="en-US" sz="3600" dirty="0" smtClean="0">
                <a:solidFill>
                  <a:srgbClr val="010001"/>
                </a:solidFill>
                <a:latin typeface="Arial"/>
                <a:cs typeface="Arial"/>
              </a:rPr>
              <a:t>).</a:t>
            </a:r>
          </a:p>
          <a:p>
            <a:r>
              <a:rPr lang="en-US" sz="3600" dirty="0" smtClean="0">
                <a:solidFill>
                  <a:srgbClr val="010001"/>
                </a:solidFill>
                <a:latin typeface="Arial"/>
                <a:cs typeface="Arial"/>
              </a:rPr>
              <a:t> </a:t>
            </a:r>
          </a:p>
          <a:p>
            <a:pPr marL="571500" indent="-571500">
              <a:buFont typeface="Arial"/>
              <a:buChar char="•"/>
            </a:pPr>
            <a:r>
              <a:rPr lang="en-US" sz="3600" b="1" dirty="0" smtClean="0">
                <a:solidFill>
                  <a:srgbClr val="010001"/>
                </a:solidFill>
                <a:latin typeface="Arial"/>
                <a:cs typeface="Arial"/>
              </a:rPr>
              <a:t>Anthropogenic</a:t>
            </a:r>
            <a:r>
              <a:rPr lang="en-US" sz="3600" dirty="0" smtClean="0">
                <a:solidFill>
                  <a:srgbClr val="010001"/>
                </a:solidFill>
                <a:latin typeface="Arial"/>
                <a:cs typeface="Arial"/>
              </a:rPr>
              <a:t>  Derived from human activities.</a:t>
            </a:r>
            <a:endParaRPr lang="en-US" sz="3600" dirty="0">
              <a:solidFill>
                <a:srgbClr val="010001"/>
              </a:solidFill>
              <a:latin typeface="Arial"/>
              <a:cs typeface="Arial"/>
            </a:endParaRPr>
          </a:p>
        </p:txBody>
      </p:sp>
      <p:sp>
        <p:nvSpPr>
          <p:cNvPr id="4" name="Rectangle 1"/>
          <p:cNvSpPr txBox="1">
            <a:spLocks noChangeArrowheads="1"/>
          </p:cNvSpPr>
          <p:nvPr/>
        </p:nvSpPr>
        <p:spPr bwMode="auto">
          <a:xfrm>
            <a:off x="1244600" y="228600"/>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Surface Temperature and CO</a:t>
            </a:r>
            <a:r>
              <a:rPr lang="en-US" sz="4400" b="1" baseline="-25000" dirty="0" smtClean="0">
                <a:solidFill>
                  <a:srgbClr val="010001"/>
                </a:solidFill>
                <a:latin typeface="Helvetica" charset="0"/>
              </a:rPr>
              <a:t>2</a:t>
            </a:r>
            <a:r>
              <a:rPr lang="en-US" sz="4400" b="1" dirty="0" smtClean="0">
                <a:solidFill>
                  <a:srgbClr val="010001"/>
                </a:solidFill>
                <a:latin typeface="Helvetica" charset="0"/>
              </a:rPr>
              <a:t> Concentration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19200" y="1676401"/>
            <a:ext cx="8712200" cy="6400800"/>
          </a:xfrm>
          <a:prstGeom prst="rect">
            <a:avLst/>
          </a:prstGeom>
        </p:spPr>
      </p:pic>
      <p:sp>
        <p:nvSpPr>
          <p:cNvPr id="6" name="Rectangle 1"/>
          <p:cNvSpPr txBox="1">
            <a:spLocks noChangeArrowheads="1"/>
          </p:cNvSpPr>
          <p:nvPr/>
        </p:nvSpPr>
        <p:spPr bwMode="auto">
          <a:xfrm>
            <a:off x="1244600" y="228600"/>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Surface Temperature and CO</a:t>
            </a:r>
            <a:r>
              <a:rPr lang="en-US" sz="4400" b="1" baseline="-25000" dirty="0" smtClean="0">
                <a:solidFill>
                  <a:srgbClr val="010001"/>
                </a:solidFill>
                <a:latin typeface="Helvetica" charset="0"/>
              </a:rPr>
              <a:t>2</a:t>
            </a:r>
            <a:r>
              <a:rPr lang="en-US" sz="4400" b="1" dirty="0" smtClean="0">
                <a:solidFill>
                  <a:srgbClr val="010001"/>
                </a:solidFill>
                <a:latin typeface="Helvetica" charset="0"/>
              </a:rPr>
              <a:t> Concentration</a:t>
            </a:r>
          </a:p>
        </p:txBody>
      </p:sp>
      <p:sp>
        <p:nvSpPr>
          <p:cNvPr id="2" name="TextBox 1"/>
          <p:cNvSpPr txBox="1"/>
          <p:nvPr/>
        </p:nvSpPr>
        <p:spPr>
          <a:xfrm>
            <a:off x="1168400" y="8382000"/>
            <a:ext cx="8763000" cy="1200328"/>
          </a:xfrm>
          <a:prstGeom prst="rect">
            <a:avLst/>
          </a:prstGeom>
          <a:noFill/>
        </p:spPr>
        <p:txBody>
          <a:bodyPr wrap="square" rtlCol="0">
            <a:spAutoFit/>
          </a:bodyPr>
          <a:lstStyle/>
          <a:p>
            <a:r>
              <a:rPr lang="en-US" sz="2400" b="1" dirty="0">
                <a:solidFill>
                  <a:srgbClr val="010001"/>
                </a:solidFill>
                <a:latin typeface="Arial"/>
                <a:cs typeface="Arial"/>
              </a:rPr>
              <a:t>The Earth-surface energy balance. </a:t>
            </a:r>
            <a:r>
              <a:rPr lang="en-US" sz="2400" dirty="0" smtClean="0">
                <a:solidFill>
                  <a:srgbClr val="010001"/>
                </a:solidFill>
                <a:latin typeface="Arial"/>
                <a:cs typeface="Arial"/>
              </a:rPr>
              <a:t>Earth’s surface </a:t>
            </a:r>
            <a:r>
              <a:rPr lang="en-US" sz="2400" dirty="0">
                <a:solidFill>
                  <a:srgbClr val="010001"/>
                </a:solidFill>
                <a:latin typeface="Arial"/>
                <a:cs typeface="Arial"/>
              </a:rPr>
              <a:t>is warmed by the Sun, </a:t>
            </a:r>
            <a:r>
              <a:rPr lang="en-US" sz="2400" dirty="0" smtClean="0">
                <a:solidFill>
                  <a:srgbClr val="010001"/>
                </a:solidFill>
                <a:latin typeface="Arial"/>
                <a:cs typeface="Arial"/>
              </a:rPr>
              <a:t>radiating heat </a:t>
            </a:r>
            <a:r>
              <a:rPr lang="en-US" sz="2400" dirty="0">
                <a:solidFill>
                  <a:srgbClr val="010001"/>
                </a:solidFill>
                <a:latin typeface="Arial"/>
                <a:cs typeface="Arial"/>
              </a:rPr>
              <a:t>outward. Heat-</a:t>
            </a:r>
            <a:r>
              <a:rPr lang="en-US" sz="2400" dirty="0" smtClean="0">
                <a:solidFill>
                  <a:srgbClr val="010001"/>
                </a:solidFill>
                <a:latin typeface="Arial"/>
                <a:cs typeface="Arial"/>
              </a:rPr>
              <a:t>trapping gases </a:t>
            </a:r>
            <a:r>
              <a:rPr lang="en-US" sz="2400" dirty="0">
                <a:solidFill>
                  <a:srgbClr val="010001"/>
                </a:solidFill>
                <a:latin typeface="Arial"/>
                <a:cs typeface="Arial"/>
              </a:rPr>
              <a:t>absorb the outgoing </a:t>
            </a:r>
            <a:r>
              <a:rPr lang="en-US" sz="2400" dirty="0" smtClean="0">
                <a:solidFill>
                  <a:srgbClr val="010001"/>
                </a:solidFill>
                <a:latin typeface="Arial"/>
                <a:cs typeface="Arial"/>
              </a:rPr>
              <a:t>heat, reradiating </a:t>
            </a:r>
            <a:r>
              <a:rPr lang="en-US" sz="2400" dirty="0">
                <a:solidFill>
                  <a:srgbClr val="010001"/>
                </a:solidFill>
                <a:latin typeface="Arial"/>
                <a:cs typeface="Arial"/>
              </a:rPr>
              <a:t>some </a:t>
            </a:r>
            <a:r>
              <a:rPr lang="en-US" sz="2400" dirty="0" smtClean="0">
                <a:solidFill>
                  <a:srgbClr val="010001"/>
                </a:solidFill>
                <a:latin typeface="Arial"/>
                <a:cs typeface="Arial"/>
              </a:rPr>
              <a:t>back </a:t>
            </a:r>
            <a:r>
              <a:rPr lang="en-US" sz="2400" dirty="0">
                <a:solidFill>
                  <a:srgbClr val="010001"/>
                </a:solidFill>
                <a:latin typeface="Arial"/>
                <a:cs typeface="Arial"/>
              </a:rPr>
              <a:t>to </a:t>
            </a:r>
            <a:r>
              <a:rPr lang="en-US" sz="2400" dirty="0" smtClean="0">
                <a:solidFill>
                  <a:srgbClr val="010001"/>
                </a:solidFill>
                <a:latin typeface="Arial"/>
                <a:cs typeface="Arial"/>
              </a:rPr>
              <a:t>Earth. </a:t>
            </a:r>
            <a:endParaRPr lang="en-US" sz="24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270000" y="304800"/>
            <a:ext cx="10464800" cy="2465388"/>
          </a:xfrm>
        </p:spPr>
        <p:txBody>
          <a:bodyPr/>
          <a:lstStyle/>
          <a:p>
            <a:pPr eaLnBrk="1" hangingPunct="1">
              <a:defRPr/>
            </a:pPr>
            <a:r>
              <a:rPr lang="en-US" sz="4400" b="1" dirty="0" smtClean="0">
                <a:solidFill>
                  <a:srgbClr val="010001"/>
                </a:solidFill>
                <a:latin typeface="Helvetica"/>
                <a:ea typeface="+mj-ea"/>
                <a:cs typeface="Helvetica"/>
              </a:rPr>
              <a:t>Module 1</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Environmental Science</a:t>
            </a:r>
            <a:br>
              <a:rPr lang="en-US" sz="4400" b="1" dirty="0" smtClean="0">
                <a:solidFill>
                  <a:srgbClr val="010001"/>
                </a:solidFill>
                <a:latin typeface="Helvetica"/>
                <a:ea typeface="+mj-ea"/>
                <a:cs typeface="Helvetica"/>
              </a:rPr>
            </a:br>
            <a:endParaRPr lang="en-US" sz="4400" b="1" dirty="0" smtClean="0">
              <a:solidFill>
                <a:srgbClr val="010001"/>
              </a:solidFill>
              <a:latin typeface="Helvetica"/>
              <a:ea typeface="+mj-ea"/>
              <a:cs typeface="Helvetica"/>
            </a:endParaRPr>
          </a:p>
        </p:txBody>
      </p:sp>
      <p:sp>
        <p:nvSpPr>
          <p:cNvPr id="6147" name="TextBox 2"/>
          <p:cNvSpPr txBox="1">
            <a:spLocks noChangeArrowheads="1"/>
          </p:cNvSpPr>
          <p:nvPr/>
        </p:nvSpPr>
        <p:spPr bwMode="auto">
          <a:xfrm>
            <a:off x="9407525" y="8539163"/>
            <a:ext cx="185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endParaRPr lang="en-US"/>
          </a:p>
        </p:txBody>
      </p:sp>
      <p:sp>
        <p:nvSpPr>
          <p:cNvPr id="2" name="Content Placeholder 1"/>
          <p:cNvSpPr>
            <a:spLocks noGrp="1"/>
          </p:cNvSpPr>
          <p:nvPr>
            <p:ph idx="1"/>
          </p:nvPr>
        </p:nvSpPr>
        <p:spPr>
          <a:xfrm>
            <a:off x="1168400" y="2209800"/>
            <a:ext cx="10566400" cy="5840413"/>
          </a:xfrm>
        </p:spPr>
        <p:txBody>
          <a:bodyPr/>
          <a:lstStyle/>
          <a:p>
            <a:pPr marL="0" indent="0">
              <a:buNone/>
            </a:pPr>
            <a:r>
              <a:rPr lang="en-US" sz="3600" b="1" dirty="0">
                <a:solidFill>
                  <a:schemeClr val="bg1"/>
                </a:solidFill>
                <a:latin typeface="Arial"/>
                <a:cs typeface="Arial"/>
              </a:rPr>
              <a:t>A</a:t>
            </a:r>
            <a:r>
              <a:rPr lang="en-US" sz="3600" b="1" dirty="0" smtClean="0">
                <a:solidFill>
                  <a:schemeClr val="bg1"/>
                </a:solidFill>
                <a:latin typeface="Arial"/>
                <a:cs typeface="Arial"/>
              </a:rPr>
              <a:t>fter </a:t>
            </a:r>
            <a:r>
              <a:rPr lang="en-US" sz="3600" b="1" dirty="0">
                <a:solidFill>
                  <a:schemeClr val="bg1"/>
                </a:solidFill>
                <a:latin typeface="Arial"/>
                <a:cs typeface="Arial"/>
              </a:rPr>
              <a:t>reading this module you should be able </a:t>
            </a:r>
            <a:r>
              <a:rPr lang="en-US" sz="3600" b="1" dirty="0" smtClean="0">
                <a:solidFill>
                  <a:schemeClr val="bg1"/>
                </a:solidFill>
                <a:latin typeface="Arial"/>
                <a:cs typeface="Arial"/>
              </a:rPr>
              <a:t>to</a:t>
            </a:r>
          </a:p>
          <a:p>
            <a:pPr>
              <a:buClrTx/>
              <a:buFont typeface="Arial"/>
              <a:buChar char="•"/>
            </a:pPr>
            <a:r>
              <a:rPr lang="en-US" sz="3600" dirty="0" smtClean="0">
                <a:solidFill>
                  <a:schemeClr val="bg1"/>
                </a:solidFill>
                <a:latin typeface="Arial"/>
                <a:cs typeface="Arial"/>
              </a:rPr>
              <a:t>define the field of environmental science and discuss its importance.</a:t>
            </a:r>
          </a:p>
          <a:p>
            <a:pPr>
              <a:buClrTx/>
              <a:buFont typeface="Arial"/>
              <a:buChar char="•"/>
            </a:pPr>
            <a:r>
              <a:rPr lang="en-US" sz="3600" dirty="0" smtClean="0">
                <a:solidFill>
                  <a:schemeClr val="bg1"/>
                </a:solidFill>
                <a:latin typeface="Arial"/>
                <a:cs typeface="Arial"/>
              </a:rPr>
              <a:t>identify ways in which humans have altered and continue to alter our environment.</a:t>
            </a:r>
            <a:endParaRPr lang="en-US" sz="3600" dirty="0">
              <a:solidFill>
                <a:schemeClr val="bg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66801" y="1952805"/>
            <a:ext cx="8483600" cy="5983823"/>
          </a:xfrm>
          <a:prstGeom prst="rect">
            <a:avLst/>
          </a:prstGeom>
        </p:spPr>
      </p:pic>
      <p:sp>
        <p:nvSpPr>
          <p:cNvPr id="4" name="Rectangle 1"/>
          <p:cNvSpPr txBox="1">
            <a:spLocks noChangeArrowheads="1"/>
          </p:cNvSpPr>
          <p:nvPr/>
        </p:nvSpPr>
        <p:spPr bwMode="auto">
          <a:xfrm>
            <a:off x="1244600" y="228600"/>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Surface Temperature and CO</a:t>
            </a:r>
            <a:r>
              <a:rPr lang="en-US" sz="4400" b="1" baseline="-25000" dirty="0" smtClean="0">
                <a:solidFill>
                  <a:srgbClr val="010001"/>
                </a:solidFill>
                <a:latin typeface="Helvetica" charset="0"/>
              </a:rPr>
              <a:t>2</a:t>
            </a:r>
            <a:r>
              <a:rPr lang="en-US" sz="4400" b="1" dirty="0" smtClean="0">
                <a:solidFill>
                  <a:srgbClr val="010001"/>
                </a:solidFill>
                <a:latin typeface="Helvetica" charset="0"/>
              </a:rPr>
              <a:t> Concentration</a:t>
            </a:r>
          </a:p>
        </p:txBody>
      </p:sp>
      <p:sp>
        <p:nvSpPr>
          <p:cNvPr id="3" name="TextBox 2"/>
          <p:cNvSpPr txBox="1"/>
          <p:nvPr/>
        </p:nvSpPr>
        <p:spPr>
          <a:xfrm>
            <a:off x="1016000" y="8046184"/>
            <a:ext cx="10972800" cy="1384995"/>
          </a:xfrm>
          <a:prstGeom prst="rect">
            <a:avLst/>
          </a:prstGeom>
          <a:noFill/>
        </p:spPr>
        <p:txBody>
          <a:bodyPr wrap="square" rtlCol="0">
            <a:spAutoFit/>
          </a:bodyPr>
          <a:lstStyle/>
          <a:p>
            <a:r>
              <a:rPr lang="en-US" sz="2800" b="1" dirty="0" smtClean="0">
                <a:solidFill>
                  <a:srgbClr val="010001"/>
                </a:solidFill>
                <a:latin typeface="Arial"/>
                <a:cs typeface="Arial"/>
              </a:rPr>
              <a:t>Changes in average global surface temperature and atmospheric CO</a:t>
            </a:r>
            <a:r>
              <a:rPr lang="en-US" sz="2800" b="1" baseline="-25000" dirty="0" smtClean="0">
                <a:solidFill>
                  <a:srgbClr val="010001"/>
                </a:solidFill>
                <a:latin typeface="Arial"/>
                <a:cs typeface="Arial"/>
              </a:rPr>
              <a:t>2</a:t>
            </a:r>
            <a:r>
              <a:rPr lang="en-US" sz="2800" b="1" dirty="0" smtClean="0">
                <a:solidFill>
                  <a:srgbClr val="010001"/>
                </a:solidFill>
                <a:latin typeface="Arial"/>
                <a:cs typeface="Arial"/>
              </a:rPr>
              <a:t> concentrations. </a:t>
            </a:r>
            <a:r>
              <a:rPr lang="en-US" sz="2800" dirty="0" smtClean="0">
                <a:solidFill>
                  <a:srgbClr val="010001"/>
                </a:solidFill>
                <a:latin typeface="Arial"/>
                <a:cs typeface="Arial"/>
              </a:rPr>
              <a:t>Earth’s average global surface temperature has increased steadily for at least the past 100 years. </a:t>
            </a:r>
            <a:endParaRPr lang="en-US" sz="28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2667000"/>
            <a:ext cx="12039600" cy="5632312"/>
          </a:xfrm>
          <a:prstGeom prst="rect">
            <a:avLst/>
          </a:prstGeom>
          <a:noFill/>
        </p:spPr>
        <p:txBody>
          <a:bodyPr wrap="square" rtlCol="0">
            <a:spAutoFit/>
          </a:bodyPr>
          <a:lstStyle/>
          <a:p>
            <a:r>
              <a:rPr lang="en-US" sz="3600" b="1" dirty="0">
                <a:solidFill>
                  <a:srgbClr val="010001"/>
                </a:solidFill>
                <a:latin typeface="Arial"/>
                <a:cs typeface="Arial"/>
              </a:rPr>
              <a:t>Key Global Environmental Indicator 4: Human </a:t>
            </a:r>
            <a:r>
              <a:rPr lang="en-US" sz="3600" b="1" dirty="0" smtClean="0">
                <a:solidFill>
                  <a:srgbClr val="010001"/>
                </a:solidFill>
                <a:latin typeface="Arial"/>
                <a:cs typeface="Arial"/>
              </a:rPr>
              <a:t>Population</a:t>
            </a:r>
          </a:p>
          <a:p>
            <a:endParaRPr lang="en-US" sz="3600" b="1" dirty="0">
              <a:solidFill>
                <a:srgbClr val="010001"/>
              </a:solidFill>
              <a:latin typeface="Arial"/>
              <a:cs typeface="Arial"/>
            </a:endParaRPr>
          </a:p>
          <a:p>
            <a:pPr marL="571500" lvl="0" indent="-571500">
              <a:buFont typeface="Arial"/>
              <a:buChar char="•"/>
            </a:pPr>
            <a:r>
              <a:rPr lang="en-US" sz="3600" dirty="0" smtClean="0">
                <a:solidFill>
                  <a:srgbClr val="010001"/>
                </a:solidFill>
                <a:latin typeface="Arial"/>
                <a:cs typeface="Arial"/>
              </a:rPr>
              <a:t>The </a:t>
            </a:r>
            <a:r>
              <a:rPr lang="en-US" sz="3600" dirty="0">
                <a:solidFill>
                  <a:srgbClr val="010001"/>
                </a:solidFill>
                <a:latin typeface="Arial"/>
                <a:cs typeface="Arial"/>
              </a:rPr>
              <a:t>current human population is 7.2 billion and growing.</a:t>
            </a:r>
          </a:p>
          <a:p>
            <a:r>
              <a:rPr lang="en-US" sz="3600" dirty="0">
                <a:solidFill>
                  <a:srgbClr val="010001"/>
                </a:solidFill>
                <a:latin typeface="Arial"/>
                <a:cs typeface="Arial"/>
              </a:rPr>
              <a:t> </a:t>
            </a:r>
          </a:p>
          <a:p>
            <a:pPr marL="571500" lvl="0" indent="-571500">
              <a:buFont typeface="Arial"/>
              <a:buChar char="•"/>
            </a:pPr>
            <a:r>
              <a:rPr lang="en-US" sz="3600" dirty="0">
                <a:solidFill>
                  <a:srgbClr val="010001"/>
                </a:solidFill>
                <a:latin typeface="Arial"/>
                <a:cs typeface="Arial"/>
              </a:rPr>
              <a:t>Population scientists project the human population will reach 8.1-9.6 billion by 2050 and stabilize between 7.1-10.5 billion by 2100.</a:t>
            </a:r>
          </a:p>
          <a:p>
            <a:endParaRPr lang="en-US" sz="3600" dirty="0">
              <a:solidFill>
                <a:srgbClr val="010001"/>
              </a:solidFill>
              <a:latin typeface="Arial"/>
              <a:cs typeface="Arial"/>
            </a:endParaRPr>
          </a:p>
        </p:txBody>
      </p:sp>
      <p:sp>
        <p:nvSpPr>
          <p:cNvPr id="4" name="Rectangle 1"/>
          <p:cNvSpPr txBox="1">
            <a:spLocks noGrp="1" noChangeArrowheads="1"/>
          </p:cNvSpPr>
          <p:nvPr>
            <p:ph type="title"/>
          </p:nvPr>
        </p:nvSpPr>
        <p:spPr bwMode="auto">
          <a:xfrm>
            <a:off x="482600" y="457200"/>
            <a:ext cx="1226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algn="l" eaLnBrk="1" hangingPunct="1"/>
            <a:r>
              <a:rPr lang="en-US" sz="4400" b="1" dirty="0" smtClean="0">
                <a:solidFill>
                  <a:srgbClr val="010001"/>
                </a:solidFill>
                <a:latin typeface="Helvetica" charset="0"/>
              </a:rPr>
              <a:t>Human Population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400" y="2808287"/>
            <a:ext cx="10464800" cy="5421313"/>
          </a:xfrm>
        </p:spPr>
        <p:txBody>
          <a:bodyPr/>
          <a:lstStyle/>
          <a:p>
            <a:pPr marL="0" indent="0">
              <a:buClrTx/>
              <a:buNone/>
              <a:defRPr/>
            </a:pPr>
            <a:r>
              <a:rPr lang="en-US" sz="3200" b="1" dirty="0">
                <a:solidFill>
                  <a:srgbClr val="010001"/>
                </a:solidFill>
                <a:latin typeface="Arial"/>
                <a:cs typeface="Arial"/>
              </a:rPr>
              <a:t>Key Global Environmental Indicator 5: Resource Depletion</a:t>
            </a:r>
          </a:p>
          <a:p>
            <a:pPr>
              <a:buClrTx/>
              <a:buFont typeface="Arial"/>
              <a:buChar char="•"/>
              <a:defRPr/>
            </a:pPr>
            <a:r>
              <a:rPr lang="en-US" sz="3200" dirty="0" smtClean="0">
                <a:solidFill>
                  <a:schemeClr val="bg1"/>
                </a:solidFill>
                <a:latin typeface="Arial"/>
                <a:ea typeface="+mn-ea"/>
                <a:cs typeface="Arial"/>
              </a:rPr>
              <a:t>Some </a:t>
            </a:r>
            <a:r>
              <a:rPr lang="en-US" sz="3200" dirty="0">
                <a:solidFill>
                  <a:schemeClr val="bg1"/>
                </a:solidFill>
                <a:latin typeface="Arial"/>
                <a:ea typeface="+mn-ea"/>
                <a:cs typeface="Arial"/>
              </a:rPr>
              <a:t>natural resources, for example, coal, oil, and uranium are finite and cannot be renewed or reused</a:t>
            </a:r>
            <a:r>
              <a:rPr lang="en-US" sz="3200" dirty="0" smtClean="0">
                <a:solidFill>
                  <a:schemeClr val="bg1"/>
                </a:solidFill>
                <a:latin typeface="Arial"/>
                <a:ea typeface="+mn-ea"/>
                <a:cs typeface="Arial"/>
              </a:rPr>
              <a:t>.</a:t>
            </a:r>
            <a:endParaRPr lang="en-US" sz="3200" dirty="0">
              <a:solidFill>
                <a:schemeClr val="bg1"/>
              </a:solidFill>
              <a:latin typeface="Arial"/>
              <a:ea typeface="+mn-ea"/>
              <a:cs typeface="Arial"/>
            </a:endParaRPr>
          </a:p>
          <a:p>
            <a:pPr>
              <a:buClrTx/>
              <a:buFont typeface="Arial"/>
              <a:buChar char="•"/>
              <a:defRPr/>
            </a:pPr>
            <a:r>
              <a:rPr lang="en-US" sz="3200" dirty="0">
                <a:solidFill>
                  <a:schemeClr val="bg1"/>
                </a:solidFill>
                <a:latin typeface="Arial"/>
                <a:ea typeface="+mn-ea"/>
                <a:cs typeface="Arial"/>
              </a:rPr>
              <a:t>Other natural resources, for example aluminum or copper</a:t>
            </a:r>
            <a:r>
              <a:rPr lang="en-US" sz="3200" dirty="0" smtClean="0">
                <a:solidFill>
                  <a:schemeClr val="bg1"/>
                </a:solidFill>
                <a:latin typeface="Arial"/>
                <a:ea typeface="+mn-ea"/>
                <a:cs typeface="Arial"/>
              </a:rPr>
              <a:t>, </a:t>
            </a:r>
            <a:r>
              <a:rPr lang="en-US" sz="3200" dirty="0">
                <a:solidFill>
                  <a:schemeClr val="bg1"/>
                </a:solidFill>
                <a:latin typeface="Arial"/>
                <a:ea typeface="+mn-ea"/>
                <a:cs typeface="Arial"/>
              </a:rPr>
              <a:t>also exist in finite amounts but can be recycled</a:t>
            </a:r>
            <a:r>
              <a:rPr lang="en-US" sz="3200" dirty="0" smtClean="0">
                <a:solidFill>
                  <a:schemeClr val="bg1"/>
                </a:solidFill>
                <a:latin typeface="Arial"/>
                <a:ea typeface="+mn-ea"/>
                <a:cs typeface="Arial"/>
              </a:rPr>
              <a:t>.</a:t>
            </a:r>
            <a:endParaRPr lang="en-US" sz="3200" dirty="0">
              <a:solidFill>
                <a:schemeClr val="bg1"/>
              </a:solidFill>
              <a:latin typeface="Arial"/>
              <a:ea typeface="+mn-ea"/>
              <a:cs typeface="Arial"/>
            </a:endParaRPr>
          </a:p>
          <a:p>
            <a:pPr>
              <a:buClrTx/>
              <a:buFont typeface="Arial"/>
              <a:buChar char="•"/>
              <a:defRPr/>
            </a:pPr>
            <a:r>
              <a:rPr lang="en-US" sz="3200" dirty="0">
                <a:solidFill>
                  <a:schemeClr val="bg1"/>
                </a:solidFill>
                <a:latin typeface="Arial"/>
                <a:ea typeface="+mn-ea"/>
                <a:cs typeface="Arial"/>
              </a:rPr>
              <a:t>As the human population grows, it places greater demand on finite resources</a:t>
            </a:r>
            <a:r>
              <a:rPr lang="en-US" sz="3200" dirty="0" smtClean="0">
                <a:solidFill>
                  <a:schemeClr val="bg1"/>
                </a:solidFill>
                <a:latin typeface="Arial"/>
                <a:ea typeface="+mn-ea"/>
                <a:cs typeface="Arial"/>
              </a:rPr>
              <a:t>.</a:t>
            </a:r>
          </a:p>
          <a:p>
            <a:pPr>
              <a:buClrTx/>
              <a:buFont typeface="Arial"/>
              <a:buChar char="•"/>
              <a:defRPr/>
            </a:pPr>
            <a:r>
              <a:rPr lang="en-US" sz="3200" b="1" dirty="0">
                <a:solidFill>
                  <a:srgbClr val="010001"/>
                </a:solidFill>
                <a:latin typeface="Arial"/>
                <a:cs typeface="Arial"/>
              </a:rPr>
              <a:t>Development  </a:t>
            </a:r>
            <a:r>
              <a:rPr lang="en-US" sz="3200" dirty="0">
                <a:solidFill>
                  <a:srgbClr val="010001"/>
                </a:solidFill>
                <a:latin typeface="Arial"/>
                <a:cs typeface="Arial"/>
              </a:rPr>
              <a:t>Improvement in human well-being through economic advancement.</a:t>
            </a:r>
          </a:p>
          <a:p>
            <a:pPr>
              <a:buClrTx/>
              <a:buFont typeface="Arial"/>
              <a:buChar char="•"/>
              <a:defRPr/>
            </a:pPr>
            <a:endParaRPr lang="en-US" sz="3200" dirty="0">
              <a:solidFill>
                <a:schemeClr val="bg1"/>
              </a:solidFill>
              <a:latin typeface="Arial"/>
              <a:ea typeface="+mn-ea"/>
              <a:cs typeface="Arial"/>
            </a:endParaRPr>
          </a:p>
        </p:txBody>
      </p:sp>
      <p:sp>
        <p:nvSpPr>
          <p:cNvPr id="4" name="Rectangle 1"/>
          <p:cNvSpPr txBox="1">
            <a:spLocks noChangeArrowheads="1"/>
          </p:cNvSpPr>
          <p:nvPr/>
        </p:nvSpPr>
        <p:spPr bwMode="auto">
          <a:xfrm>
            <a:off x="1244600" y="201613"/>
            <a:ext cx="104648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Resource Depletion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464800" cy="1905000"/>
          </a:xfrm>
        </p:spPr>
        <p:txBody>
          <a:bodyPr/>
          <a:lstStyle/>
          <a:p>
            <a:pPr algn="l">
              <a:defRPr/>
            </a:pPr>
            <a:r>
              <a:rPr lang="en-US" sz="4400" b="1" dirty="0">
                <a:solidFill>
                  <a:srgbClr val="010001"/>
                </a:solidFill>
                <a:latin typeface="Helvetica"/>
                <a:ea typeface="+mj-ea"/>
                <a:cs typeface="Helvetica"/>
              </a:rPr>
              <a:t>Patterns of Resource </a:t>
            </a:r>
            <a:r>
              <a:rPr lang="en-US" sz="4400" b="1" dirty="0" smtClean="0">
                <a:solidFill>
                  <a:srgbClr val="010001"/>
                </a:solidFill>
                <a:latin typeface="Helvetica"/>
                <a:ea typeface="+mj-ea"/>
                <a:cs typeface="Helvetica"/>
              </a:rPr>
              <a:t>Consumption</a:t>
            </a:r>
            <a:endParaRPr lang="en-US" sz="4400" b="1" dirty="0">
              <a:solidFill>
                <a:srgbClr val="010001"/>
              </a:solidFill>
              <a:latin typeface="Helvetica"/>
              <a:ea typeface="+mj-ea"/>
              <a:cs typeface="Helvetica"/>
            </a:endParaRPr>
          </a:p>
        </p:txBody>
      </p:sp>
      <p:pic>
        <p:nvPicPr>
          <p:cNvPr id="4" name="Picture 3"/>
          <p:cNvPicPr>
            <a:picLocks noChangeAspect="1"/>
          </p:cNvPicPr>
          <p:nvPr/>
        </p:nvPicPr>
        <p:blipFill>
          <a:blip r:embed="rId3"/>
          <a:stretch>
            <a:fillRect/>
          </a:stretch>
        </p:blipFill>
        <p:spPr>
          <a:xfrm>
            <a:off x="1854200" y="1752600"/>
            <a:ext cx="7772400" cy="5687122"/>
          </a:xfrm>
          <a:prstGeom prst="rect">
            <a:avLst/>
          </a:prstGeom>
        </p:spPr>
      </p:pic>
      <p:sp>
        <p:nvSpPr>
          <p:cNvPr id="6" name="TextBox 5"/>
          <p:cNvSpPr txBox="1"/>
          <p:nvPr/>
        </p:nvSpPr>
        <p:spPr>
          <a:xfrm>
            <a:off x="1854200" y="7467600"/>
            <a:ext cx="9677400" cy="1938992"/>
          </a:xfrm>
          <a:prstGeom prst="rect">
            <a:avLst/>
          </a:prstGeom>
          <a:noFill/>
        </p:spPr>
        <p:txBody>
          <a:bodyPr wrap="square" rtlCol="0">
            <a:spAutoFit/>
          </a:bodyPr>
          <a:lstStyle/>
          <a:p>
            <a:r>
              <a:rPr lang="en-US" sz="2400" b="1" dirty="0">
                <a:solidFill>
                  <a:srgbClr val="010001"/>
                </a:solidFill>
                <a:latin typeface="Arial"/>
                <a:cs typeface="Arial"/>
              </a:rPr>
              <a:t>Resource use in developed and </a:t>
            </a:r>
            <a:r>
              <a:rPr lang="en-US" sz="2400" b="1" dirty="0" smtClean="0">
                <a:solidFill>
                  <a:srgbClr val="010001"/>
                </a:solidFill>
                <a:latin typeface="Arial"/>
                <a:cs typeface="Arial"/>
              </a:rPr>
              <a:t>developing countries</a:t>
            </a:r>
            <a:r>
              <a:rPr lang="en-US" sz="2400" b="1" dirty="0">
                <a:solidFill>
                  <a:srgbClr val="010001"/>
                </a:solidFill>
                <a:latin typeface="Arial"/>
                <a:cs typeface="Arial"/>
              </a:rPr>
              <a:t>. </a:t>
            </a:r>
            <a:r>
              <a:rPr lang="en-US" sz="2400" dirty="0">
                <a:solidFill>
                  <a:srgbClr val="010001"/>
                </a:solidFill>
                <a:latin typeface="Arial"/>
                <a:cs typeface="Arial"/>
              </a:rPr>
              <a:t>Only 20 percent of the world’s population lives </a:t>
            </a:r>
            <a:r>
              <a:rPr lang="en-US" sz="2400" dirty="0" smtClean="0">
                <a:solidFill>
                  <a:srgbClr val="010001"/>
                </a:solidFill>
                <a:latin typeface="Arial"/>
                <a:cs typeface="Arial"/>
              </a:rPr>
              <a:t>in developed </a:t>
            </a:r>
            <a:r>
              <a:rPr lang="en-US" sz="2400" dirty="0">
                <a:solidFill>
                  <a:srgbClr val="010001"/>
                </a:solidFill>
                <a:latin typeface="Arial"/>
                <a:cs typeface="Arial"/>
              </a:rPr>
              <a:t>countries, but that 20 percent uses most of the </a:t>
            </a:r>
            <a:r>
              <a:rPr lang="en-US" sz="2400" dirty="0" smtClean="0">
                <a:solidFill>
                  <a:srgbClr val="010001"/>
                </a:solidFill>
                <a:latin typeface="Arial"/>
                <a:cs typeface="Arial"/>
              </a:rPr>
              <a:t>world’s resources</a:t>
            </a:r>
            <a:r>
              <a:rPr lang="en-US" sz="2400" dirty="0">
                <a:solidFill>
                  <a:srgbClr val="010001"/>
                </a:solidFill>
                <a:latin typeface="Arial"/>
                <a:cs typeface="Arial"/>
              </a:rPr>
              <a:t>. </a:t>
            </a:r>
            <a:r>
              <a:rPr lang="en-US" sz="2400" dirty="0" smtClean="0">
                <a:solidFill>
                  <a:srgbClr val="010001"/>
                </a:solidFill>
                <a:latin typeface="Arial"/>
                <a:cs typeface="Arial"/>
              </a:rPr>
              <a:t>The remaining 80 percent of the population lives in developing countries and uses far fewer resources per capita.</a:t>
            </a:r>
            <a:endParaRPr lang="en-US" sz="24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244600" y="163512"/>
            <a:ext cx="10464800" cy="1131888"/>
          </a:xfrm>
        </p:spPr>
        <p:txBody>
          <a:bodyPr/>
          <a:lstStyle/>
          <a:p>
            <a:pPr algn="l" eaLnBrk="1" hangingPunct="1">
              <a:defRPr/>
            </a:pPr>
            <a:r>
              <a:rPr lang="en-US" sz="4400" b="1" dirty="0">
                <a:solidFill>
                  <a:srgbClr val="010001"/>
                </a:solidFill>
                <a:latin typeface="Helvetica"/>
                <a:ea typeface="+mj-ea"/>
                <a:cs typeface="Helvetica"/>
              </a:rPr>
              <a:t>Human well-being depends on sustainable practice</a:t>
            </a:r>
          </a:p>
        </p:txBody>
      </p:sp>
      <p:sp>
        <p:nvSpPr>
          <p:cNvPr id="3" name="Rectangle 2"/>
          <p:cNvSpPr/>
          <p:nvPr/>
        </p:nvSpPr>
        <p:spPr>
          <a:xfrm>
            <a:off x="1168400" y="2133600"/>
            <a:ext cx="11277600" cy="4524316"/>
          </a:xfrm>
          <a:prstGeom prst="rect">
            <a:avLst/>
          </a:prstGeom>
        </p:spPr>
        <p:txBody>
          <a:bodyPr wrap="square">
            <a:spAutoFit/>
          </a:bodyPr>
          <a:lstStyle/>
          <a:p>
            <a:pPr marL="571500" lvl="0" indent="-571500">
              <a:buFont typeface="Arial"/>
              <a:buChar char="•"/>
            </a:pPr>
            <a:r>
              <a:rPr lang="en-US" sz="3600" b="1" dirty="0">
                <a:solidFill>
                  <a:srgbClr val="010001"/>
                </a:solidFill>
                <a:latin typeface="Arial"/>
                <a:cs typeface="Arial"/>
              </a:rPr>
              <a:t>Sustainability</a:t>
            </a:r>
            <a:r>
              <a:rPr lang="en-US" sz="3600" dirty="0">
                <a:solidFill>
                  <a:srgbClr val="010001"/>
                </a:solidFill>
                <a:latin typeface="Arial"/>
                <a:cs typeface="Arial"/>
              </a:rPr>
              <a:t>  Living on Earth in a way that allows humans to use its resources without depriving future generations of those resources.</a:t>
            </a:r>
          </a:p>
          <a:p>
            <a:r>
              <a:rPr lang="en-US" sz="3600" dirty="0">
                <a:solidFill>
                  <a:srgbClr val="010001"/>
                </a:solidFill>
                <a:latin typeface="Arial"/>
                <a:cs typeface="Arial"/>
              </a:rPr>
              <a:t> </a:t>
            </a:r>
          </a:p>
          <a:p>
            <a:pPr marL="571500" lvl="0" indent="-571500">
              <a:buFont typeface="Arial"/>
              <a:buChar char="•"/>
            </a:pPr>
            <a:r>
              <a:rPr lang="en-US" sz="3600" b="1" dirty="0">
                <a:solidFill>
                  <a:srgbClr val="010001"/>
                </a:solidFill>
                <a:latin typeface="Arial"/>
                <a:cs typeface="Arial"/>
              </a:rPr>
              <a:t>Sustainable development</a:t>
            </a:r>
            <a:r>
              <a:rPr lang="en-US" sz="3600" dirty="0">
                <a:solidFill>
                  <a:srgbClr val="010001"/>
                </a:solidFill>
                <a:latin typeface="Arial"/>
                <a:cs typeface="Arial"/>
              </a:rPr>
              <a:t>  </a:t>
            </a:r>
            <a:r>
              <a:rPr lang="en-US" sz="3600" dirty="0" smtClean="0">
                <a:solidFill>
                  <a:srgbClr val="010001"/>
                </a:solidFill>
                <a:latin typeface="Arial"/>
                <a:cs typeface="Arial"/>
              </a:rPr>
              <a:t>Development </a:t>
            </a:r>
            <a:r>
              <a:rPr lang="en-US" sz="3600" dirty="0">
                <a:solidFill>
                  <a:srgbClr val="010001"/>
                </a:solidFill>
                <a:latin typeface="Arial"/>
                <a:cs typeface="Arial"/>
              </a:rPr>
              <a:t>that balances current well-being and economic advancement with resource management for the benefit of future generations.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228600"/>
            <a:ext cx="10464800" cy="1371600"/>
          </a:xfrm>
        </p:spPr>
        <p:txBody>
          <a:bodyPr/>
          <a:lstStyle/>
          <a:p>
            <a:pPr algn="l">
              <a:defRPr/>
            </a:pPr>
            <a:r>
              <a:rPr lang="en-US" sz="4400" b="1" dirty="0">
                <a:solidFill>
                  <a:srgbClr val="010001"/>
                </a:solidFill>
                <a:latin typeface="Helvetica"/>
                <a:ea typeface="+mj-ea"/>
                <a:cs typeface="Helvetica"/>
              </a:rPr>
              <a:t>Sustainable Practices</a:t>
            </a:r>
          </a:p>
        </p:txBody>
      </p:sp>
      <p:sp>
        <p:nvSpPr>
          <p:cNvPr id="3" name="Content Placeholder 2"/>
          <p:cNvSpPr>
            <a:spLocks noGrp="1"/>
          </p:cNvSpPr>
          <p:nvPr>
            <p:ph idx="1"/>
          </p:nvPr>
        </p:nvSpPr>
        <p:spPr>
          <a:xfrm>
            <a:off x="1092200" y="1676400"/>
            <a:ext cx="10972800" cy="6858000"/>
          </a:xfrm>
        </p:spPr>
        <p:txBody>
          <a:bodyPr/>
          <a:lstStyle/>
          <a:p>
            <a:pPr marL="622300" indent="-571500">
              <a:buClrTx/>
              <a:buFont typeface="Arial"/>
              <a:buChar char="•"/>
              <a:defRPr/>
            </a:pPr>
            <a:r>
              <a:rPr lang="en-US" sz="3600" dirty="0">
                <a:solidFill>
                  <a:srgbClr val="010001"/>
                </a:solidFill>
                <a:latin typeface="Arial"/>
                <a:ea typeface="+mn-ea"/>
                <a:cs typeface="Arial"/>
              </a:rPr>
              <a:t>Environmental systems must not be damaged beyond their ability to recover</a:t>
            </a:r>
            <a:r>
              <a:rPr lang="en-US" sz="3600" dirty="0" smtClean="0">
                <a:solidFill>
                  <a:srgbClr val="010001"/>
                </a:solidFill>
                <a:latin typeface="Arial"/>
                <a:ea typeface="+mn-ea"/>
                <a:cs typeface="Arial"/>
              </a:rPr>
              <a:t>.</a:t>
            </a:r>
            <a:endParaRPr lang="en-US" sz="3600" dirty="0">
              <a:solidFill>
                <a:srgbClr val="010001"/>
              </a:solidFill>
              <a:latin typeface="Arial"/>
              <a:ea typeface="+mn-ea"/>
              <a:cs typeface="Arial"/>
            </a:endParaRPr>
          </a:p>
          <a:p>
            <a:pPr marL="622300" indent="-571500">
              <a:buClrTx/>
              <a:buFont typeface="Arial"/>
              <a:buChar char="•"/>
              <a:defRPr/>
            </a:pPr>
            <a:r>
              <a:rPr lang="en-US" sz="3600" dirty="0">
                <a:solidFill>
                  <a:srgbClr val="010001"/>
                </a:solidFill>
                <a:latin typeface="Arial"/>
                <a:ea typeface="+mn-ea"/>
                <a:cs typeface="Arial"/>
              </a:rPr>
              <a:t>Renewable resources must not be depleted faster than they can regenerate</a:t>
            </a:r>
            <a:r>
              <a:rPr lang="en-US" sz="3600" dirty="0" smtClean="0">
                <a:solidFill>
                  <a:srgbClr val="010001"/>
                </a:solidFill>
                <a:latin typeface="Arial"/>
                <a:ea typeface="+mn-ea"/>
                <a:cs typeface="Arial"/>
              </a:rPr>
              <a:t>.</a:t>
            </a:r>
            <a:r>
              <a:rPr lang="en-US" sz="3600" dirty="0">
                <a:solidFill>
                  <a:srgbClr val="010001"/>
                </a:solidFill>
                <a:latin typeface="Arial"/>
                <a:ea typeface="+mn-ea"/>
                <a:cs typeface="Arial"/>
              </a:rPr>
              <a:t> </a:t>
            </a:r>
          </a:p>
          <a:p>
            <a:pPr marL="622300" indent="-571500">
              <a:buClrTx/>
              <a:buFont typeface="Arial"/>
              <a:buChar char="•"/>
              <a:defRPr/>
            </a:pPr>
            <a:r>
              <a:rPr lang="en-US" sz="3600" dirty="0">
                <a:solidFill>
                  <a:srgbClr val="010001"/>
                </a:solidFill>
                <a:latin typeface="Arial"/>
                <a:ea typeface="+mn-ea"/>
                <a:cs typeface="Arial"/>
              </a:rPr>
              <a:t>Nonrenewable resources must be used sparingly</a:t>
            </a:r>
            <a:r>
              <a:rPr lang="en-US" sz="3600" dirty="0" smtClean="0">
                <a:solidFill>
                  <a:srgbClr val="010001"/>
                </a:solidFill>
                <a:latin typeface="Arial"/>
                <a:ea typeface="+mn-ea"/>
                <a:cs typeface="Arial"/>
              </a:rPr>
              <a:t>.</a:t>
            </a:r>
          </a:p>
          <a:p>
            <a:pPr marL="622300" indent="-571500">
              <a:buClrTx/>
              <a:buFont typeface="Arial"/>
              <a:buChar char="•"/>
              <a:defRPr/>
            </a:pPr>
            <a:r>
              <a:rPr lang="en-US" sz="3600" b="1" dirty="0" err="1" smtClean="0">
                <a:solidFill>
                  <a:srgbClr val="010001"/>
                </a:solidFill>
                <a:latin typeface="Arial"/>
                <a:ea typeface="+mn-ea"/>
                <a:cs typeface="Arial"/>
              </a:rPr>
              <a:t>Biophilia</a:t>
            </a:r>
            <a:r>
              <a:rPr lang="en-US" sz="3600" dirty="0" smtClean="0">
                <a:solidFill>
                  <a:srgbClr val="010001"/>
                </a:solidFill>
                <a:latin typeface="Arial"/>
                <a:ea typeface="+mn-ea"/>
                <a:cs typeface="Arial"/>
              </a:rPr>
              <a:t>  Love </a:t>
            </a:r>
            <a:r>
              <a:rPr lang="en-US" sz="3600" dirty="0">
                <a:solidFill>
                  <a:srgbClr val="010001"/>
                </a:solidFill>
                <a:latin typeface="Arial"/>
                <a:ea typeface="+mn-ea"/>
                <a:cs typeface="Arial"/>
              </a:rPr>
              <a:t>of life.</a:t>
            </a:r>
          </a:p>
          <a:p>
            <a:pPr marL="50800" indent="0">
              <a:buClrTx/>
              <a:buNone/>
              <a:defRPr/>
            </a:pPr>
            <a:endParaRPr lang="en-US" sz="3600" dirty="0">
              <a:solidFill>
                <a:srgbClr val="010001"/>
              </a:solidFill>
              <a:latin typeface="Arial"/>
              <a:ea typeface="+mn-ea"/>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457200"/>
            <a:ext cx="10464800" cy="2465388"/>
          </a:xfrm>
        </p:spPr>
        <p:txBody>
          <a:bodyPr/>
          <a:lstStyle/>
          <a:p>
            <a:pPr algn="l">
              <a:defRPr/>
            </a:pPr>
            <a:r>
              <a:rPr lang="en-US" sz="4400" b="1" dirty="0">
                <a:solidFill>
                  <a:srgbClr val="010001"/>
                </a:solidFill>
                <a:latin typeface="Helvetica"/>
                <a:ea typeface="+mj-ea"/>
                <a:cs typeface="Helvetica"/>
              </a:rPr>
              <a:t>The Ecological Footprint</a:t>
            </a:r>
          </a:p>
        </p:txBody>
      </p:sp>
      <p:sp>
        <p:nvSpPr>
          <p:cNvPr id="3" name="Content Placeholder 2"/>
          <p:cNvSpPr>
            <a:spLocks noGrp="1"/>
          </p:cNvSpPr>
          <p:nvPr>
            <p:ph idx="1"/>
          </p:nvPr>
        </p:nvSpPr>
        <p:spPr>
          <a:xfrm>
            <a:off x="1168400" y="152400"/>
            <a:ext cx="10464800" cy="3733800"/>
          </a:xfrm>
        </p:spPr>
        <p:txBody>
          <a:bodyPr/>
          <a:lstStyle/>
          <a:p>
            <a:pPr>
              <a:buClrTx/>
              <a:buFont typeface="Arial"/>
              <a:buChar char="•"/>
              <a:defRPr/>
            </a:pPr>
            <a:r>
              <a:rPr lang="en-US" sz="3200" b="1" dirty="0">
                <a:solidFill>
                  <a:srgbClr val="010001"/>
                </a:solidFill>
                <a:latin typeface="Arial" pitchFamily="34" charset="0"/>
                <a:ea typeface="+mn-ea"/>
                <a:cs typeface="Arial" pitchFamily="34" charset="0"/>
              </a:rPr>
              <a:t>Ecological </a:t>
            </a:r>
            <a:r>
              <a:rPr lang="en-US" sz="3200" b="1" dirty="0" smtClean="0">
                <a:solidFill>
                  <a:srgbClr val="010001"/>
                </a:solidFill>
                <a:latin typeface="Arial" pitchFamily="34" charset="0"/>
                <a:ea typeface="+mn-ea"/>
                <a:cs typeface="Arial" pitchFamily="34" charset="0"/>
              </a:rPr>
              <a:t>footprint  </a:t>
            </a:r>
            <a:r>
              <a:rPr lang="en-US" sz="3200" dirty="0" smtClean="0">
                <a:solidFill>
                  <a:srgbClr val="010001"/>
                </a:solidFill>
                <a:latin typeface="Arial" pitchFamily="34" charset="0"/>
                <a:ea typeface="+mn-ea"/>
                <a:cs typeface="Arial" pitchFamily="34" charset="0"/>
              </a:rPr>
              <a:t>A </a:t>
            </a:r>
            <a:r>
              <a:rPr lang="en-US" sz="3200" dirty="0">
                <a:solidFill>
                  <a:srgbClr val="010001"/>
                </a:solidFill>
                <a:latin typeface="Arial" pitchFamily="34" charset="0"/>
                <a:ea typeface="+mn-ea"/>
                <a:cs typeface="Arial" pitchFamily="34" charset="0"/>
              </a:rPr>
              <a:t>measure of how much an individual consumes, expressed in an area of land.</a:t>
            </a:r>
          </a:p>
        </p:txBody>
      </p:sp>
      <p:pic>
        <p:nvPicPr>
          <p:cNvPr id="4" name="Picture 3"/>
          <p:cNvPicPr>
            <a:picLocks noChangeAspect="1"/>
          </p:cNvPicPr>
          <p:nvPr/>
        </p:nvPicPr>
        <p:blipFill>
          <a:blip r:embed="rId3"/>
          <a:stretch>
            <a:fillRect/>
          </a:stretch>
        </p:blipFill>
        <p:spPr>
          <a:xfrm>
            <a:off x="2590800" y="2743200"/>
            <a:ext cx="7188200" cy="5259658"/>
          </a:xfrm>
          <a:prstGeom prst="rect">
            <a:avLst/>
          </a:prstGeom>
        </p:spPr>
      </p:pic>
      <p:sp>
        <p:nvSpPr>
          <p:cNvPr id="5" name="TextBox 4"/>
          <p:cNvSpPr txBox="1"/>
          <p:nvPr/>
        </p:nvSpPr>
        <p:spPr>
          <a:xfrm>
            <a:off x="1397000" y="8229600"/>
            <a:ext cx="9372600" cy="954107"/>
          </a:xfrm>
          <a:prstGeom prst="rect">
            <a:avLst/>
          </a:prstGeom>
          <a:noFill/>
        </p:spPr>
        <p:txBody>
          <a:bodyPr wrap="square" rtlCol="0">
            <a:spAutoFit/>
          </a:bodyPr>
          <a:lstStyle/>
          <a:p>
            <a:r>
              <a:rPr lang="en-US" sz="2800" b="1" dirty="0">
                <a:solidFill>
                  <a:srgbClr val="010001"/>
                </a:solidFill>
                <a:latin typeface="Arial"/>
                <a:cs typeface="Arial"/>
              </a:rPr>
              <a:t>The ecological footprint.</a:t>
            </a:r>
            <a:r>
              <a:rPr lang="en-US" sz="2800" dirty="0">
                <a:solidFill>
                  <a:srgbClr val="010001"/>
                </a:solidFill>
                <a:latin typeface="Arial"/>
                <a:cs typeface="Arial"/>
              </a:rPr>
              <a:t> </a:t>
            </a:r>
            <a:r>
              <a:rPr lang="en-US" sz="2800" dirty="0" smtClean="0">
                <a:solidFill>
                  <a:srgbClr val="010001"/>
                </a:solidFill>
                <a:latin typeface="Arial"/>
                <a:cs typeface="Arial"/>
              </a:rPr>
              <a:t>Some </a:t>
            </a:r>
            <a:r>
              <a:rPr lang="en-US" sz="2800" dirty="0">
                <a:solidFill>
                  <a:srgbClr val="010001"/>
                </a:solidFill>
                <a:latin typeface="Arial"/>
                <a:cs typeface="Arial"/>
              </a:rPr>
              <a:t>of </a:t>
            </a:r>
            <a:r>
              <a:rPr lang="en-US" sz="2800" dirty="0" smtClean="0">
                <a:solidFill>
                  <a:srgbClr val="010001"/>
                </a:solidFill>
                <a:latin typeface="Arial"/>
                <a:cs typeface="Arial"/>
              </a:rPr>
              <a:t>the many </a:t>
            </a:r>
            <a:r>
              <a:rPr lang="en-US" sz="2800" dirty="0">
                <a:solidFill>
                  <a:srgbClr val="010001"/>
                </a:solidFill>
                <a:latin typeface="Arial"/>
                <a:cs typeface="Arial"/>
              </a:rPr>
              <a:t>factors that go into the calculation of the footprint are </a:t>
            </a:r>
            <a:r>
              <a:rPr lang="en-US" sz="2800" dirty="0" smtClean="0">
                <a:solidFill>
                  <a:srgbClr val="010001"/>
                </a:solidFill>
                <a:latin typeface="Arial"/>
                <a:cs typeface="Arial"/>
              </a:rPr>
              <a:t>shown here</a:t>
            </a:r>
            <a:r>
              <a:rPr lang="en-US" sz="2800" dirty="0">
                <a:solidFill>
                  <a:srgbClr val="010001"/>
                </a:solidFill>
                <a:latin typeface="Arial"/>
                <a:cs typeface="Arial"/>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1397000" y="838200"/>
            <a:ext cx="10439400" cy="838200"/>
          </a:xfrm>
        </p:spPr>
        <p:txBody>
          <a:bodyPr/>
          <a:lstStyle/>
          <a:p>
            <a:r>
              <a:rPr lang="en-US" sz="4400" b="1" dirty="0">
                <a:solidFill>
                  <a:srgbClr val="010001"/>
                </a:solidFill>
              </a:rPr>
              <a:t>Module 3</a:t>
            </a:r>
            <a:br>
              <a:rPr lang="en-US" sz="4400" b="1" dirty="0">
                <a:solidFill>
                  <a:srgbClr val="010001"/>
                </a:solidFill>
              </a:rPr>
            </a:br>
            <a:r>
              <a:rPr lang="en-US" sz="4400" b="1" dirty="0">
                <a:solidFill>
                  <a:srgbClr val="010001"/>
                </a:solidFill>
              </a:rPr>
              <a:t>Scientific Method</a:t>
            </a:r>
            <a:endParaRPr lang="en-US" sz="4400" dirty="0">
              <a:solidFill>
                <a:srgbClr val="010001"/>
              </a:solidFill>
            </a:endParaRPr>
          </a:p>
        </p:txBody>
      </p:sp>
      <p:sp>
        <p:nvSpPr>
          <p:cNvPr id="2" name="TextBox 1"/>
          <p:cNvSpPr txBox="1"/>
          <p:nvPr/>
        </p:nvSpPr>
        <p:spPr>
          <a:xfrm>
            <a:off x="787400" y="2590800"/>
            <a:ext cx="9982200" cy="5078314"/>
          </a:xfrm>
          <a:prstGeom prst="rect">
            <a:avLst/>
          </a:prstGeom>
          <a:noFill/>
        </p:spPr>
        <p:txBody>
          <a:bodyPr wrap="square" rtlCol="0">
            <a:spAutoFit/>
          </a:bodyPr>
          <a:lstStyle/>
          <a:p>
            <a:r>
              <a:rPr lang="en-US" sz="3600" b="1" dirty="0">
                <a:solidFill>
                  <a:srgbClr val="010001"/>
                </a:solidFill>
                <a:latin typeface="Arial"/>
                <a:cs typeface="Arial"/>
              </a:rPr>
              <a:t>After reading this module you should be able </a:t>
            </a:r>
            <a:r>
              <a:rPr lang="en-US" sz="3600" b="1" dirty="0" smtClean="0">
                <a:solidFill>
                  <a:srgbClr val="010001"/>
                </a:solidFill>
                <a:latin typeface="Arial"/>
                <a:cs typeface="Arial"/>
              </a:rPr>
              <a:t>to</a:t>
            </a:r>
          </a:p>
          <a:p>
            <a:endParaRPr lang="en-US" sz="3600" dirty="0">
              <a:solidFill>
                <a:srgbClr val="010001"/>
              </a:solidFill>
              <a:latin typeface="Arial"/>
              <a:cs typeface="Arial"/>
            </a:endParaRPr>
          </a:p>
          <a:p>
            <a:r>
              <a:rPr lang="en-US" sz="3600" dirty="0" smtClean="0">
                <a:solidFill>
                  <a:srgbClr val="010001"/>
                </a:solidFill>
                <a:latin typeface="Arial"/>
                <a:cs typeface="Arial"/>
              </a:rPr>
              <a:t>• explain the scientific method and its application to the study of environmental problems.</a:t>
            </a:r>
          </a:p>
          <a:p>
            <a:endParaRPr lang="en-US" sz="3600" dirty="0" smtClean="0">
              <a:solidFill>
                <a:srgbClr val="010001"/>
              </a:solidFill>
              <a:latin typeface="Arial"/>
              <a:cs typeface="Arial"/>
            </a:endParaRPr>
          </a:p>
          <a:p>
            <a:r>
              <a:rPr lang="en-US" sz="3600" dirty="0" smtClean="0">
                <a:solidFill>
                  <a:srgbClr val="010001"/>
                </a:solidFill>
                <a:latin typeface="Arial"/>
                <a:cs typeface="Arial"/>
              </a:rPr>
              <a:t>• describe some of the unique challenges and limitations of environmental science.</a:t>
            </a:r>
            <a:endParaRPr lang="en-US" sz="36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1" y="1941255"/>
            <a:ext cx="11429999" cy="3108543"/>
          </a:xfrm>
          <a:prstGeom prst="rect">
            <a:avLst/>
          </a:prstGeom>
          <a:noFill/>
        </p:spPr>
        <p:txBody>
          <a:bodyPr wrap="square">
            <a:spAutoFit/>
          </a:bodyPr>
          <a:lstStyle/>
          <a:p>
            <a:pPr>
              <a:defRPr/>
            </a:pPr>
            <a:endParaRPr lang="en-US" sz="4000" dirty="0">
              <a:solidFill>
                <a:srgbClr val="010001"/>
              </a:solidFill>
              <a:latin typeface="Book Antiqua"/>
              <a:ea typeface="ＭＳ Ｐゴシック" charset="0"/>
              <a:cs typeface="Book Antiqua"/>
            </a:endParaRPr>
          </a:p>
          <a:p>
            <a:pPr>
              <a:defRPr/>
            </a:pPr>
            <a:endParaRPr lang="en-US" dirty="0">
              <a:ea typeface="ＭＳ Ｐゴシック" charset="0"/>
              <a:cs typeface="ＭＳ Ｐゴシック" charset="0"/>
            </a:endParaRPr>
          </a:p>
          <a:p>
            <a:pPr marL="571500" indent="-571500">
              <a:buFont typeface="Arial"/>
              <a:buChar char="•"/>
              <a:defRPr/>
            </a:pPr>
            <a:r>
              <a:rPr lang="en-US" sz="3600" b="1" dirty="0">
                <a:solidFill>
                  <a:srgbClr val="010001"/>
                </a:solidFill>
                <a:latin typeface="Arial"/>
                <a:ea typeface="ＭＳ Ｐゴシック" charset="0"/>
                <a:cs typeface="Arial"/>
              </a:rPr>
              <a:t>Scientific method  </a:t>
            </a:r>
            <a:r>
              <a:rPr lang="en-US" sz="3600" dirty="0">
                <a:solidFill>
                  <a:srgbClr val="010001"/>
                </a:solidFill>
                <a:latin typeface="Arial"/>
                <a:ea typeface="ＭＳ Ｐゴシック" charset="0"/>
                <a:cs typeface="Arial"/>
              </a:rPr>
              <a:t>An objective method to explore the natural world, draw inferences from it, and predict the outcome of certain events, process, or changes.</a:t>
            </a:r>
          </a:p>
        </p:txBody>
      </p:sp>
      <p:sp>
        <p:nvSpPr>
          <p:cNvPr id="59394" name="Rectangle 3"/>
          <p:cNvSpPr>
            <a:spLocks noChangeArrowheads="1"/>
          </p:cNvSpPr>
          <p:nvPr/>
        </p:nvSpPr>
        <p:spPr bwMode="auto">
          <a:xfrm>
            <a:off x="1016000" y="693738"/>
            <a:ext cx="11963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dirty="0">
                <a:solidFill>
                  <a:srgbClr val="010001"/>
                </a:solidFill>
                <a:latin typeface="Arial"/>
                <a:cs typeface="Arial"/>
              </a:rPr>
              <a:t>Science is a process</a:t>
            </a:r>
            <a:endParaRPr lang="en-US" sz="44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3"/>
          <p:cNvSpPr txBox="1">
            <a:spLocks noChangeArrowheads="1"/>
          </p:cNvSpPr>
          <p:nvPr/>
        </p:nvSpPr>
        <p:spPr bwMode="auto">
          <a:xfrm>
            <a:off x="1016000" y="2209800"/>
            <a:ext cx="10820400"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marL="622300" indent="-571500" eaLnBrk="1" hangingPunct="1">
              <a:buFont typeface="Arial"/>
              <a:buChar char="•"/>
            </a:pPr>
            <a:r>
              <a:rPr lang="en-US" sz="3600" dirty="0" smtClean="0">
                <a:solidFill>
                  <a:schemeClr val="bg1"/>
                </a:solidFill>
                <a:latin typeface="Arial" charset="0"/>
                <a:cs typeface="Arial" charset="0"/>
              </a:rPr>
              <a:t>Observe and question</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Form testable hypothesis/ prediction</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Collect data/ conduct experiment to test prediction</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Interpret results</a:t>
            </a:r>
          </a:p>
          <a:p>
            <a:pPr eaLnBrk="1" hangingPunct="1"/>
            <a:r>
              <a:rPr lang="en-US" sz="3600" dirty="0" smtClean="0">
                <a:solidFill>
                  <a:schemeClr val="bg1"/>
                </a:solidFill>
                <a:latin typeface="Arial" charset="0"/>
                <a:cs typeface="Arial" charset="0"/>
              </a:rPr>
              <a:t> </a:t>
            </a:r>
          </a:p>
          <a:p>
            <a:pPr marL="622300" indent="-571500" eaLnBrk="1" hangingPunct="1">
              <a:buFont typeface="Arial"/>
              <a:buChar char="•"/>
            </a:pPr>
            <a:r>
              <a:rPr lang="en-US" sz="3600" dirty="0" smtClean="0">
                <a:solidFill>
                  <a:schemeClr val="bg1"/>
                </a:solidFill>
                <a:latin typeface="Arial" charset="0"/>
                <a:cs typeface="Arial" charset="0"/>
              </a:rPr>
              <a:t>Disseminate findings </a:t>
            </a:r>
            <a:endParaRPr lang="en-US" sz="3600" dirty="0">
              <a:solidFill>
                <a:schemeClr val="bg1"/>
              </a:solidFill>
              <a:latin typeface="Arial" charset="0"/>
              <a:cs typeface="Arial" charset="0"/>
            </a:endParaRPr>
          </a:p>
        </p:txBody>
      </p:sp>
      <p:sp>
        <p:nvSpPr>
          <p:cNvPr id="61442" name="TextBox 4"/>
          <p:cNvSpPr txBox="1">
            <a:spLocks noChangeArrowheads="1"/>
          </p:cNvSpPr>
          <p:nvPr/>
        </p:nvSpPr>
        <p:spPr bwMode="auto">
          <a:xfrm>
            <a:off x="938213" y="304800"/>
            <a:ext cx="12422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smtClean="0">
                <a:solidFill>
                  <a:srgbClr val="010001"/>
                </a:solidFill>
                <a:latin typeface="Helvetica" charset="0"/>
              </a:rPr>
              <a:t>Scientific Method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320800" y="620713"/>
            <a:ext cx="9829800" cy="1436687"/>
          </a:xfrm>
        </p:spPr>
        <p:txBody>
          <a:bodyPr/>
          <a:lstStyle/>
          <a:p>
            <a:pPr algn="l" eaLnBrk="1" hangingPunct="1">
              <a:defRPr/>
            </a:pPr>
            <a:r>
              <a:rPr lang="en-US" sz="4400" b="1" dirty="0">
                <a:solidFill>
                  <a:srgbClr val="010001"/>
                </a:solidFill>
                <a:latin typeface="Helvetica"/>
                <a:ea typeface="+mj-ea"/>
                <a:cs typeface="Helvetica"/>
              </a:rPr>
              <a:t>Environmental science offers important insights into our world and how we influence </a:t>
            </a:r>
            <a:r>
              <a:rPr lang="en-US" sz="4400" b="1" dirty="0" smtClean="0">
                <a:solidFill>
                  <a:srgbClr val="010001"/>
                </a:solidFill>
                <a:latin typeface="Helvetica"/>
                <a:ea typeface="+mj-ea"/>
                <a:cs typeface="Helvetica"/>
              </a:rPr>
              <a:t>it</a:t>
            </a:r>
            <a:endParaRPr lang="en-US" sz="4400" b="1" dirty="0">
              <a:solidFill>
                <a:srgbClr val="010001"/>
              </a:solidFill>
              <a:latin typeface="Helvetica"/>
              <a:ea typeface="+mj-ea"/>
              <a:cs typeface="Helvetica"/>
            </a:endParaRPr>
          </a:p>
        </p:txBody>
      </p:sp>
      <p:sp>
        <p:nvSpPr>
          <p:cNvPr id="2" name="Content Placeholder 1"/>
          <p:cNvSpPr>
            <a:spLocks noGrp="1"/>
          </p:cNvSpPr>
          <p:nvPr>
            <p:ph idx="1"/>
          </p:nvPr>
        </p:nvSpPr>
        <p:spPr>
          <a:xfrm>
            <a:off x="1244600" y="3124200"/>
            <a:ext cx="10464800" cy="5840413"/>
          </a:xfrm>
        </p:spPr>
        <p:txBody>
          <a:bodyPr/>
          <a:lstStyle/>
          <a:p>
            <a:pPr lvl="0">
              <a:buClrTx/>
              <a:buFont typeface="Arial"/>
              <a:buChar char="•"/>
            </a:pPr>
            <a:r>
              <a:rPr lang="en-US" sz="3600" b="1" dirty="0">
                <a:solidFill>
                  <a:srgbClr val="010001"/>
                </a:solidFill>
                <a:latin typeface="Arial"/>
                <a:cs typeface="Arial"/>
              </a:rPr>
              <a:t>Environment</a:t>
            </a:r>
            <a:r>
              <a:rPr lang="en-US" sz="3600" dirty="0">
                <a:solidFill>
                  <a:srgbClr val="010001"/>
                </a:solidFill>
                <a:latin typeface="Arial"/>
                <a:cs typeface="Arial"/>
              </a:rPr>
              <a:t>  </a:t>
            </a:r>
            <a:r>
              <a:rPr lang="en-US" sz="3600" dirty="0" smtClean="0">
                <a:solidFill>
                  <a:srgbClr val="010001"/>
                </a:solidFill>
                <a:latin typeface="Arial"/>
                <a:cs typeface="Arial"/>
              </a:rPr>
              <a:t>The </a:t>
            </a:r>
            <a:r>
              <a:rPr lang="en-US" sz="3600" dirty="0">
                <a:solidFill>
                  <a:srgbClr val="010001"/>
                </a:solidFill>
                <a:latin typeface="Arial"/>
                <a:cs typeface="Arial"/>
              </a:rPr>
              <a:t>sum of all the conditions surrounding us that influence life.</a:t>
            </a:r>
          </a:p>
          <a:p>
            <a:pPr lvl="0">
              <a:buClrTx/>
              <a:buFont typeface="Arial"/>
              <a:buChar char="•"/>
            </a:pPr>
            <a:r>
              <a:rPr lang="en-US" sz="3600" b="1" dirty="0">
                <a:solidFill>
                  <a:srgbClr val="010001"/>
                </a:solidFill>
                <a:latin typeface="Arial"/>
                <a:cs typeface="Arial"/>
              </a:rPr>
              <a:t>Environmental </a:t>
            </a:r>
            <a:r>
              <a:rPr lang="en-US" sz="3600" b="1" dirty="0" smtClean="0">
                <a:solidFill>
                  <a:srgbClr val="010001"/>
                </a:solidFill>
                <a:latin typeface="Arial"/>
                <a:cs typeface="Arial"/>
              </a:rPr>
              <a:t>science</a:t>
            </a:r>
            <a:r>
              <a:rPr lang="en-US" sz="3600" dirty="0">
                <a:solidFill>
                  <a:srgbClr val="010001"/>
                </a:solidFill>
                <a:latin typeface="Arial"/>
                <a:cs typeface="Arial"/>
              </a:rPr>
              <a:t> </a:t>
            </a:r>
            <a:r>
              <a:rPr lang="en-US" sz="3600" dirty="0" smtClean="0">
                <a:solidFill>
                  <a:srgbClr val="010001"/>
                </a:solidFill>
                <a:latin typeface="Arial"/>
                <a:cs typeface="Arial"/>
              </a:rPr>
              <a:t> The </a:t>
            </a:r>
            <a:r>
              <a:rPr lang="en-US" sz="3600" dirty="0">
                <a:solidFill>
                  <a:srgbClr val="010001"/>
                </a:solidFill>
                <a:latin typeface="Arial"/>
                <a:cs typeface="Arial"/>
              </a:rPr>
              <a:t>field that looks at interactions among humans and those found in nature.</a:t>
            </a:r>
          </a:p>
          <a:p>
            <a:pPr lvl="0">
              <a:buClrTx/>
              <a:buFont typeface="Arial"/>
              <a:buChar char="•"/>
            </a:pPr>
            <a:r>
              <a:rPr lang="en-US" sz="3600" b="1" dirty="0" smtClean="0">
                <a:solidFill>
                  <a:srgbClr val="010001"/>
                </a:solidFill>
                <a:latin typeface="Arial"/>
                <a:cs typeface="Arial"/>
              </a:rPr>
              <a:t>Ecosystem</a:t>
            </a:r>
            <a:r>
              <a:rPr lang="en-US" sz="3600" dirty="0">
                <a:solidFill>
                  <a:srgbClr val="010001"/>
                </a:solidFill>
                <a:latin typeface="Arial"/>
                <a:cs typeface="Arial"/>
              </a:rPr>
              <a:t> </a:t>
            </a:r>
            <a:r>
              <a:rPr lang="en-US" sz="3600" dirty="0" smtClean="0">
                <a:solidFill>
                  <a:srgbClr val="010001"/>
                </a:solidFill>
                <a:latin typeface="Arial"/>
                <a:cs typeface="Arial"/>
              </a:rPr>
              <a:t> A </a:t>
            </a:r>
            <a:r>
              <a:rPr lang="en-US" sz="3600" dirty="0">
                <a:solidFill>
                  <a:srgbClr val="010001"/>
                </a:solidFill>
                <a:latin typeface="Arial"/>
                <a:cs typeface="Arial"/>
              </a:rPr>
              <a:t>particular location on Earth with interacting biotic and abiotic components.</a:t>
            </a:r>
          </a:p>
          <a:p>
            <a:pPr>
              <a:buClrTx/>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0" y="1447800"/>
            <a:ext cx="8559800" cy="6464766"/>
          </a:xfrm>
          <a:prstGeom prst="rect">
            <a:avLst/>
          </a:prstGeom>
        </p:spPr>
      </p:pic>
      <p:sp>
        <p:nvSpPr>
          <p:cNvPr id="3" name="Title 2"/>
          <p:cNvSpPr>
            <a:spLocks noGrp="1"/>
          </p:cNvSpPr>
          <p:nvPr>
            <p:ph type="title"/>
          </p:nvPr>
        </p:nvSpPr>
        <p:spPr>
          <a:xfrm>
            <a:off x="1371600" y="-533400"/>
            <a:ext cx="10464800" cy="2465387"/>
          </a:xfrm>
        </p:spPr>
        <p:txBody>
          <a:bodyPr/>
          <a:lstStyle/>
          <a:p>
            <a:pPr algn="l"/>
            <a:r>
              <a:rPr lang="en-US" sz="4400" b="1" dirty="0" smtClean="0">
                <a:solidFill>
                  <a:srgbClr val="010001"/>
                </a:solidFill>
                <a:latin typeface="Helvetica"/>
                <a:cs typeface="Helvetica"/>
              </a:rPr>
              <a:t>Scientific Method</a:t>
            </a:r>
            <a:endParaRPr lang="en-US" sz="4400" b="1" dirty="0">
              <a:solidFill>
                <a:srgbClr val="010001"/>
              </a:solidFill>
              <a:latin typeface="Helvetica"/>
              <a:cs typeface="Helvetica"/>
            </a:endParaRPr>
          </a:p>
        </p:txBody>
      </p:sp>
      <p:sp>
        <p:nvSpPr>
          <p:cNvPr id="4" name="TextBox 3"/>
          <p:cNvSpPr txBox="1"/>
          <p:nvPr/>
        </p:nvSpPr>
        <p:spPr>
          <a:xfrm>
            <a:off x="1320801" y="8001000"/>
            <a:ext cx="9296400" cy="1569660"/>
          </a:xfrm>
          <a:prstGeom prst="rect">
            <a:avLst/>
          </a:prstGeom>
          <a:noFill/>
        </p:spPr>
        <p:txBody>
          <a:bodyPr wrap="square" rtlCol="0">
            <a:spAutoFit/>
          </a:bodyPr>
          <a:lstStyle/>
          <a:p>
            <a:r>
              <a:rPr lang="en-US" sz="2400" b="1" dirty="0">
                <a:solidFill>
                  <a:srgbClr val="010001"/>
                </a:solidFill>
                <a:latin typeface="Arial"/>
                <a:cs typeface="Arial"/>
              </a:rPr>
              <a:t>The scientific method. </a:t>
            </a:r>
            <a:r>
              <a:rPr lang="en-US" sz="2400" dirty="0">
                <a:solidFill>
                  <a:srgbClr val="010001"/>
                </a:solidFill>
                <a:latin typeface="Arial"/>
                <a:cs typeface="Arial"/>
              </a:rPr>
              <a:t>In an actual investigation</a:t>
            </a:r>
            <a:r>
              <a:rPr lang="en-US" sz="2400" dirty="0" smtClean="0">
                <a:solidFill>
                  <a:srgbClr val="010001"/>
                </a:solidFill>
                <a:latin typeface="Arial"/>
                <a:cs typeface="Arial"/>
              </a:rPr>
              <a:t>, a </a:t>
            </a:r>
            <a:r>
              <a:rPr lang="en-US" sz="2400" dirty="0">
                <a:solidFill>
                  <a:srgbClr val="010001"/>
                </a:solidFill>
                <a:latin typeface="Arial"/>
                <a:cs typeface="Arial"/>
              </a:rPr>
              <a:t>researcher might reject a hypothesis and investigate further with </a:t>
            </a:r>
            <a:r>
              <a:rPr lang="en-US" sz="2400" dirty="0" smtClean="0">
                <a:solidFill>
                  <a:srgbClr val="010001"/>
                </a:solidFill>
                <a:latin typeface="Arial"/>
                <a:cs typeface="Arial"/>
              </a:rPr>
              <a:t>a new </a:t>
            </a:r>
            <a:r>
              <a:rPr lang="en-US" sz="2400" dirty="0">
                <a:solidFill>
                  <a:srgbClr val="010001"/>
                </a:solidFill>
                <a:latin typeface="Arial"/>
                <a:cs typeface="Arial"/>
              </a:rPr>
              <a:t>hypothesis, several times if necessary, depending on the results of</a:t>
            </a:r>
          </a:p>
          <a:p>
            <a:r>
              <a:rPr lang="en-US" sz="2400" dirty="0">
                <a:solidFill>
                  <a:srgbClr val="010001"/>
                </a:solidFill>
                <a:latin typeface="Arial"/>
                <a:cs typeface="Arial"/>
              </a:rPr>
              <a:t>the experiment.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
          <p:cNvSpPr txBox="1">
            <a:spLocks noChangeArrowheads="1"/>
          </p:cNvSpPr>
          <p:nvPr/>
        </p:nvSpPr>
        <p:spPr bwMode="auto">
          <a:xfrm>
            <a:off x="1397000" y="1524000"/>
            <a:ext cx="111252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7525" indent="-517525"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marL="571500" lvl="0" indent="-571500">
              <a:buFont typeface="Arial"/>
              <a:buChar char="•"/>
            </a:pPr>
            <a:endParaRPr lang="en-US" sz="3600" b="1" dirty="0" smtClean="0">
              <a:solidFill>
                <a:srgbClr val="010001"/>
              </a:solidFill>
            </a:endParaRPr>
          </a:p>
          <a:p>
            <a:pPr marL="571500" lvl="0" indent="-571500">
              <a:buFont typeface="Arial"/>
              <a:buChar char="•"/>
            </a:pPr>
            <a:r>
              <a:rPr lang="en-US" sz="3600" b="1" dirty="0" smtClean="0">
                <a:solidFill>
                  <a:srgbClr val="010001"/>
                </a:solidFill>
              </a:rPr>
              <a:t>Hypothesis</a:t>
            </a:r>
            <a:r>
              <a:rPr lang="en-US" sz="3600" dirty="0" smtClean="0">
                <a:solidFill>
                  <a:srgbClr val="010001"/>
                </a:solidFill>
              </a:rPr>
              <a:t>  A </a:t>
            </a:r>
            <a:r>
              <a:rPr lang="en-US" sz="3600" dirty="0">
                <a:solidFill>
                  <a:srgbClr val="010001"/>
                </a:solidFill>
              </a:rPr>
              <a:t>testable conjecture about how something works</a:t>
            </a:r>
          </a:p>
          <a:p>
            <a:r>
              <a:rPr lang="en-US" sz="3600" dirty="0" smtClean="0">
                <a:solidFill>
                  <a:srgbClr val="010001"/>
                </a:solidFill>
              </a:rPr>
              <a:t> </a:t>
            </a:r>
          </a:p>
          <a:p>
            <a:pPr marL="571500" lvl="0" indent="-571500">
              <a:buFont typeface="Arial"/>
              <a:buChar char="•"/>
            </a:pPr>
            <a:r>
              <a:rPr lang="en-US" sz="3600" b="1" dirty="0" smtClean="0">
                <a:solidFill>
                  <a:srgbClr val="010001"/>
                </a:solidFill>
              </a:rPr>
              <a:t>Null hypothesis</a:t>
            </a:r>
            <a:r>
              <a:rPr lang="en-US" sz="3600" dirty="0">
                <a:solidFill>
                  <a:srgbClr val="010001"/>
                </a:solidFill>
              </a:rPr>
              <a:t> </a:t>
            </a:r>
            <a:r>
              <a:rPr lang="en-US" sz="3600" dirty="0" smtClean="0">
                <a:solidFill>
                  <a:srgbClr val="010001"/>
                </a:solidFill>
              </a:rPr>
              <a:t> A prediction that there is no difference between groups or conditions, or a statement or idea that can be falsified, or proven wrong.</a:t>
            </a:r>
            <a:endParaRPr lang="en-US" sz="3600" dirty="0">
              <a:solidFill>
                <a:srgbClr val="010001"/>
              </a:solidFill>
            </a:endParaRPr>
          </a:p>
        </p:txBody>
      </p:sp>
      <p:sp>
        <p:nvSpPr>
          <p:cNvPr id="65538" name="Rectangle 2"/>
          <p:cNvSpPr>
            <a:spLocks noChangeArrowheads="1"/>
          </p:cNvSpPr>
          <p:nvPr/>
        </p:nvSpPr>
        <p:spPr bwMode="auto">
          <a:xfrm>
            <a:off x="1168400" y="381000"/>
            <a:ext cx="32260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rgbClr val="010001"/>
                </a:solidFill>
                <a:latin typeface="Helvetica"/>
                <a:cs typeface="Helvetica"/>
              </a:rPr>
              <a:t>Hypothesis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1270000" y="239713"/>
            <a:ext cx="10490200" cy="1741487"/>
          </a:xfrm>
        </p:spPr>
        <p:txBody>
          <a:bodyPr/>
          <a:lstStyle/>
          <a:p>
            <a:pPr algn="l"/>
            <a:r>
              <a:rPr lang="en-US" sz="4400" b="1" dirty="0">
                <a:solidFill>
                  <a:srgbClr val="010001"/>
                </a:solidFill>
                <a:latin typeface="Helvetica"/>
                <a:cs typeface="Helvetica"/>
              </a:rPr>
              <a:t>Collect Data  </a:t>
            </a:r>
            <a:r>
              <a:rPr lang="en-US" sz="4400" dirty="0"/>
              <a:t> </a:t>
            </a:r>
            <a:br>
              <a:rPr lang="en-US" sz="4400" dirty="0"/>
            </a:br>
            <a:r>
              <a:rPr lang="en-US" sz="4400" dirty="0"/>
              <a:t> </a:t>
            </a:r>
          </a:p>
        </p:txBody>
      </p:sp>
      <p:sp>
        <p:nvSpPr>
          <p:cNvPr id="28674" name="Rectangle 2"/>
          <p:cNvSpPr>
            <a:spLocks noGrp="1" noChangeArrowheads="1"/>
          </p:cNvSpPr>
          <p:nvPr>
            <p:ph type="body" idx="1"/>
          </p:nvPr>
        </p:nvSpPr>
        <p:spPr>
          <a:xfrm>
            <a:off x="1320800" y="2133600"/>
            <a:ext cx="10464800" cy="5840413"/>
          </a:xfrm>
        </p:spPr>
        <p:txBody>
          <a:bodyPr/>
          <a:lstStyle/>
          <a:p>
            <a:pPr marL="336550" indent="-285750" eaLnBrk="1" hangingPunct="1">
              <a:buClrTx/>
              <a:defRPr/>
            </a:pPr>
            <a:r>
              <a:rPr lang="en-US" sz="3200" b="1" dirty="0" smtClean="0">
                <a:solidFill>
                  <a:schemeClr val="bg1"/>
                </a:solidFill>
                <a:latin typeface="Arial"/>
                <a:ea typeface="+mn-ea"/>
                <a:cs typeface="Arial"/>
              </a:rPr>
              <a:t>Replication  </a:t>
            </a:r>
            <a:r>
              <a:rPr lang="en-US" sz="3200" dirty="0" smtClean="0">
                <a:solidFill>
                  <a:schemeClr val="bg1"/>
                </a:solidFill>
                <a:latin typeface="Arial"/>
                <a:ea typeface="+mn-ea"/>
                <a:cs typeface="Arial"/>
              </a:rPr>
              <a:t>The </a:t>
            </a:r>
            <a:r>
              <a:rPr lang="en-US" sz="3200" dirty="0">
                <a:solidFill>
                  <a:schemeClr val="bg1"/>
                </a:solidFill>
                <a:latin typeface="Arial"/>
                <a:ea typeface="+mn-ea"/>
                <a:cs typeface="Arial"/>
              </a:rPr>
              <a:t>data collection procedure </a:t>
            </a:r>
            <a:r>
              <a:rPr lang="en-US" sz="3200" dirty="0" smtClean="0">
                <a:solidFill>
                  <a:schemeClr val="bg1"/>
                </a:solidFill>
                <a:latin typeface="Arial"/>
                <a:ea typeface="+mn-ea"/>
                <a:cs typeface="Arial"/>
              </a:rPr>
              <a:t>of taking </a:t>
            </a:r>
            <a:r>
              <a:rPr lang="en-US" sz="3200" dirty="0">
                <a:solidFill>
                  <a:schemeClr val="bg1"/>
                </a:solidFill>
                <a:latin typeface="Arial"/>
                <a:ea typeface="+mn-ea"/>
                <a:cs typeface="Arial"/>
              </a:rPr>
              <a:t>repeated measurements.</a:t>
            </a:r>
          </a:p>
          <a:p>
            <a:pPr marL="336550" indent="-285750" eaLnBrk="1" hangingPunct="1">
              <a:buClrTx/>
              <a:defRPr/>
            </a:pPr>
            <a:r>
              <a:rPr lang="en-US" sz="3200" b="1" dirty="0">
                <a:solidFill>
                  <a:schemeClr val="bg1"/>
                </a:solidFill>
                <a:latin typeface="Arial"/>
                <a:ea typeface="+mn-ea"/>
                <a:cs typeface="Arial"/>
              </a:rPr>
              <a:t>Sample size (</a:t>
            </a:r>
            <a:r>
              <a:rPr lang="en-US" sz="3200" b="1" i="1" dirty="0">
                <a:solidFill>
                  <a:schemeClr val="bg1"/>
                </a:solidFill>
                <a:latin typeface="Arial"/>
                <a:ea typeface="+mn-ea"/>
                <a:cs typeface="Arial"/>
              </a:rPr>
              <a:t>n</a:t>
            </a:r>
            <a:r>
              <a:rPr lang="en-US" sz="3200" b="1" dirty="0">
                <a:solidFill>
                  <a:schemeClr val="bg1"/>
                </a:solidFill>
                <a:latin typeface="Arial"/>
                <a:ea typeface="+mn-ea"/>
                <a:cs typeface="Arial"/>
              </a:rPr>
              <a:t>) </a:t>
            </a:r>
            <a:r>
              <a:rPr lang="en-US" sz="3200" b="1" dirty="0" smtClean="0">
                <a:solidFill>
                  <a:schemeClr val="bg1"/>
                </a:solidFill>
                <a:latin typeface="Arial"/>
                <a:ea typeface="+mn-ea"/>
                <a:cs typeface="Arial"/>
              </a:rPr>
              <a:t> </a:t>
            </a:r>
            <a:r>
              <a:rPr lang="en-US" sz="3200" dirty="0" smtClean="0">
                <a:solidFill>
                  <a:schemeClr val="bg1"/>
                </a:solidFill>
                <a:latin typeface="Arial"/>
                <a:ea typeface="+mn-ea"/>
                <a:cs typeface="Arial"/>
              </a:rPr>
              <a:t>The </a:t>
            </a:r>
            <a:r>
              <a:rPr lang="en-US" sz="3200" dirty="0">
                <a:solidFill>
                  <a:schemeClr val="bg1"/>
                </a:solidFill>
                <a:latin typeface="Arial"/>
                <a:ea typeface="+mn-ea"/>
                <a:cs typeface="Arial"/>
              </a:rPr>
              <a:t>number of times </a:t>
            </a:r>
            <a:r>
              <a:rPr lang="en-US" sz="3200" dirty="0" smtClean="0">
                <a:solidFill>
                  <a:schemeClr val="bg1"/>
                </a:solidFill>
                <a:latin typeface="Arial"/>
                <a:ea typeface="+mn-ea"/>
                <a:cs typeface="Arial"/>
              </a:rPr>
              <a:t>a measurement </a:t>
            </a:r>
            <a:r>
              <a:rPr lang="en-US" sz="3200" dirty="0">
                <a:solidFill>
                  <a:schemeClr val="bg1"/>
                </a:solidFill>
                <a:latin typeface="Arial"/>
                <a:ea typeface="+mn-ea"/>
                <a:cs typeface="Arial"/>
              </a:rPr>
              <a:t>is replicated in data collection.</a:t>
            </a:r>
          </a:p>
          <a:p>
            <a:pPr marL="336550" indent="-285750" eaLnBrk="1" hangingPunct="1">
              <a:buClrTx/>
              <a:defRPr/>
            </a:pPr>
            <a:r>
              <a:rPr lang="en-US" sz="3200" b="1" dirty="0" smtClean="0">
                <a:solidFill>
                  <a:schemeClr val="bg1"/>
                </a:solidFill>
                <a:latin typeface="Arial"/>
                <a:ea typeface="+mn-ea"/>
                <a:cs typeface="Arial"/>
              </a:rPr>
              <a:t>Accuracy  </a:t>
            </a:r>
            <a:r>
              <a:rPr lang="en-US" sz="3200" dirty="0">
                <a:solidFill>
                  <a:schemeClr val="bg1"/>
                </a:solidFill>
                <a:latin typeface="Arial"/>
                <a:ea typeface="+mn-ea"/>
                <a:cs typeface="Arial"/>
              </a:rPr>
              <a:t>How close a measured value is to </a:t>
            </a:r>
            <a:r>
              <a:rPr lang="en-US" sz="3200" dirty="0" smtClean="0">
                <a:solidFill>
                  <a:schemeClr val="bg1"/>
                </a:solidFill>
                <a:latin typeface="Arial"/>
                <a:ea typeface="+mn-ea"/>
                <a:cs typeface="Arial"/>
              </a:rPr>
              <a:t>the actual </a:t>
            </a:r>
            <a:r>
              <a:rPr lang="en-US" sz="3200" dirty="0">
                <a:solidFill>
                  <a:schemeClr val="bg1"/>
                </a:solidFill>
                <a:latin typeface="Arial"/>
                <a:ea typeface="+mn-ea"/>
                <a:cs typeface="Arial"/>
              </a:rPr>
              <a:t>or true value.</a:t>
            </a:r>
          </a:p>
          <a:p>
            <a:pPr marL="336550" indent="-285750" eaLnBrk="1" hangingPunct="1">
              <a:buClrTx/>
              <a:defRPr/>
            </a:pPr>
            <a:r>
              <a:rPr lang="en-US" sz="3200" b="1" dirty="0">
                <a:solidFill>
                  <a:schemeClr val="bg1"/>
                </a:solidFill>
                <a:latin typeface="Arial"/>
                <a:ea typeface="+mn-ea"/>
                <a:cs typeface="Arial"/>
              </a:rPr>
              <a:t>Precision </a:t>
            </a:r>
            <a:r>
              <a:rPr lang="en-US" sz="3200" b="1" dirty="0" smtClean="0">
                <a:solidFill>
                  <a:schemeClr val="bg1"/>
                </a:solidFill>
                <a:latin typeface="Arial"/>
                <a:ea typeface="+mn-ea"/>
                <a:cs typeface="Arial"/>
              </a:rPr>
              <a:t> </a:t>
            </a:r>
            <a:r>
              <a:rPr lang="en-US" sz="3200" dirty="0" smtClean="0">
                <a:solidFill>
                  <a:schemeClr val="bg1"/>
                </a:solidFill>
                <a:latin typeface="Arial"/>
                <a:ea typeface="+mn-ea"/>
                <a:cs typeface="Arial"/>
              </a:rPr>
              <a:t>How </a:t>
            </a:r>
            <a:r>
              <a:rPr lang="en-US" sz="3200" dirty="0">
                <a:solidFill>
                  <a:schemeClr val="bg1"/>
                </a:solidFill>
                <a:latin typeface="Arial"/>
                <a:ea typeface="+mn-ea"/>
                <a:cs typeface="Arial"/>
              </a:rPr>
              <a:t>close the repeated </a:t>
            </a:r>
            <a:r>
              <a:rPr lang="en-US" sz="3200" dirty="0" smtClean="0">
                <a:solidFill>
                  <a:schemeClr val="bg1"/>
                </a:solidFill>
                <a:latin typeface="Arial"/>
                <a:ea typeface="+mn-ea"/>
                <a:cs typeface="Arial"/>
              </a:rPr>
              <a:t>measurements of </a:t>
            </a:r>
            <a:r>
              <a:rPr lang="en-US" sz="3200" dirty="0">
                <a:solidFill>
                  <a:schemeClr val="bg1"/>
                </a:solidFill>
                <a:latin typeface="Arial"/>
                <a:ea typeface="+mn-ea"/>
                <a:cs typeface="Arial"/>
              </a:rPr>
              <a:t>a sample are to one another.</a:t>
            </a:r>
          </a:p>
          <a:p>
            <a:pPr marL="336550" indent="-285750" eaLnBrk="1" hangingPunct="1">
              <a:buClrTx/>
              <a:defRPr/>
            </a:pPr>
            <a:r>
              <a:rPr lang="en-US" sz="3200" b="1" dirty="0" smtClean="0">
                <a:solidFill>
                  <a:schemeClr val="bg1"/>
                </a:solidFill>
                <a:latin typeface="Arial"/>
                <a:ea typeface="+mn-ea"/>
                <a:cs typeface="Arial"/>
              </a:rPr>
              <a:t>Uncertainty  </a:t>
            </a:r>
            <a:r>
              <a:rPr lang="en-US" sz="3200" dirty="0" smtClean="0">
                <a:solidFill>
                  <a:schemeClr val="bg1"/>
                </a:solidFill>
                <a:latin typeface="Arial"/>
                <a:ea typeface="+mn-ea"/>
                <a:cs typeface="Arial"/>
              </a:rPr>
              <a:t>An </a:t>
            </a:r>
            <a:r>
              <a:rPr lang="en-US" sz="3200" dirty="0">
                <a:solidFill>
                  <a:schemeClr val="bg1"/>
                </a:solidFill>
                <a:latin typeface="Arial"/>
                <a:ea typeface="+mn-ea"/>
                <a:cs typeface="Arial"/>
              </a:rPr>
              <a:t>estimate of how much a </a:t>
            </a:r>
            <a:r>
              <a:rPr lang="en-US" sz="3200" dirty="0" smtClean="0">
                <a:solidFill>
                  <a:schemeClr val="bg1"/>
                </a:solidFill>
                <a:latin typeface="Arial"/>
                <a:ea typeface="+mn-ea"/>
                <a:cs typeface="Arial"/>
              </a:rPr>
              <a:t>measured or </a:t>
            </a:r>
            <a:r>
              <a:rPr lang="en-US" sz="3200" dirty="0">
                <a:solidFill>
                  <a:schemeClr val="bg1"/>
                </a:solidFill>
                <a:latin typeface="Arial"/>
                <a:ea typeface="+mn-ea"/>
                <a:cs typeface="Arial"/>
              </a:rPr>
              <a:t>calculated value differs from a true value.</a:t>
            </a:r>
            <a:endParaRPr lang="en-US" sz="3200" dirty="0" smtClean="0">
              <a:latin typeface="Book Antiqua"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02436" y="1371600"/>
            <a:ext cx="9467164" cy="7010400"/>
          </a:xfrm>
          <a:prstGeom prst="rect">
            <a:avLst/>
          </a:prstGeom>
        </p:spPr>
      </p:pic>
      <p:sp>
        <p:nvSpPr>
          <p:cNvPr id="4" name="Title 3"/>
          <p:cNvSpPr>
            <a:spLocks noGrp="1"/>
          </p:cNvSpPr>
          <p:nvPr>
            <p:ph type="title"/>
          </p:nvPr>
        </p:nvSpPr>
        <p:spPr>
          <a:xfrm>
            <a:off x="1270000" y="-381000"/>
            <a:ext cx="10464800" cy="2465387"/>
          </a:xfrm>
        </p:spPr>
        <p:txBody>
          <a:bodyPr/>
          <a:lstStyle/>
          <a:p>
            <a:pPr algn="l"/>
            <a:r>
              <a:rPr lang="en-US" sz="4400" b="1" dirty="0" smtClean="0">
                <a:solidFill>
                  <a:srgbClr val="010001"/>
                </a:solidFill>
                <a:latin typeface="Helvetica"/>
                <a:cs typeface="Helvetica"/>
              </a:rPr>
              <a:t>Collect Data</a:t>
            </a:r>
            <a:endParaRPr lang="en-US" sz="4400" b="1" dirty="0">
              <a:solidFill>
                <a:srgbClr val="010001"/>
              </a:solidFill>
              <a:latin typeface="Helvetica"/>
              <a:cs typeface="Helvetica"/>
            </a:endParaRPr>
          </a:p>
        </p:txBody>
      </p:sp>
      <p:sp>
        <p:nvSpPr>
          <p:cNvPr id="2" name="TextBox 1"/>
          <p:cNvSpPr txBox="1"/>
          <p:nvPr/>
        </p:nvSpPr>
        <p:spPr>
          <a:xfrm>
            <a:off x="1320801" y="8382000"/>
            <a:ext cx="9601199" cy="1200328"/>
          </a:xfrm>
          <a:prstGeom prst="rect">
            <a:avLst/>
          </a:prstGeom>
          <a:noFill/>
        </p:spPr>
        <p:txBody>
          <a:bodyPr wrap="square" rtlCol="0">
            <a:spAutoFit/>
          </a:bodyPr>
          <a:lstStyle/>
          <a:p>
            <a:r>
              <a:rPr lang="en-US" sz="2400" b="1" dirty="0">
                <a:solidFill>
                  <a:srgbClr val="010001"/>
                </a:solidFill>
                <a:latin typeface="Arial"/>
                <a:cs typeface="Arial"/>
              </a:rPr>
              <a:t>Accuracy and precision. </a:t>
            </a:r>
            <a:r>
              <a:rPr lang="en-US" sz="2400" dirty="0">
                <a:solidFill>
                  <a:srgbClr val="010001"/>
                </a:solidFill>
                <a:latin typeface="Arial"/>
                <a:cs typeface="Arial"/>
              </a:rPr>
              <a:t>Accuracy refers to </a:t>
            </a:r>
            <a:r>
              <a:rPr lang="en-US" sz="2400" dirty="0" smtClean="0">
                <a:solidFill>
                  <a:srgbClr val="010001"/>
                </a:solidFill>
                <a:latin typeface="Arial"/>
                <a:cs typeface="Arial"/>
              </a:rPr>
              <a:t>how close </a:t>
            </a:r>
            <a:r>
              <a:rPr lang="en-US" sz="2400" dirty="0">
                <a:solidFill>
                  <a:srgbClr val="010001"/>
                </a:solidFill>
                <a:latin typeface="Arial"/>
                <a:cs typeface="Arial"/>
              </a:rPr>
              <a:t>a measured value is to the actual or true value. Precision is </a:t>
            </a:r>
            <a:r>
              <a:rPr lang="en-US" sz="2400" dirty="0" smtClean="0">
                <a:solidFill>
                  <a:srgbClr val="010001"/>
                </a:solidFill>
                <a:latin typeface="Arial"/>
                <a:cs typeface="Arial"/>
              </a:rPr>
              <a:t>how close </a:t>
            </a:r>
            <a:r>
              <a:rPr lang="en-US" sz="2400" dirty="0">
                <a:solidFill>
                  <a:srgbClr val="010001"/>
                </a:solidFill>
                <a:latin typeface="Arial"/>
                <a:cs typeface="Arial"/>
              </a:rPr>
              <a:t>repeated measurements of the same sample are to one another.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txBox="1">
            <a:spLocks/>
          </p:cNvSpPr>
          <p:nvPr/>
        </p:nvSpPr>
        <p:spPr bwMode="auto">
          <a:xfrm>
            <a:off x="1244600" y="582613"/>
            <a:ext cx="100584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r>
              <a:rPr lang="en-US" sz="4400" b="1" dirty="0">
                <a:solidFill>
                  <a:srgbClr val="010001"/>
                </a:solidFill>
                <a:latin typeface="Helvetica"/>
                <a:cs typeface="Helvetica"/>
              </a:rPr>
              <a:t>Interpret Results</a:t>
            </a:r>
          </a:p>
        </p:txBody>
      </p:sp>
      <p:sp>
        <p:nvSpPr>
          <p:cNvPr id="3" name="Rectangle 2"/>
          <p:cNvSpPr/>
          <p:nvPr/>
        </p:nvSpPr>
        <p:spPr>
          <a:xfrm>
            <a:off x="1244600" y="1752600"/>
            <a:ext cx="10820400" cy="7478970"/>
          </a:xfrm>
          <a:prstGeom prst="rect">
            <a:avLst/>
          </a:prstGeom>
        </p:spPr>
        <p:txBody>
          <a:bodyPr wrap="square">
            <a:spAutoFit/>
          </a:bodyPr>
          <a:lstStyle/>
          <a:p>
            <a:pPr marL="571500" lvl="0" indent="-571500">
              <a:buFont typeface="Arial"/>
              <a:buChar char="•"/>
            </a:pPr>
            <a:r>
              <a:rPr lang="en-US" sz="3200" dirty="0">
                <a:solidFill>
                  <a:srgbClr val="010001"/>
                </a:solidFill>
                <a:latin typeface="Arial"/>
                <a:cs typeface="Arial"/>
              </a:rPr>
              <a:t>Once results have been obtained, analysis of the data begins.  This process involves two types of reasoning, inductive and deductive</a:t>
            </a:r>
            <a:r>
              <a:rPr lang="en-US" sz="3200" dirty="0" smtClean="0">
                <a:solidFill>
                  <a:srgbClr val="010001"/>
                </a:solidFill>
                <a:latin typeface="Arial"/>
                <a:cs typeface="Arial"/>
              </a:rPr>
              <a:t>.</a:t>
            </a:r>
          </a:p>
          <a:p>
            <a:pPr lvl="0"/>
            <a:endParaRPr lang="en-US" sz="3200" dirty="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Inductive reasoning is the process of making general statements from specific facts or examples.</a:t>
            </a:r>
          </a:p>
          <a:p>
            <a:pPr marL="571500" lvl="0" indent="-571500">
              <a:buFont typeface="Arial"/>
              <a:buChar char="•"/>
            </a:pPr>
            <a:endParaRPr lang="en-US" sz="3200" dirty="0" smtClean="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Deductive reasoning is the process of applying a general statement to specific facts or situations.</a:t>
            </a:r>
          </a:p>
          <a:p>
            <a:pPr marL="571500" lvl="0" indent="-571500">
              <a:buFont typeface="Arial"/>
              <a:buChar char="•"/>
            </a:pPr>
            <a:endParaRPr lang="en-US" sz="3200" dirty="0" smtClean="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Scientists maintain multiple working hypotheses.</a:t>
            </a:r>
          </a:p>
          <a:p>
            <a:pPr lvl="0"/>
            <a:endParaRPr lang="en-US" sz="3200" dirty="0" smtClean="0">
              <a:solidFill>
                <a:srgbClr val="010001"/>
              </a:solidFill>
              <a:latin typeface="Arial"/>
              <a:cs typeface="Arial"/>
            </a:endParaRPr>
          </a:p>
          <a:p>
            <a:pPr marL="571500" lvl="0" indent="-571500">
              <a:buFont typeface="Arial"/>
              <a:buChar char="•"/>
            </a:pPr>
            <a:r>
              <a:rPr lang="en-US" sz="3200" dirty="0" smtClean="0">
                <a:solidFill>
                  <a:srgbClr val="010001"/>
                </a:solidFill>
                <a:latin typeface="Arial"/>
                <a:cs typeface="Arial"/>
              </a:rPr>
              <a:t>Scientists reject or accept a hypothesis based on what the data show and begin to generate conclusions based on their results.</a:t>
            </a:r>
            <a:endParaRPr lang="en-US" sz="32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44600" y="468313"/>
            <a:ext cx="9220200" cy="1970087"/>
          </a:xfrm>
        </p:spPr>
        <p:txBody>
          <a:bodyPr/>
          <a:lstStyle/>
          <a:p>
            <a:pPr algn="l" eaLnBrk="1" hangingPunct="1">
              <a:defRPr/>
            </a:pPr>
            <a:r>
              <a:rPr lang="en-US" sz="4400" b="1" dirty="0">
                <a:solidFill>
                  <a:srgbClr val="010001"/>
                </a:solidFill>
                <a:latin typeface="Helvetica"/>
                <a:ea typeface="+mj-ea"/>
                <a:cs typeface="Helvetica"/>
              </a:rPr>
              <a:t>Disseminate Findings</a:t>
            </a:r>
          </a:p>
        </p:txBody>
      </p:sp>
      <p:sp>
        <p:nvSpPr>
          <p:cNvPr id="29698" name="Rectangle 2"/>
          <p:cNvSpPr>
            <a:spLocks noGrp="1" noChangeArrowheads="1"/>
          </p:cNvSpPr>
          <p:nvPr>
            <p:ph type="body" idx="1"/>
          </p:nvPr>
        </p:nvSpPr>
        <p:spPr>
          <a:xfrm>
            <a:off x="1854200" y="3429000"/>
            <a:ext cx="9601200" cy="4800600"/>
          </a:xfrm>
        </p:spPr>
        <p:txBody>
          <a:bodyPr/>
          <a:lstStyle/>
          <a:p>
            <a:pPr>
              <a:buClrTx/>
              <a:buFont typeface="Arial"/>
              <a:buChar char="•"/>
            </a:pPr>
            <a:r>
              <a:rPr lang="en-US" sz="3600" dirty="0">
                <a:solidFill>
                  <a:srgbClr val="010001"/>
                </a:solidFill>
                <a:latin typeface="Arial"/>
                <a:cs typeface="Arial"/>
              </a:rPr>
              <a:t>Scientists present papers at conferences and publish the results of their investigations.  This allows other scientists to repeat the original experiment and verify or challenge the results. This can lead to a hypothesis eventually becoming a theory.</a:t>
            </a:r>
          </a:p>
          <a:p>
            <a:pPr>
              <a:buClrTx/>
              <a:buFont typeface="Arial"/>
              <a:buChar char="•"/>
            </a:pPr>
            <a:r>
              <a:rPr lang="en-US" sz="3600" b="1" dirty="0" smtClean="0">
                <a:solidFill>
                  <a:srgbClr val="010001"/>
                </a:solidFill>
                <a:latin typeface="Arial"/>
                <a:cs typeface="Arial"/>
              </a:rPr>
              <a:t>Theory</a:t>
            </a:r>
            <a:r>
              <a:rPr lang="en-US" sz="3600" dirty="0">
                <a:solidFill>
                  <a:srgbClr val="010001"/>
                </a:solidFill>
                <a:latin typeface="Arial"/>
                <a:cs typeface="Arial"/>
              </a:rPr>
              <a:t> </a:t>
            </a:r>
            <a:r>
              <a:rPr lang="en-US" sz="3600" dirty="0" smtClean="0">
                <a:solidFill>
                  <a:srgbClr val="010001"/>
                </a:solidFill>
                <a:latin typeface="Arial"/>
                <a:cs typeface="Arial"/>
              </a:rPr>
              <a:t> A </a:t>
            </a:r>
            <a:r>
              <a:rPr lang="en-US" sz="3600" dirty="0">
                <a:solidFill>
                  <a:srgbClr val="010001"/>
                </a:solidFill>
                <a:latin typeface="Arial"/>
                <a:cs typeface="Arial"/>
              </a:rPr>
              <a:t>hypothesis that has been repeatedly tested and confirmed by multiple groups of researchers and has reached wide acceptance.</a:t>
            </a:r>
          </a:p>
          <a:p>
            <a:pPr marL="0" indent="0" eaLnBrk="1" hangingPunct="1">
              <a:buClrTx/>
              <a:buNone/>
              <a:defRPr/>
            </a:pPr>
            <a:endParaRPr lang="en-US" sz="4000" dirty="0" smtClean="0">
              <a:solidFill>
                <a:srgbClr val="010001"/>
              </a:solidFill>
              <a:latin typeface="Arial"/>
              <a:ea typeface="+mn-ea"/>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244600" y="468313"/>
            <a:ext cx="8915400" cy="1970087"/>
          </a:xfrm>
          <a:prstGeom prst="rect">
            <a:avLst/>
          </a:prstGeom>
        </p:spPr>
        <p:txBody>
          <a:bodyPr/>
          <a:lst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a:lstStyle>
          <a:p>
            <a:pPr algn="l" eaLnBrk="1" hangingPunct="1">
              <a:defRPr/>
            </a:pPr>
            <a:r>
              <a:rPr lang="en-US" sz="4400" b="1" dirty="0">
                <a:solidFill>
                  <a:srgbClr val="010001"/>
                </a:solidFill>
                <a:latin typeface="Helvetica"/>
                <a:ea typeface="+mj-ea"/>
                <a:cs typeface="Helvetica"/>
              </a:rPr>
              <a:t>Controlled Experiments </a:t>
            </a:r>
          </a:p>
        </p:txBody>
      </p:sp>
      <p:sp>
        <p:nvSpPr>
          <p:cNvPr id="2" name="TextBox 1"/>
          <p:cNvSpPr txBox="1"/>
          <p:nvPr/>
        </p:nvSpPr>
        <p:spPr>
          <a:xfrm>
            <a:off x="1397000" y="2819400"/>
            <a:ext cx="11125200" cy="3600986"/>
          </a:xfrm>
          <a:prstGeom prst="rect">
            <a:avLst/>
          </a:prstGeom>
          <a:noFill/>
        </p:spPr>
        <p:txBody>
          <a:bodyPr wrap="square" rtlCol="0">
            <a:spAutoFit/>
          </a:bodyPr>
          <a:lstStyle/>
          <a:p>
            <a:pPr marL="571500" lvl="0" indent="-571500">
              <a:buFont typeface="Arial"/>
              <a:buChar char="•"/>
            </a:pPr>
            <a:r>
              <a:rPr lang="en-US" sz="3600" dirty="0">
                <a:solidFill>
                  <a:srgbClr val="010001"/>
                </a:solidFill>
                <a:latin typeface="Arial"/>
                <a:cs typeface="Arial"/>
              </a:rPr>
              <a:t>Controlled experiments take place in a laboratory.</a:t>
            </a:r>
          </a:p>
          <a:p>
            <a:r>
              <a:rPr lang="en-US" sz="3600" dirty="0">
                <a:solidFill>
                  <a:srgbClr val="010001"/>
                </a:solidFill>
                <a:latin typeface="Arial"/>
                <a:cs typeface="Arial"/>
              </a:rPr>
              <a:t> </a:t>
            </a:r>
          </a:p>
          <a:p>
            <a:pPr marL="571500" indent="-571500">
              <a:buFont typeface="Arial"/>
              <a:buChar char="•"/>
            </a:pPr>
            <a:r>
              <a:rPr lang="en-US" sz="3600" b="1" dirty="0">
                <a:solidFill>
                  <a:srgbClr val="010001"/>
                </a:solidFill>
                <a:latin typeface="Arial"/>
                <a:cs typeface="Arial"/>
              </a:rPr>
              <a:t>Control </a:t>
            </a:r>
            <a:r>
              <a:rPr lang="en-US" sz="3600" b="1" dirty="0" smtClean="0">
                <a:solidFill>
                  <a:srgbClr val="010001"/>
                </a:solidFill>
                <a:latin typeface="Arial"/>
                <a:cs typeface="Arial"/>
              </a:rPr>
              <a:t>group</a:t>
            </a:r>
            <a:r>
              <a:rPr lang="en-US" sz="3600" dirty="0" smtClean="0">
                <a:solidFill>
                  <a:srgbClr val="010001"/>
                </a:solidFill>
                <a:latin typeface="Arial"/>
                <a:cs typeface="Arial"/>
              </a:rPr>
              <a:t>  In a scientific investigation, a group that experiences exactly the same conditions as the experimental group, except for the single variable under study.</a:t>
            </a:r>
            <a:endParaRPr lang="en-US" sz="3600" dirty="0">
              <a:solidFill>
                <a:srgbClr val="010001"/>
              </a:solidFill>
              <a:latin typeface="Arial"/>
              <a:cs typeface="Arial"/>
            </a:endParaRP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73200" y="1473484"/>
            <a:ext cx="4089400" cy="8280115"/>
          </a:xfrm>
          <a:prstGeom prst="rect">
            <a:avLst/>
          </a:prstGeom>
        </p:spPr>
      </p:pic>
      <p:sp>
        <p:nvSpPr>
          <p:cNvPr id="5" name="Rectangle 1"/>
          <p:cNvSpPr txBox="1">
            <a:spLocks noChangeArrowheads="1"/>
          </p:cNvSpPr>
          <p:nvPr/>
        </p:nvSpPr>
        <p:spPr>
          <a:xfrm>
            <a:off x="1244600" y="468313"/>
            <a:ext cx="8915400" cy="1970087"/>
          </a:xfrm>
          <a:prstGeom prst="rect">
            <a:avLst/>
          </a:prstGeom>
        </p:spPr>
        <p:txBody>
          <a:bodyPr/>
          <a:lst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a:lstStyle>
          <a:p>
            <a:pPr algn="l" eaLnBrk="1" hangingPunct="1">
              <a:defRPr/>
            </a:pPr>
            <a:r>
              <a:rPr lang="en-US" sz="4400" b="1" dirty="0">
                <a:solidFill>
                  <a:srgbClr val="010001"/>
                </a:solidFill>
                <a:latin typeface="Helvetica"/>
                <a:ea typeface="+mj-ea"/>
                <a:cs typeface="Helvetica"/>
              </a:rPr>
              <a:t>Controlled Experiments </a:t>
            </a:r>
          </a:p>
        </p:txBody>
      </p:sp>
      <p:sp>
        <p:nvSpPr>
          <p:cNvPr id="2" name="TextBox 1"/>
          <p:cNvSpPr txBox="1"/>
          <p:nvPr/>
        </p:nvSpPr>
        <p:spPr>
          <a:xfrm>
            <a:off x="5892800" y="3699808"/>
            <a:ext cx="5867400" cy="2246769"/>
          </a:xfrm>
          <a:prstGeom prst="rect">
            <a:avLst/>
          </a:prstGeom>
          <a:noFill/>
        </p:spPr>
        <p:txBody>
          <a:bodyPr wrap="square" rtlCol="0">
            <a:spAutoFit/>
          </a:bodyPr>
          <a:lstStyle/>
          <a:p>
            <a:r>
              <a:rPr lang="en-US" sz="2800" b="1" dirty="0">
                <a:solidFill>
                  <a:srgbClr val="010001"/>
                </a:solidFill>
                <a:latin typeface="Arial"/>
                <a:cs typeface="Arial"/>
              </a:rPr>
              <a:t>A typical experimental process. </a:t>
            </a:r>
            <a:r>
              <a:rPr lang="en-US" sz="2800" dirty="0">
                <a:solidFill>
                  <a:srgbClr val="010001"/>
                </a:solidFill>
                <a:latin typeface="Arial"/>
                <a:cs typeface="Arial"/>
              </a:rPr>
              <a:t>An </a:t>
            </a:r>
            <a:r>
              <a:rPr lang="en-US" sz="2800" dirty="0" smtClean="0">
                <a:solidFill>
                  <a:srgbClr val="010001"/>
                </a:solidFill>
                <a:latin typeface="Arial"/>
                <a:cs typeface="Arial"/>
              </a:rPr>
              <a:t>investigation of </a:t>
            </a:r>
            <a:r>
              <a:rPr lang="en-US" sz="2800" dirty="0">
                <a:solidFill>
                  <a:srgbClr val="010001"/>
                </a:solidFill>
                <a:latin typeface="Arial"/>
                <a:cs typeface="Arial"/>
              </a:rPr>
              <a:t>the effects </a:t>
            </a:r>
            <a:r>
              <a:rPr lang="en-US" sz="2800" dirty="0" smtClean="0">
                <a:solidFill>
                  <a:srgbClr val="010001"/>
                </a:solidFill>
                <a:latin typeface="Arial"/>
                <a:cs typeface="Arial"/>
              </a:rPr>
              <a:t>of </a:t>
            </a:r>
            <a:r>
              <a:rPr lang="en-US" sz="2800" dirty="0" err="1" smtClean="0">
                <a:solidFill>
                  <a:srgbClr val="010001"/>
                </a:solidFill>
                <a:latin typeface="Arial"/>
                <a:cs typeface="Arial"/>
              </a:rPr>
              <a:t>chlorpyrifos</a:t>
            </a:r>
            <a:r>
              <a:rPr lang="en-US" sz="2800" dirty="0" smtClean="0">
                <a:solidFill>
                  <a:srgbClr val="010001"/>
                </a:solidFill>
                <a:latin typeface="Arial"/>
                <a:cs typeface="Arial"/>
              </a:rPr>
              <a:t> </a:t>
            </a:r>
            <a:r>
              <a:rPr lang="en-US" sz="2800" dirty="0">
                <a:solidFill>
                  <a:srgbClr val="010001"/>
                </a:solidFill>
                <a:latin typeface="Arial"/>
                <a:cs typeface="Arial"/>
              </a:rPr>
              <a:t>on the central nervous system </a:t>
            </a:r>
            <a:r>
              <a:rPr lang="en-US" sz="2800" dirty="0" smtClean="0">
                <a:solidFill>
                  <a:srgbClr val="010001"/>
                </a:solidFill>
                <a:latin typeface="Arial"/>
                <a:cs typeface="Arial"/>
              </a:rPr>
              <a:t>illustrates how </a:t>
            </a:r>
            <a:r>
              <a:rPr lang="en-US" sz="2800" dirty="0">
                <a:solidFill>
                  <a:srgbClr val="010001"/>
                </a:solidFill>
                <a:latin typeface="Arial"/>
                <a:cs typeface="Arial"/>
              </a:rPr>
              <a:t>the scientific method is used.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066800" y="431800"/>
            <a:ext cx="10160000" cy="1930400"/>
          </a:xfrm>
          <a:prstGeom prst="rect">
            <a:avLst/>
          </a:prstGeom>
        </p:spPr>
        <p:txBody>
          <a:bodyPr/>
          <a:lstStyle>
            <a:lvl1pPr algn="ctr" rtl="0" eaLnBrk="0" fontAlgn="base" hangingPunct="0">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a:lstStyle>
          <a:p>
            <a:pPr algn="l" eaLnBrk="1" hangingPunct="1">
              <a:defRPr/>
            </a:pPr>
            <a:r>
              <a:rPr lang="en-US" sz="4400" b="1" dirty="0">
                <a:solidFill>
                  <a:srgbClr val="010001"/>
                </a:solidFill>
                <a:latin typeface="Helvetica"/>
                <a:ea typeface="+mj-ea"/>
                <a:cs typeface="Helvetica"/>
              </a:rPr>
              <a:t>Natural Experiments</a:t>
            </a:r>
          </a:p>
        </p:txBody>
      </p:sp>
      <p:sp>
        <p:nvSpPr>
          <p:cNvPr id="2" name="TextBox 1"/>
          <p:cNvSpPr txBox="1"/>
          <p:nvPr/>
        </p:nvSpPr>
        <p:spPr>
          <a:xfrm>
            <a:off x="1016000" y="2895600"/>
            <a:ext cx="10058400" cy="1754327"/>
          </a:xfrm>
          <a:prstGeom prst="rect">
            <a:avLst/>
          </a:prstGeom>
          <a:noFill/>
        </p:spPr>
        <p:txBody>
          <a:bodyPr wrap="square" rtlCol="0">
            <a:spAutoFit/>
          </a:bodyPr>
          <a:lstStyle/>
          <a:p>
            <a:pPr marL="571500" indent="-571500">
              <a:buFont typeface="Arial"/>
              <a:buChar char="•"/>
            </a:pPr>
            <a:r>
              <a:rPr lang="en-US" sz="3600" b="1" dirty="0">
                <a:solidFill>
                  <a:srgbClr val="010001"/>
                </a:solidFill>
                <a:latin typeface="Arial"/>
                <a:cs typeface="Arial"/>
              </a:rPr>
              <a:t>Natural </a:t>
            </a:r>
            <a:r>
              <a:rPr lang="en-US" sz="3600" b="1" dirty="0" smtClean="0">
                <a:solidFill>
                  <a:srgbClr val="010001"/>
                </a:solidFill>
                <a:latin typeface="Arial"/>
                <a:cs typeface="Arial"/>
              </a:rPr>
              <a:t>experiment  </a:t>
            </a:r>
            <a:r>
              <a:rPr lang="en-US" sz="3600" dirty="0" smtClean="0">
                <a:solidFill>
                  <a:srgbClr val="010001"/>
                </a:solidFill>
                <a:latin typeface="Arial"/>
                <a:cs typeface="Arial"/>
              </a:rPr>
              <a:t>A natural event </a:t>
            </a:r>
            <a:r>
              <a:rPr lang="en-US" sz="3600" dirty="0">
                <a:solidFill>
                  <a:srgbClr val="010001"/>
                </a:solidFill>
                <a:latin typeface="Arial"/>
                <a:cs typeface="Arial"/>
              </a:rPr>
              <a:t>that acts </a:t>
            </a:r>
            <a:r>
              <a:rPr lang="en-US" sz="3600" dirty="0" smtClean="0">
                <a:solidFill>
                  <a:srgbClr val="010001"/>
                </a:solidFill>
                <a:latin typeface="Arial"/>
                <a:cs typeface="Arial"/>
              </a:rPr>
              <a:t>as an </a:t>
            </a:r>
            <a:r>
              <a:rPr lang="en-US" sz="3600" dirty="0">
                <a:solidFill>
                  <a:srgbClr val="010001"/>
                </a:solidFill>
                <a:latin typeface="Arial"/>
                <a:cs typeface="Arial"/>
              </a:rPr>
              <a:t>experimental treatment in an ecosystem.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400" b="1" dirty="0">
                <a:solidFill>
                  <a:srgbClr val="010001"/>
                </a:solidFill>
                <a:latin typeface="Helvetica"/>
                <a:cs typeface="Helvetica"/>
              </a:rPr>
              <a:t>Environmental Science Presents Unique Challenges</a:t>
            </a:r>
            <a:r>
              <a:rPr lang="en-US" sz="4400" dirty="0">
                <a:solidFill>
                  <a:srgbClr val="010001"/>
                </a:solidFill>
                <a:latin typeface="Helvetica"/>
                <a:cs typeface="Helvetica"/>
              </a:rPr>
              <a:t/>
            </a:r>
            <a:br>
              <a:rPr lang="en-US" sz="4400" dirty="0">
                <a:solidFill>
                  <a:srgbClr val="010001"/>
                </a:solidFill>
                <a:latin typeface="Helvetica"/>
                <a:cs typeface="Helvetica"/>
              </a:rPr>
            </a:br>
            <a:endParaRPr lang="en-US" sz="4400" dirty="0">
              <a:solidFill>
                <a:srgbClr val="010001"/>
              </a:solidFill>
              <a:latin typeface="Helvetica"/>
              <a:cs typeface="Helvetica"/>
            </a:endParaRPr>
          </a:p>
        </p:txBody>
      </p:sp>
      <p:sp>
        <p:nvSpPr>
          <p:cNvPr id="5" name="Content Placeholder 4"/>
          <p:cNvSpPr>
            <a:spLocks noGrp="1"/>
          </p:cNvSpPr>
          <p:nvPr>
            <p:ph idx="1"/>
          </p:nvPr>
        </p:nvSpPr>
        <p:spPr>
          <a:xfrm>
            <a:off x="1270000" y="2922587"/>
            <a:ext cx="10464800" cy="5840413"/>
          </a:xfrm>
        </p:spPr>
        <p:txBody>
          <a:bodyPr/>
          <a:lstStyle/>
          <a:p>
            <a:pPr lvl="0">
              <a:buClrTx/>
              <a:buFont typeface="Arial"/>
              <a:buChar char="•"/>
            </a:pPr>
            <a:r>
              <a:rPr lang="en-US" sz="3200" dirty="0">
                <a:solidFill>
                  <a:srgbClr val="010001"/>
                </a:solidFill>
                <a:latin typeface="Arial"/>
                <a:cs typeface="Arial"/>
              </a:rPr>
              <a:t>There is no control planet with which we can compare Earth.  </a:t>
            </a:r>
          </a:p>
          <a:p>
            <a:pPr lvl="0">
              <a:buClrTx/>
              <a:buFont typeface="Arial"/>
              <a:buChar char="•"/>
            </a:pPr>
            <a:r>
              <a:rPr lang="en-US" sz="3200" dirty="0">
                <a:solidFill>
                  <a:srgbClr val="010001"/>
                </a:solidFill>
                <a:latin typeface="Arial"/>
                <a:cs typeface="Arial"/>
              </a:rPr>
              <a:t>It is difficult to determine what is better or worse for the environment.</a:t>
            </a:r>
          </a:p>
          <a:p>
            <a:pPr lvl="0">
              <a:buClrTx/>
              <a:buFont typeface="Arial"/>
              <a:buChar char="•"/>
            </a:pPr>
            <a:r>
              <a:rPr lang="en-US" sz="3200" dirty="0">
                <a:solidFill>
                  <a:srgbClr val="010001"/>
                </a:solidFill>
                <a:latin typeface="Arial"/>
                <a:cs typeface="Arial"/>
              </a:rPr>
              <a:t>Environmental science has so many interacting parts, it is not easy to apply one system to another.</a:t>
            </a:r>
          </a:p>
          <a:p>
            <a:pPr lvl="0">
              <a:buClrTx/>
              <a:buFont typeface="Arial"/>
              <a:buChar char="•"/>
            </a:pPr>
            <a:r>
              <a:rPr lang="en-US" sz="3200" dirty="0">
                <a:solidFill>
                  <a:srgbClr val="010001"/>
                </a:solidFill>
                <a:latin typeface="Arial"/>
                <a:cs typeface="Arial"/>
              </a:rPr>
              <a:t>When people are unable to meet their basic needs, they are less likely to be interested in protecting the environment.</a:t>
            </a:r>
          </a:p>
          <a:p>
            <a:pPr marL="0" indent="0">
              <a:buClrTx/>
              <a:buNone/>
            </a:pPr>
            <a:endParaRPr lang="en-US" sz="3200" dirty="0">
              <a:solidFill>
                <a:srgbClr val="010001"/>
              </a:solidFill>
              <a:latin typeface="Arial"/>
              <a:cs typeface="Arial"/>
            </a:endParaRPr>
          </a:p>
        </p:txBody>
      </p:sp>
    </p:spTree>
    <p:extLst>
      <p:ext uri="{BB962C8B-B14F-4D97-AF65-F5344CB8AC3E}">
        <p14:creationId xmlns:p14="http://schemas.microsoft.com/office/powerpoint/2010/main" val="3409861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762000"/>
            <a:ext cx="10464800" cy="2465387"/>
          </a:xfrm>
        </p:spPr>
        <p:txBody>
          <a:bodyPr/>
          <a:lstStyle/>
          <a:p>
            <a:pPr algn="l"/>
            <a:r>
              <a:rPr lang="en-US" sz="4400" b="1" dirty="0" smtClean="0">
                <a:solidFill>
                  <a:schemeClr val="bg1"/>
                </a:solidFill>
                <a:latin typeface="Helvetica"/>
                <a:cs typeface="Helvetica"/>
              </a:rPr>
              <a:t>Environmental Science</a:t>
            </a:r>
            <a:endParaRPr lang="en-US" sz="4400" b="1" dirty="0">
              <a:solidFill>
                <a:schemeClr val="bg1"/>
              </a:solidFill>
              <a:latin typeface="Helvetica"/>
              <a:cs typeface="Helvetica"/>
            </a:endParaRPr>
          </a:p>
        </p:txBody>
      </p:sp>
      <p:sp>
        <p:nvSpPr>
          <p:cNvPr id="3" name="Content Placeholder 2"/>
          <p:cNvSpPr>
            <a:spLocks noGrp="1"/>
          </p:cNvSpPr>
          <p:nvPr>
            <p:ph idx="1"/>
          </p:nvPr>
        </p:nvSpPr>
        <p:spPr>
          <a:xfrm>
            <a:off x="1270000" y="2057400"/>
            <a:ext cx="10464800" cy="5840413"/>
          </a:xfrm>
        </p:spPr>
        <p:txBody>
          <a:bodyPr/>
          <a:lstStyle/>
          <a:p>
            <a:pPr>
              <a:buClrTx/>
              <a:buFont typeface="Arial"/>
              <a:buChar char="•"/>
            </a:pPr>
            <a:r>
              <a:rPr lang="en-US" sz="3600" b="1" dirty="0" smtClean="0">
                <a:solidFill>
                  <a:srgbClr val="010001"/>
                </a:solidFill>
                <a:latin typeface="Arial"/>
                <a:cs typeface="Arial"/>
              </a:rPr>
              <a:t>Biotic  </a:t>
            </a:r>
            <a:r>
              <a:rPr lang="en-US" sz="3600" dirty="0" smtClean="0">
                <a:solidFill>
                  <a:srgbClr val="010001"/>
                </a:solidFill>
                <a:latin typeface="Arial"/>
                <a:cs typeface="Arial"/>
              </a:rPr>
              <a:t>Living</a:t>
            </a:r>
            <a:r>
              <a:rPr lang="en-US" sz="3600" dirty="0">
                <a:solidFill>
                  <a:srgbClr val="010001"/>
                </a:solidFill>
                <a:latin typeface="Arial"/>
                <a:cs typeface="Arial"/>
              </a:rPr>
              <a:t>.</a:t>
            </a:r>
          </a:p>
          <a:p>
            <a:pPr>
              <a:buClrTx/>
              <a:buFont typeface="Arial"/>
              <a:buChar char="•"/>
            </a:pPr>
            <a:r>
              <a:rPr lang="en-US" sz="3600" b="1" dirty="0">
                <a:solidFill>
                  <a:srgbClr val="010001"/>
                </a:solidFill>
                <a:latin typeface="Arial"/>
                <a:cs typeface="Arial"/>
              </a:rPr>
              <a:t>Abiotic</a:t>
            </a:r>
            <a:r>
              <a:rPr lang="en-US" sz="3600" dirty="0">
                <a:solidFill>
                  <a:srgbClr val="010001"/>
                </a:solidFill>
                <a:latin typeface="Arial"/>
                <a:cs typeface="Arial"/>
              </a:rPr>
              <a:t> </a:t>
            </a:r>
            <a:r>
              <a:rPr lang="en-US" sz="3600" dirty="0" smtClean="0">
                <a:solidFill>
                  <a:srgbClr val="010001"/>
                </a:solidFill>
                <a:latin typeface="Arial"/>
                <a:cs typeface="Arial"/>
              </a:rPr>
              <a:t> Nonliving</a:t>
            </a:r>
            <a:r>
              <a:rPr lang="en-US" sz="3600" dirty="0">
                <a:solidFill>
                  <a:srgbClr val="010001"/>
                </a:solidFill>
                <a:latin typeface="Arial"/>
                <a:cs typeface="Arial"/>
              </a:rPr>
              <a:t>.</a:t>
            </a:r>
          </a:p>
          <a:p>
            <a:pPr>
              <a:buClrTx/>
              <a:buFont typeface="Arial"/>
              <a:buChar char="•"/>
            </a:pPr>
            <a:r>
              <a:rPr lang="en-US" sz="3600" b="1" dirty="0">
                <a:solidFill>
                  <a:srgbClr val="010001"/>
                </a:solidFill>
                <a:latin typeface="Arial"/>
                <a:cs typeface="Arial"/>
              </a:rPr>
              <a:t>Environmentalist </a:t>
            </a:r>
            <a:r>
              <a:rPr lang="en-US" sz="3600" b="1" dirty="0" smtClean="0">
                <a:solidFill>
                  <a:srgbClr val="010001"/>
                </a:solidFill>
                <a:latin typeface="Arial"/>
                <a:cs typeface="Arial"/>
              </a:rPr>
              <a:t> </a:t>
            </a:r>
            <a:r>
              <a:rPr lang="en-US" sz="3600" dirty="0" smtClean="0">
                <a:solidFill>
                  <a:srgbClr val="010001"/>
                </a:solidFill>
                <a:latin typeface="Arial"/>
                <a:cs typeface="Arial"/>
              </a:rPr>
              <a:t>A </a:t>
            </a:r>
            <a:r>
              <a:rPr lang="en-US" sz="3600" dirty="0">
                <a:solidFill>
                  <a:srgbClr val="010001"/>
                </a:solidFill>
                <a:latin typeface="Arial"/>
                <a:cs typeface="Arial"/>
              </a:rPr>
              <a:t>person who participates </a:t>
            </a:r>
            <a:r>
              <a:rPr lang="en-US" sz="3600" dirty="0" smtClean="0">
                <a:solidFill>
                  <a:srgbClr val="010001"/>
                </a:solidFill>
                <a:latin typeface="Arial"/>
                <a:cs typeface="Arial"/>
              </a:rPr>
              <a:t>in environmentalism</a:t>
            </a:r>
            <a:r>
              <a:rPr lang="en-US" sz="3600" dirty="0">
                <a:solidFill>
                  <a:srgbClr val="010001"/>
                </a:solidFill>
                <a:latin typeface="Arial"/>
                <a:cs typeface="Arial"/>
              </a:rPr>
              <a:t>, a social movement that </a:t>
            </a:r>
            <a:r>
              <a:rPr lang="en-US" sz="3600" dirty="0" smtClean="0">
                <a:solidFill>
                  <a:srgbClr val="010001"/>
                </a:solidFill>
                <a:latin typeface="Arial"/>
                <a:cs typeface="Arial"/>
              </a:rPr>
              <a:t>seeks to </a:t>
            </a:r>
            <a:r>
              <a:rPr lang="en-US" sz="3600" dirty="0">
                <a:solidFill>
                  <a:srgbClr val="010001"/>
                </a:solidFill>
                <a:latin typeface="Arial"/>
                <a:cs typeface="Arial"/>
              </a:rPr>
              <a:t>protect the environment through </a:t>
            </a:r>
            <a:r>
              <a:rPr lang="en-US" sz="3600" dirty="0" smtClean="0">
                <a:solidFill>
                  <a:srgbClr val="010001"/>
                </a:solidFill>
                <a:latin typeface="Arial"/>
                <a:cs typeface="Arial"/>
              </a:rPr>
              <a:t>lobbying, activism</a:t>
            </a:r>
            <a:r>
              <a:rPr lang="en-US" sz="3600" dirty="0">
                <a:solidFill>
                  <a:srgbClr val="010001"/>
                </a:solidFill>
                <a:latin typeface="Arial"/>
                <a:cs typeface="Arial"/>
              </a:rPr>
              <a:t>, and education.</a:t>
            </a:r>
          </a:p>
          <a:p>
            <a:pPr>
              <a:buClrTx/>
              <a:buFont typeface="Arial"/>
              <a:buChar char="•"/>
            </a:pPr>
            <a:r>
              <a:rPr lang="en-US" sz="3600" b="1" dirty="0">
                <a:solidFill>
                  <a:srgbClr val="010001"/>
                </a:solidFill>
                <a:latin typeface="Arial"/>
                <a:cs typeface="Arial"/>
              </a:rPr>
              <a:t>Environmental studies </a:t>
            </a:r>
            <a:r>
              <a:rPr lang="en-US" sz="3600" b="1" dirty="0" smtClean="0">
                <a:solidFill>
                  <a:srgbClr val="010001"/>
                </a:solidFill>
                <a:latin typeface="Arial"/>
                <a:cs typeface="Arial"/>
              </a:rPr>
              <a:t> </a:t>
            </a:r>
            <a:r>
              <a:rPr lang="en-US" sz="3600" dirty="0" smtClean="0">
                <a:solidFill>
                  <a:srgbClr val="010001"/>
                </a:solidFill>
                <a:latin typeface="Arial"/>
                <a:cs typeface="Arial"/>
              </a:rPr>
              <a:t>The </a:t>
            </a:r>
            <a:r>
              <a:rPr lang="en-US" sz="3600" dirty="0">
                <a:solidFill>
                  <a:srgbClr val="010001"/>
                </a:solidFill>
                <a:latin typeface="Arial"/>
                <a:cs typeface="Arial"/>
              </a:rPr>
              <a:t>field of study </a:t>
            </a:r>
            <a:r>
              <a:rPr lang="en-US" sz="3600" dirty="0" smtClean="0">
                <a:solidFill>
                  <a:srgbClr val="010001"/>
                </a:solidFill>
                <a:latin typeface="Arial"/>
                <a:cs typeface="Arial"/>
              </a:rPr>
              <a:t>that includes </a:t>
            </a:r>
            <a:r>
              <a:rPr lang="en-US" sz="3600" dirty="0">
                <a:solidFill>
                  <a:srgbClr val="010001"/>
                </a:solidFill>
                <a:latin typeface="Arial"/>
                <a:cs typeface="Arial"/>
              </a:rPr>
              <a:t>environmental science and </a:t>
            </a:r>
            <a:r>
              <a:rPr lang="en-US" sz="3600" dirty="0" smtClean="0">
                <a:solidFill>
                  <a:srgbClr val="010001"/>
                </a:solidFill>
                <a:latin typeface="Arial"/>
                <a:cs typeface="Arial"/>
              </a:rPr>
              <a:t>additional subjects </a:t>
            </a:r>
            <a:r>
              <a:rPr lang="en-US" sz="3600" dirty="0">
                <a:solidFill>
                  <a:srgbClr val="010001"/>
                </a:solidFill>
                <a:latin typeface="Arial"/>
                <a:cs typeface="Arial"/>
              </a:rPr>
              <a:t>such as environmental policy</a:t>
            </a:r>
            <a:r>
              <a:rPr lang="en-US" sz="3600" dirty="0" smtClean="0">
                <a:solidFill>
                  <a:srgbClr val="010001"/>
                </a:solidFill>
                <a:latin typeface="Arial"/>
                <a:cs typeface="Arial"/>
              </a:rPr>
              <a:t>, economics</a:t>
            </a:r>
            <a:r>
              <a:rPr lang="en-US" sz="3600" dirty="0">
                <a:solidFill>
                  <a:srgbClr val="010001"/>
                </a:solidFill>
                <a:latin typeface="Arial"/>
                <a:cs typeface="Arial"/>
              </a:rPr>
              <a:t>, literature, and ethics.</a:t>
            </a:r>
          </a:p>
        </p:txBody>
      </p:sp>
    </p:spTree>
    <p:extLst>
      <p:ext uri="{BB962C8B-B14F-4D97-AF65-F5344CB8AC3E}">
        <p14:creationId xmlns:p14="http://schemas.microsoft.com/office/powerpoint/2010/main" val="2423566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blip>
          <a:stretch>
            <a:fillRect/>
          </a:stretch>
        </p:blipFill>
        <p:spPr>
          <a:xfrm>
            <a:off x="2157560" y="1351801"/>
            <a:ext cx="6554640" cy="6432992"/>
          </a:xfrm>
          <a:prstGeom prst="rect">
            <a:avLst/>
          </a:prstGeom>
        </p:spPr>
      </p:pic>
      <p:sp>
        <p:nvSpPr>
          <p:cNvPr id="3" name="Title 2"/>
          <p:cNvSpPr>
            <a:spLocks noGrp="1"/>
          </p:cNvSpPr>
          <p:nvPr>
            <p:ph type="title"/>
          </p:nvPr>
        </p:nvSpPr>
        <p:spPr>
          <a:xfrm>
            <a:off x="1270000" y="152400"/>
            <a:ext cx="10185400" cy="827087"/>
          </a:xfrm>
        </p:spPr>
        <p:txBody>
          <a:bodyPr/>
          <a:lstStyle/>
          <a:p>
            <a:pPr algn="l"/>
            <a:r>
              <a:rPr lang="en-US" sz="4400" b="1" dirty="0" smtClean="0">
                <a:solidFill>
                  <a:srgbClr val="010001"/>
                </a:solidFill>
                <a:latin typeface="Helvetica"/>
                <a:cs typeface="Helvetica"/>
              </a:rPr>
              <a:t>Environmental Science</a:t>
            </a:r>
            <a:endParaRPr lang="en-US" sz="4400" b="1" dirty="0">
              <a:solidFill>
                <a:srgbClr val="010001"/>
              </a:solidFill>
              <a:latin typeface="Helvetica"/>
              <a:cs typeface="Helvetica"/>
            </a:endParaRPr>
          </a:p>
        </p:txBody>
      </p:sp>
      <p:sp>
        <p:nvSpPr>
          <p:cNvPr id="4" name="TextBox 3"/>
          <p:cNvSpPr txBox="1"/>
          <p:nvPr/>
        </p:nvSpPr>
        <p:spPr>
          <a:xfrm>
            <a:off x="1397000" y="7961293"/>
            <a:ext cx="9677400" cy="954107"/>
          </a:xfrm>
          <a:prstGeom prst="rect">
            <a:avLst/>
          </a:prstGeom>
          <a:noFill/>
        </p:spPr>
        <p:txBody>
          <a:bodyPr wrap="square" rtlCol="0">
            <a:spAutoFit/>
          </a:bodyPr>
          <a:lstStyle/>
          <a:p>
            <a:r>
              <a:rPr lang="en-US" sz="2800" b="1" dirty="0">
                <a:solidFill>
                  <a:srgbClr val="010001"/>
                </a:solidFill>
                <a:latin typeface="Arial"/>
                <a:cs typeface="Arial"/>
              </a:rPr>
              <a:t>Environmental studies. </a:t>
            </a:r>
            <a:r>
              <a:rPr lang="en-US" sz="2800" dirty="0">
                <a:solidFill>
                  <a:srgbClr val="010001"/>
                </a:solidFill>
                <a:latin typeface="Arial"/>
                <a:cs typeface="Arial"/>
              </a:rPr>
              <a:t>The study of </a:t>
            </a:r>
            <a:r>
              <a:rPr lang="en-US" sz="2800" dirty="0" smtClean="0">
                <a:solidFill>
                  <a:srgbClr val="010001"/>
                </a:solidFill>
                <a:latin typeface="Arial"/>
                <a:cs typeface="Arial"/>
              </a:rPr>
              <a:t>environmental science uses knowledge </a:t>
            </a:r>
            <a:r>
              <a:rPr lang="en-US" sz="2800" dirty="0">
                <a:solidFill>
                  <a:srgbClr val="010001"/>
                </a:solidFill>
                <a:latin typeface="Arial"/>
                <a:cs typeface="Arial"/>
              </a:rPr>
              <a:t>from many disciplines.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244600" y="304800"/>
            <a:ext cx="10464800" cy="2438400"/>
          </a:xfrm>
        </p:spPr>
        <p:txBody>
          <a:bodyPr/>
          <a:lstStyle/>
          <a:p>
            <a:pPr algn="l" eaLnBrk="1" hangingPunct="1">
              <a:defRPr/>
            </a:pPr>
            <a:r>
              <a:rPr lang="en-US" sz="4400" b="1" dirty="0" smtClean="0">
                <a:solidFill>
                  <a:srgbClr val="010001"/>
                </a:solidFill>
                <a:latin typeface="Helvetica"/>
                <a:ea typeface="+mj-ea"/>
                <a:cs typeface="Helvetica"/>
              </a:rPr>
              <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Humans alter natural systems</a:t>
            </a:r>
            <a:br>
              <a:rPr lang="en-US" sz="4400" b="1" dirty="0" smtClean="0">
                <a:solidFill>
                  <a:srgbClr val="010001"/>
                </a:solidFill>
                <a:latin typeface="Helvetica"/>
                <a:ea typeface="+mj-ea"/>
                <a:cs typeface="Helvetica"/>
              </a:rPr>
            </a:br>
            <a:r>
              <a:rPr lang="en-US" sz="4400" b="1" dirty="0" smtClean="0">
                <a:solidFill>
                  <a:srgbClr val="010001"/>
                </a:solidFill>
                <a:latin typeface="Helvetica"/>
                <a:ea typeface="+mj-ea"/>
                <a:cs typeface="Helvetica"/>
              </a:rPr>
              <a:t/>
            </a:r>
            <a:br>
              <a:rPr lang="en-US" sz="4400" b="1" dirty="0" smtClean="0">
                <a:solidFill>
                  <a:srgbClr val="010001"/>
                </a:solidFill>
                <a:latin typeface="Helvetica"/>
                <a:ea typeface="+mj-ea"/>
                <a:cs typeface="Helvetica"/>
              </a:rPr>
            </a:br>
            <a:endParaRPr lang="en-US" sz="4400" b="1" dirty="0">
              <a:solidFill>
                <a:srgbClr val="010001"/>
              </a:solidFill>
              <a:latin typeface="Helvetica"/>
              <a:ea typeface="+mj-ea"/>
              <a:cs typeface="Helvetica"/>
            </a:endParaRPr>
          </a:p>
        </p:txBody>
      </p:sp>
      <p:sp>
        <p:nvSpPr>
          <p:cNvPr id="14338" name="TextBox 1"/>
          <p:cNvSpPr txBox="1">
            <a:spLocks noChangeArrowheads="1"/>
          </p:cNvSpPr>
          <p:nvPr/>
        </p:nvSpPr>
        <p:spPr bwMode="auto">
          <a:xfrm>
            <a:off x="1244600" y="3048000"/>
            <a:ext cx="1021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FEFFFE"/>
                </a:solidFill>
                <a:latin typeface="Lucida Grande" charset="0"/>
                <a:ea typeface="ＭＳ Ｐゴシック" charset="0"/>
                <a:cs typeface="ＭＳ Ｐゴシック" charset="0"/>
                <a:sym typeface="Lucida Grande" charset="0"/>
              </a:defRPr>
            </a:lvl1pPr>
            <a:lvl2pPr marL="742950" indent="-285750" eaLnBrk="0" hangingPunct="0">
              <a:defRPr sz="1200">
                <a:solidFill>
                  <a:srgbClr val="FEFFFE"/>
                </a:solidFill>
                <a:latin typeface="Lucida Grande" charset="0"/>
                <a:ea typeface="ＭＳ Ｐゴシック" charset="0"/>
                <a:sym typeface="Lucida Grande" charset="0"/>
              </a:defRPr>
            </a:lvl2pPr>
            <a:lvl3pPr marL="1143000" indent="-228600" eaLnBrk="0" hangingPunct="0">
              <a:defRPr sz="1200">
                <a:solidFill>
                  <a:srgbClr val="FEFFFE"/>
                </a:solidFill>
                <a:latin typeface="Lucida Grande" charset="0"/>
                <a:ea typeface="ＭＳ Ｐゴシック" charset="0"/>
                <a:sym typeface="Lucida Grande" charset="0"/>
              </a:defRPr>
            </a:lvl3pPr>
            <a:lvl4pPr marL="1600200" indent="-228600" eaLnBrk="0" hangingPunct="0">
              <a:defRPr sz="1200">
                <a:solidFill>
                  <a:srgbClr val="FEFFFE"/>
                </a:solidFill>
                <a:latin typeface="Lucida Grande" charset="0"/>
                <a:ea typeface="ＭＳ Ｐゴシック" charset="0"/>
                <a:sym typeface="Lucida Grande" charset="0"/>
              </a:defRPr>
            </a:lvl4pPr>
            <a:lvl5pPr marL="2057400" indent="-228600" eaLnBrk="0" hangingPunct="0">
              <a:defRPr sz="1200">
                <a:solidFill>
                  <a:srgbClr val="FEFFFE"/>
                </a:solidFill>
                <a:latin typeface="Lucida Grande" charset="0"/>
                <a:ea typeface="ＭＳ Ｐゴシック"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ＭＳ Ｐゴシック" charset="0"/>
                <a:sym typeface="Lucida Grande" charset="0"/>
              </a:defRPr>
            </a:lvl9pPr>
          </a:lstStyle>
          <a:p>
            <a:pPr marL="50800" lvl="0" eaLnBrk="1" hangingPunct="1">
              <a:defRPr/>
            </a:pPr>
            <a:r>
              <a:rPr lang="en-US" sz="3600" dirty="0">
                <a:solidFill>
                  <a:srgbClr val="010001"/>
                </a:solidFill>
                <a:latin typeface="Arial"/>
                <a:cs typeface="Arial"/>
              </a:rPr>
              <a:t>Humans manipulate their environment more than any other species</a:t>
            </a:r>
            <a:r>
              <a:rPr lang="en-US" sz="3600" dirty="0" smtClean="0">
                <a:solidFill>
                  <a:srgbClr val="010001"/>
                </a:solidFill>
                <a:latin typeface="Arial"/>
                <a:cs typeface="Arial"/>
              </a:rPr>
              <a:t>.</a:t>
            </a:r>
            <a:endParaRPr lang="en-US" sz="36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168400" y="-152400"/>
            <a:ext cx="10464800" cy="2465388"/>
          </a:xfrm>
        </p:spPr>
        <p:txBody>
          <a:bodyPr/>
          <a:lstStyle/>
          <a:p>
            <a:pPr eaLnBrk="1" hangingPunct="1">
              <a:defRPr/>
            </a:pPr>
            <a:r>
              <a:rPr lang="en-US" sz="4400" b="1" dirty="0">
                <a:solidFill>
                  <a:srgbClr val="010001"/>
                </a:solidFill>
                <a:latin typeface="Helvetica"/>
                <a:ea typeface="+mj-ea"/>
                <a:cs typeface="Helvetica"/>
              </a:rPr>
              <a:t>Module 2</a:t>
            </a:r>
            <a:br>
              <a:rPr lang="en-US" sz="4400" b="1" dirty="0">
                <a:solidFill>
                  <a:srgbClr val="010001"/>
                </a:solidFill>
                <a:latin typeface="Helvetica"/>
                <a:ea typeface="+mj-ea"/>
                <a:cs typeface="Helvetica"/>
              </a:rPr>
            </a:br>
            <a:r>
              <a:rPr lang="en-US" sz="4400" b="1" dirty="0">
                <a:solidFill>
                  <a:srgbClr val="010001"/>
                </a:solidFill>
                <a:latin typeface="Helvetica"/>
                <a:ea typeface="+mj-ea"/>
                <a:cs typeface="Helvetica"/>
              </a:rPr>
              <a:t>Environmental Indicators and Sustainability</a:t>
            </a:r>
          </a:p>
        </p:txBody>
      </p:sp>
      <p:sp>
        <p:nvSpPr>
          <p:cNvPr id="14338" name="Rectangle 2"/>
          <p:cNvSpPr>
            <a:spLocks noGrp="1" noChangeArrowheads="1"/>
          </p:cNvSpPr>
          <p:nvPr>
            <p:ph type="body" idx="1"/>
          </p:nvPr>
        </p:nvSpPr>
        <p:spPr>
          <a:xfrm>
            <a:off x="1244600" y="3276600"/>
            <a:ext cx="10490200" cy="4267200"/>
          </a:xfrm>
        </p:spPr>
        <p:txBody>
          <a:bodyPr/>
          <a:lstStyle/>
          <a:p>
            <a:pPr marL="0" indent="0" eaLnBrk="1" hangingPunct="1">
              <a:buClrTx/>
              <a:buNone/>
              <a:defRPr/>
            </a:pPr>
            <a:r>
              <a:rPr lang="en-US" sz="3600" b="1" dirty="0">
                <a:solidFill>
                  <a:schemeClr val="bg1"/>
                </a:solidFill>
                <a:latin typeface="Arial"/>
                <a:cs typeface="Arial"/>
              </a:rPr>
              <a:t>After reading this module you should be able </a:t>
            </a:r>
            <a:r>
              <a:rPr lang="en-US" sz="3600" b="1" dirty="0" smtClean="0">
                <a:solidFill>
                  <a:schemeClr val="bg1"/>
                </a:solidFill>
                <a:latin typeface="Arial"/>
                <a:cs typeface="Arial"/>
              </a:rPr>
              <a:t>to</a:t>
            </a:r>
          </a:p>
          <a:p>
            <a:pPr eaLnBrk="1" hangingPunct="1">
              <a:buClrTx/>
              <a:buFont typeface="Arial"/>
              <a:buChar char="•"/>
              <a:defRPr/>
            </a:pPr>
            <a:r>
              <a:rPr lang="en-US" sz="3600" dirty="0">
                <a:solidFill>
                  <a:srgbClr val="010001"/>
                </a:solidFill>
                <a:latin typeface=""/>
              </a:rPr>
              <a:t>identify key environmental indicators and their trends over time</a:t>
            </a:r>
            <a:r>
              <a:rPr lang="en-US" sz="3600" dirty="0" smtClean="0">
                <a:solidFill>
                  <a:srgbClr val="010001"/>
                </a:solidFill>
                <a:latin typeface=""/>
              </a:rPr>
              <a:t>.</a:t>
            </a:r>
          </a:p>
          <a:p>
            <a:pPr eaLnBrk="1" hangingPunct="1">
              <a:buClrTx/>
              <a:buFont typeface="Arial"/>
              <a:buChar char="•"/>
              <a:defRPr/>
            </a:pPr>
            <a:r>
              <a:rPr lang="en-US" sz="3600" dirty="0">
                <a:solidFill>
                  <a:srgbClr val="010001"/>
                </a:solidFill>
                <a:latin typeface="Arial"/>
                <a:cs typeface="Arial"/>
              </a:rPr>
              <a:t>define sustainability and explain how it can be measured using the </a:t>
            </a:r>
            <a:r>
              <a:rPr lang="en-US" sz="3600" dirty="0" smtClean="0">
                <a:solidFill>
                  <a:srgbClr val="010001"/>
                </a:solidFill>
                <a:latin typeface="Arial"/>
                <a:cs typeface="Arial"/>
              </a:rPr>
              <a:t>ecological footprint</a:t>
            </a:r>
            <a:r>
              <a:rPr lang="en-US" sz="3600" dirty="0">
                <a:solidFill>
                  <a:srgbClr val="010001"/>
                </a:solidFill>
                <a:latin typeface="Arial"/>
                <a:cs typeface="Arial"/>
              </a:rPr>
              <a:t>.</a:t>
            </a:r>
          </a:p>
          <a:p>
            <a:pPr marL="568325" indent="-568325" eaLnBrk="1" hangingPunct="1">
              <a:buClrTx/>
              <a:defRPr/>
            </a:pPr>
            <a:endParaRPr lang="en-US" sz="3600" dirty="0" smtClean="0">
              <a:solidFill>
                <a:schemeClr val="bg1"/>
              </a:solidFill>
              <a:latin typeface="Arial"/>
              <a:ea typeface="+mn-ea"/>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txBox="1">
            <a:spLocks noChangeArrowheads="1"/>
          </p:cNvSpPr>
          <p:nvPr/>
        </p:nvSpPr>
        <p:spPr bwMode="auto">
          <a:xfrm>
            <a:off x="1016000" y="354013"/>
            <a:ext cx="104648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FEFFFE"/>
                </a:solidFill>
                <a:latin typeface="Lucida Grande" charset="0"/>
                <a:ea typeface="MS PGothic" charset="0"/>
                <a:cs typeface="MS PGothic" charset="0"/>
                <a:sym typeface="Lucida Grande" charset="0"/>
              </a:defRPr>
            </a:lvl1pPr>
            <a:lvl2pPr marL="742950" indent="-285750" eaLnBrk="0" hangingPunct="0">
              <a:defRPr sz="1200">
                <a:solidFill>
                  <a:srgbClr val="FEFFFE"/>
                </a:solidFill>
                <a:latin typeface="Lucida Grande" charset="0"/>
                <a:ea typeface="MS PGothic" charset="0"/>
                <a:cs typeface="MS PGothic" charset="0"/>
                <a:sym typeface="Lucida Grande" charset="0"/>
              </a:defRPr>
            </a:lvl2pPr>
            <a:lvl3pPr marL="1143000" indent="-228600" eaLnBrk="0" hangingPunct="0">
              <a:defRPr sz="1200">
                <a:solidFill>
                  <a:srgbClr val="FEFFFE"/>
                </a:solidFill>
                <a:latin typeface="Lucida Grande" charset="0"/>
                <a:ea typeface="MS PGothic" charset="0"/>
                <a:cs typeface="MS PGothic" charset="0"/>
                <a:sym typeface="Lucida Grande" charset="0"/>
              </a:defRPr>
            </a:lvl3pPr>
            <a:lvl4pPr marL="1600200" indent="-228600" eaLnBrk="0" hangingPunct="0">
              <a:defRPr sz="1200">
                <a:solidFill>
                  <a:srgbClr val="FEFFFE"/>
                </a:solidFill>
                <a:latin typeface="Lucida Grande" charset="0"/>
                <a:ea typeface="MS PGothic" charset="0"/>
                <a:cs typeface="MS PGothic" charset="0"/>
                <a:sym typeface="Lucida Grande" charset="0"/>
              </a:defRPr>
            </a:lvl4pPr>
            <a:lvl5pPr marL="2057400" indent="-228600" eaLnBrk="0" hangingPunct="0">
              <a:defRPr sz="1200">
                <a:solidFill>
                  <a:srgbClr val="FEFFFE"/>
                </a:solidFill>
                <a:latin typeface="Lucida Grande" charset="0"/>
                <a:ea typeface="MS PGothic" charset="0"/>
                <a:cs typeface="MS PGothic"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ea typeface="MS PGothic" charset="0"/>
                <a:cs typeface="MS PGothic" charset="0"/>
                <a:sym typeface="Lucida Grande" charset="0"/>
              </a:defRPr>
            </a:lvl9pPr>
          </a:lstStyle>
          <a:p>
            <a:pPr eaLnBrk="1" hangingPunct="1"/>
            <a:r>
              <a:rPr lang="en-US" sz="4400" b="1" dirty="0">
                <a:solidFill>
                  <a:srgbClr val="010001"/>
                </a:solidFill>
                <a:latin typeface="Helvetica"/>
                <a:cs typeface="Helvetica"/>
              </a:rPr>
              <a:t>Environmental scientists monitor natural systems for signs of stress</a:t>
            </a:r>
            <a:endParaRPr lang="en-US" sz="4400" dirty="0">
              <a:solidFill>
                <a:srgbClr val="010001"/>
              </a:solidFill>
              <a:latin typeface="Helvetica"/>
              <a:cs typeface="Helvetica"/>
            </a:endParaRPr>
          </a:p>
          <a:p>
            <a:pPr eaLnBrk="1" hangingPunct="1"/>
            <a:endParaRPr lang="en-US" sz="4400" b="1" dirty="0">
              <a:solidFill>
                <a:srgbClr val="010001"/>
              </a:solidFill>
              <a:latin typeface="Helvetica"/>
              <a:cs typeface="Helvetica"/>
            </a:endParaRPr>
          </a:p>
        </p:txBody>
      </p:sp>
      <p:sp>
        <p:nvSpPr>
          <p:cNvPr id="3" name="Rectangle 2"/>
          <p:cNvSpPr/>
          <p:nvPr/>
        </p:nvSpPr>
        <p:spPr>
          <a:xfrm>
            <a:off x="1320800" y="2362200"/>
            <a:ext cx="9906000" cy="4524316"/>
          </a:xfrm>
          <a:prstGeom prst="rect">
            <a:avLst/>
          </a:prstGeom>
        </p:spPr>
        <p:txBody>
          <a:bodyPr wrap="square">
            <a:spAutoFit/>
          </a:bodyPr>
          <a:lstStyle/>
          <a:p>
            <a:pPr marL="571500" indent="-571500">
              <a:buFont typeface="Arial"/>
              <a:buChar char="•"/>
            </a:pPr>
            <a:r>
              <a:rPr lang="en-US" sz="3600" b="1" dirty="0" smtClean="0">
                <a:solidFill>
                  <a:srgbClr val="010001"/>
                </a:solidFill>
                <a:latin typeface="Arial"/>
                <a:cs typeface="Arial"/>
              </a:rPr>
              <a:t>Ecosystem services  </a:t>
            </a:r>
            <a:r>
              <a:rPr lang="en-US" sz="3600" dirty="0" smtClean="0">
                <a:solidFill>
                  <a:srgbClr val="010001"/>
                </a:solidFill>
                <a:latin typeface="Arial"/>
                <a:cs typeface="Arial"/>
              </a:rPr>
              <a:t>The processes by which life-supporting resources such as clean water, timber, fisheries, and agricultural crops are produced.</a:t>
            </a:r>
          </a:p>
          <a:p>
            <a:endParaRPr lang="en-US" sz="3600" dirty="0" smtClean="0">
              <a:solidFill>
                <a:srgbClr val="010001"/>
              </a:solidFill>
              <a:latin typeface="Arial"/>
              <a:cs typeface="Arial"/>
            </a:endParaRPr>
          </a:p>
          <a:p>
            <a:pPr marL="571500" indent="-571500">
              <a:buFont typeface="Arial"/>
              <a:buChar char="•"/>
            </a:pPr>
            <a:r>
              <a:rPr lang="en-US" sz="3600" b="1" dirty="0" smtClean="0">
                <a:solidFill>
                  <a:srgbClr val="010001"/>
                </a:solidFill>
                <a:latin typeface="Arial"/>
                <a:cs typeface="Arial"/>
              </a:rPr>
              <a:t>Environmental indicator  </a:t>
            </a:r>
            <a:r>
              <a:rPr lang="en-US" sz="3600" dirty="0" smtClean="0">
                <a:solidFill>
                  <a:srgbClr val="010001"/>
                </a:solidFill>
                <a:latin typeface="Arial"/>
                <a:cs typeface="Arial"/>
              </a:rPr>
              <a:t>An indicator that describes the current state of an environmental system.</a:t>
            </a:r>
            <a:endParaRPr lang="en-US" sz="3600" dirty="0">
              <a:solidFill>
                <a:srgbClr val="010001"/>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200"/>
            <a:ext cx="13004800" cy="7295376"/>
          </a:xfrm>
          <a:prstGeom prst="rect">
            <a:avLst/>
          </a:prstGeom>
        </p:spPr>
      </p:pic>
      <p:sp>
        <p:nvSpPr>
          <p:cNvPr id="6" name="Rectangle 1"/>
          <p:cNvSpPr>
            <a:spLocks noGrp="1" noChangeArrowheads="1"/>
          </p:cNvSpPr>
          <p:nvPr>
            <p:ph type="title"/>
          </p:nvPr>
        </p:nvSpPr>
        <p:spPr>
          <a:xfrm>
            <a:off x="635000" y="-381000"/>
            <a:ext cx="11874500" cy="2133600"/>
          </a:xfrm>
        </p:spPr>
        <p:txBody>
          <a:bodyPr/>
          <a:lstStyle/>
          <a:p>
            <a:pPr algn="l" eaLnBrk="1" hangingPunct="1">
              <a:defRPr/>
            </a:pPr>
            <a:r>
              <a:rPr lang="en-US" sz="4400" b="1" dirty="0">
                <a:solidFill>
                  <a:srgbClr val="010001"/>
                </a:solidFill>
                <a:latin typeface="Helvetica"/>
                <a:ea typeface="+mj-ea"/>
                <a:cs typeface="Helvetica"/>
              </a:rPr>
              <a:t>Environmental Indicators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over">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3157</TotalTime>
  <Pages>0</Pages>
  <Words>1538</Words>
  <Characters>0</Characters>
  <Application>Microsoft Macintosh PowerPoint</Application>
  <PresentationFormat>Custom</PresentationFormat>
  <Lines>0</Lines>
  <Paragraphs>217</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Cover</vt:lpstr>
      <vt:lpstr>Title &amp; Bullets</vt:lpstr>
      <vt:lpstr>PowerPoint Presentation</vt:lpstr>
      <vt:lpstr>Module 1 Environmental Science </vt:lpstr>
      <vt:lpstr>Environmental science offers important insights into our world and how we influence it</vt:lpstr>
      <vt:lpstr>Environmental Science</vt:lpstr>
      <vt:lpstr>Environmental Science</vt:lpstr>
      <vt:lpstr>  Humans alter natural systems  </vt:lpstr>
      <vt:lpstr>Module 2 Environmental Indicators and Sustainability</vt:lpstr>
      <vt:lpstr>PowerPoint Presentation</vt:lpstr>
      <vt:lpstr>Environmental Indicators </vt:lpstr>
      <vt:lpstr>Environmental Indicators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Population</vt:lpstr>
      <vt:lpstr>PowerPoint Presentation</vt:lpstr>
      <vt:lpstr>Patterns of Resource Consumption</vt:lpstr>
      <vt:lpstr>Human well-being depends on sustainable practice</vt:lpstr>
      <vt:lpstr>Sustainable Practices</vt:lpstr>
      <vt:lpstr>The Ecological Footprint</vt:lpstr>
      <vt:lpstr>Module 3 Scientific Method</vt:lpstr>
      <vt:lpstr>PowerPoint Presentation</vt:lpstr>
      <vt:lpstr>PowerPoint Presentation</vt:lpstr>
      <vt:lpstr>Scientific Method</vt:lpstr>
      <vt:lpstr>PowerPoint Presentation</vt:lpstr>
      <vt:lpstr>Collect Data     </vt:lpstr>
      <vt:lpstr>Collect Data</vt:lpstr>
      <vt:lpstr>PowerPoint Presentation</vt:lpstr>
      <vt:lpstr>Disseminate Findings</vt:lpstr>
      <vt:lpstr>PowerPoint Presentation</vt:lpstr>
      <vt:lpstr>PowerPoint Presentation</vt:lpstr>
      <vt:lpstr>PowerPoint Presentation</vt:lpstr>
      <vt:lpstr>Environmental Science Presents Unique Challenges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Jeffrey Dowling</cp:lastModifiedBy>
  <cp:revision>140</cp:revision>
  <dcterms:modified xsi:type="dcterms:W3CDTF">2015-06-02T19:15:35Z</dcterms:modified>
</cp:coreProperties>
</file>