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92" r:id="rId1"/>
  </p:sldMasterIdLst>
  <p:notesMasterIdLst>
    <p:notesMasterId r:id="rId70"/>
  </p:notesMasterIdLst>
  <p:sldIdLst>
    <p:sldId id="326" r:id="rId2"/>
    <p:sldId id="327" r:id="rId3"/>
    <p:sldId id="328" r:id="rId4"/>
    <p:sldId id="260" r:id="rId5"/>
    <p:sldId id="261" r:id="rId6"/>
    <p:sldId id="262" r:id="rId7"/>
    <p:sldId id="263" r:id="rId8"/>
    <p:sldId id="264" r:id="rId9"/>
    <p:sldId id="329" r:id="rId10"/>
    <p:sldId id="266" r:id="rId11"/>
    <p:sldId id="330" r:id="rId12"/>
    <p:sldId id="355" r:id="rId13"/>
    <p:sldId id="268" r:id="rId14"/>
    <p:sldId id="269" r:id="rId15"/>
    <p:sldId id="270" r:id="rId16"/>
    <p:sldId id="356" r:id="rId17"/>
    <p:sldId id="331" r:id="rId18"/>
    <p:sldId id="272" r:id="rId19"/>
    <p:sldId id="273" r:id="rId20"/>
    <p:sldId id="332" r:id="rId21"/>
    <p:sldId id="275" r:id="rId22"/>
    <p:sldId id="276" r:id="rId23"/>
    <p:sldId id="349" r:id="rId24"/>
    <p:sldId id="278" r:id="rId25"/>
    <p:sldId id="279" r:id="rId26"/>
    <p:sldId id="353" r:id="rId27"/>
    <p:sldId id="281" r:id="rId28"/>
    <p:sldId id="282" r:id="rId29"/>
    <p:sldId id="283" r:id="rId30"/>
    <p:sldId id="284" r:id="rId31"/>
    <p:sldId id="285" r:id="rId32"/>
    <p:sldId id="286" r:id="rId33"/>
    <p:sldId id="288" r:id="rId34"/>
    <p:sldId id="289" r:id="rId35"/>
    <p:sldId id="335" r:id="rId36"/>
    <p:sldId id="291" r:id="rId37"/>
    <p:sldId id="292" r:id="rId38"/>
    <p:sldId id="336" r:id="rId39"/>
    <p:sldId id="337" r:id="rId40"/>
    <p:sldId id="357" r:id="rId41"/>
    <p:sldId id="295" r:id="rId42"/>
    <p:sldId id="338" r:id="rId43"/>
    <p:sldId id="339" r:id="rId44"/>
    <p:sldId id="298" r:id="rId45"/>
    <p:sldId id="340" r:id="rId46"/>
    <p:sldId id="300" r:id="rId47"/>
    <p:sldId id="301" r:id="rId48"/>
    <p:sldId id="359" r:id="rId49"/>
    <p:sldId id="303" r:id="rId50"/>
    <p:sldId id="342" r:id="rId51"/>
    <p:sldId id="305" r:id="rId52"/>
    <p:sldId id="343" r:id="rId53"/>
    <p:sldId id="307" r:id="rId54"/>
    <p:sldId id="344" r:id="rId55"/>
    <p:sldId id="345" r:id="rId56"/>
    <p:sldId id="354" r:id="rId57"/>
    <p:sldId id="311" r:id="rId58"/>
    <p:sldId id="312" r:id="rId59"/>
    <p:sldId id="360" r:id="rId60"/>
    <p:sldId id="347" r:id="rId61"/>
    <p:sldId id="314" r:id="rId62"/>
    <p:sldId id="315" r:id="rId63"/>
    <p:sldId id="316" r:id="rId64"/>
    <p:sldId id="317" r:id="rId65"/>
    <p:sldId id="318" r:id="rId66"/>
    <p:sldId id="319" r:id="rId67"/>
    <p:sldId id="320" r:id="rId68"/>
    <p:sldId id="348" r:id="rId69"/>
  </p:sldIdLst>
  <p:sldSz cx="9144000" cy="6858000" type="screen4x3"/>
  <p:notesSz cx="6858000" cy="9144000"/>
  <p:custDataLst>
    <p:tags r:id="rId71"/>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orient="horz" pos="960">
          <p15:clr>
            <a:srgbClr val="A4A3A4"/>
          </p15:clr>
        </p15:guide>
        <p15:guide id="3" orient="horz" pos="384">
          <p15:clr>
            <a:srgbClr val="A4A3A4"/>
          </p15:clr>
        </p15:guide>
        <p15:guide id="4"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Mitra" initials="RM" lastIdx="1" clrIdx="0">
    <p:extLst/>
  </p:cmAuthor>
  <p:cmAuthor id="2" name="Holly" initials="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333300"/>
    <a:srgbClr val="007A00"/>
    <a:srgbClr val="7B5A2D"/>
    <a:srgbClr val="C19253"/>
    <a:srgbClr val="77562B"/>
    <a:srgbClr val="46331A"/>
    <a:srgbClr val="2C2010"/>
    <a:srgbClr val="004200"/>
    <a:srgbClr val="001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1473" autoAdjust="0"/>
  </p:normalViewPr>
  <p:slideViewPr>
    <p:cSldViewPr>
      <p:cViewPr varScale="1">
        <p:scale>
          <a:sx n="124" d="100"/>
          <a:sy n="124" d="100"/>
        </p:scale>
        <p:origin x="1080" y="90"/>
      </p:cViewPr>
      <p:guideLst>
        <p:guide orient="horz" pos="2160"/>
        <p:guide orient="horz" pos="960"/>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344"/>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 charset="-128"/>
                <a:cs typeface="+mn-cs"/>
              </a:defRPr>
            </a:lvl1pPr>
          </a:lstStyle>
          <a:p>
            <a:pPr>
              <a:defRPr/>
            </a:pPr>
            <a:endParaRPr lang="en-US" dirty="0"/>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17FC884-6B8A-AA41-8AD1-6286A1B9538A}" type="slidenum">
              <a:rPr lang="en-US"/>
              <a:pPr/>
              <a:t>‹#›</a:t>
            </a:fld>
            <a:endParaRPr lang="en-US" dirty="0"/>
          </a:p>
        </p:txBody>
      </p:sp>
    </p:spTree>
    <p:extLst>
      <p:ext uri="{BB962C8B-B14F-4D97-AF65-F5344CB8AC3E}">
        <p14:creationId xmlns:p14="http://schemas.microsoft.com/office/powerpoint/2010/main" val="20165553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 Cradle-to-cradle design and manufacturing aims to make all products reusable and all components that must be discarded biodegradable. By connecting technical and biological nutrient cycles, it mimics nature and essentially eliminates waste by converting it to nutrients.</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a:t>
            </a:fld>
            <a:endParaRPr lang="en-US" dirty="0"/>
          </a:p>
        </p:txBody>
      </p:sp>
    </p:spTree>
    <p:extLst>
      <p:ext uri="{BB962C8B-B14F-4D97-AF65-F5344CB8AC3E}">
        <p14:creationId xmlns:p14="http://schemas.microsoft.com/office/powerpoint/2010/main" val="66529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13</a:t>
            </a:fld>
            <a:endParaRPr lang="en-US" dirty="0"/>
          </a:p>
        </p:txBody>
      </p:sp>
    </p:spTree>
    <p:extLst>
      <p:ext uri="{BB962C8B-B14F-4D97-AF65-F5344CB8AC3E}">
        <p14:creationId xmlns:p14="http://schemas.microsoft.com/office/powerpoint/2010/main" val="537084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2164" name="Slide Number Placeholder 3"/>
          <p:cNvSpPr>
            <a:spLocks noGrp="1"/>
          </p:cNvSpPr>
          <p:nvPr>
            <p:ph type="sldNum" sz="quarter" idx="5"/>
          </p:nvPr>
        </p:nvSpPr>
        <p:spPr>
          <a:noFill/>
        </p:spPr>
        <p:txBody>
          <a:bodyPr/>
          <a:lstStyle/>
          <a:p>
            <a:fld id="{6F95C520-925E-3E49-A65E-EB499BA3E61E}" type="slidenum">
              <a:rPr lang="en-US"/>
              <a:pPr/>
              <a:t>14</a:t>
            </a:fld>
            <a:endParaRPr lang="en-US" dirty="0"/>
          </a:p>
        </p:txBody>
      </p:sp>
    </p:spTree>
    <p:extLst>
      <p:ext uri="{BB962C8B-B14F-4D97-AF65-F5344CB8AC3E}">
        <p14:creationId xmlns:p14="http://schemas.microsoft.com/office/powerpoint/2010/main" val="3876870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3188" name="Slide Number Placeholder 3"/>
          <p:cNvSpPr>
            <a:spLocks noGrp="1"/>
          </p:cNvSpPr>
          <p:nvPr>
            <p:ph type="sldNum" sz="quarter" idx="5"/>
          </p:nvPr>
        </p:nvSpPr>
        <p:spPr>
          <a:noFill/>
        </p:spPr>
        <p:txBody>
          <a:bodyPr/>
          <a:lstStyle/>
          <a:p>
            <a:fld id="{6052809C-E6EE-334B-92B6-AD758F332E2F}" type="slidenum">
              <a:rPr lang="en-US"/>
              <a:pPr/>
              <a:t>15</a:t>
            </a:fld>
            <a:endParaRPr lang="en-US" dirty="0"/>
          </a:p>
        </p:txBody>
      </p:sp>
    </p:spTree>
    <p:extLst>
      <p:ext uri="{BB962C8B-B14F-4D97-AF65-F5344CB8AC3E}">
        <p14:creationId xmlns:p14="http://schemas.microsoft.com/office/powerpoint/2010/main" val="11518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21.6 Integrated waste management: We can reduce</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wastes by refusing or reducing resource use and by reusing, recycling, and composting what we discard, or we can manage</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them by burying them in landfills or incinerating them. Most countries rely primarily on burial and incineration. Critical thinking: What happens to the solid waste you produce?</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17</a:t>
            </a:fld>
            <a:endParaRPr lang="en-US" dirty="0"/>
          </a:p>
        </p:txBody>
      </p:sp>
    </p:spTree>
    <p:extLst>
      <p:ext uri="{BB962C8B-B14F-4D97-AF65-F5344CB8AC3E}">
        <p14:creationId xmlns:p14="http://schemas.microsoft.com/office/powerpoint/2010/main" val="3078148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7284" name="Slide Number Placeholder 3"/>
          <p:cNvSpPr>
            <a:spLocks noGrp="1"/>
          </p:cNvSpPr>
          <p:nvPr>
            <p:ph type="sldNum" sz="quarter" idx="5"/>
          </p:nvPr>
        </p:nvSpPr>
        <p:spPr>
          <a:noFill/>
        </p:spPr>
        <p:txBody>
          <a:bodyPr/>
          <a:lstStyle/>
          <a:p>
            <a:fld id="{2C50EE57-50A0-0E4B-A4A6-6F2F2C41B90A}" type="slidenum">
              <a:rPr lang="en-US"/>
              <a:pPr/>
              <a:t>18</a:t>
            </a:fld>
            <a:endParaRPr lang="en-US" dirty="0"/>
          </a:p>
        </p:txBody>
      </p:sp>
    </p:spTree>
    <p:extLst>
      <p:ext uri="{BB962C8B-B14F-4D97-AF65-F5344CB8AC3E}">
        <p14:creationId xmlns:p14="http://schemas.microsoft.com/office/powerpoint/2010/main" val="58973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98308" name="Slide Number Placeholder 3"/>
          <p:cNvSpPr>
            <a:spLocks noGrp="1"/>
          </p:cNvSpPr>
          <p:nvPr>
            <p:ph type="sldNum" sz="quarter" idx="5"/>
          </p:nvPr>
        </p:nvSpPr>
        <p:spPr>
          <a:noFill/>
        </p:spPr>
        <p:txBody>
          <a:bodyPr/>
          <a:lstStyle/>
          <a:p>
            <a:fld id="{AE6186E0-5823-D042-AD9F-780DBEFE73E1}" type="slidenum">
              <a:rPr lang="en-US"/>
              <a:pPr/>
              <a:t>19</a:t>
            </a:fld>
            <a:endParaRPr lang="en-US" dirty="0"/>
          </a:p>
        </p:txBody>
      </p:sp>
    </p:spTree>
    <p:extLst>
      <p:ext uri="{BB962C8B-B14F-4D97-AF65-F5344CB8AC3E}">
        <p14:creationId xmlns:p14="http://schemas.microsoft.com/office/powerpoint/2010/main" val="243927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21.7 Priorities recommended by the U.S. National Academy of Sciences for dealing with municipal solid waste (left) compared with actual waste-handling practices in the United States based on data (right). Critical thinking: Why do you think most countries do not follow most of the scientific-based priorities listed on the left?</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20</a:t>
            </a:fld>
            <a:endParaRPr lang="en-US" dirty="0"/>
          </a:p>
        </p:txBody>
      </p:sp>
    </p:spTree>
    <p:extLst>
      <p:ext uri="{BB962C8B-B14F-4D97-AF65-F5344CB8AC3E}">
        <p14:creationId xmlns:p14="http://schemas.microsoft.com/office/powerpoint/2010/main" val="225066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0356" name="Slide Number Placeholder 3"/>
          <p:cNvSpPr>
            <a:spLocks noGrp="1"/>
          </p:cNvSpPr>
          <p:nvPr>
            <p:ph type="sldNum" sz="quarter" idx="5"/>
          </p:nvPr>
        </p:nvSpPr>
        <p:spPr>
          <a:noFill/>
        </p:spPr>
        <p:txBody>
          <a:bodyPr/>
          <a:lstStyle/>
          <a:p>
            <a:fld id="{D2E29A9F-1FAB-F141-95E6-F718AA1E1B09}" type="slidenum">
              <a:rPr lang="en-US"/>
              <a:pPr/>
              <a:t>21</a:t>
            </a:fld>
            <a:endParaRPr lang="en-US" dirty="0"/>
          </a:p>
        </p:txBody>
      </p:sp>
    </p:spTree>
    <p:extLst>
      <p:ext uri="{BB962C8B-B14F-4D97-AF65-F5344CB8AC3E}">
        <p14:creationId xmlns:p14="http://schemas.microsoft.com/office/powerpoint/2010/main" val="236468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1380" name="Slide Number Placeholder 3"/>
          <p:cNvSpPr>
            <a:spLocks noGrp="1"/>
          </p:cNvSpPr>
          <p:nvPr>
            <p:ph type="sldNum" sz="quarter" idx="5"/>
          </p:nvPr>
        </p:nvSpPr>
        <p:spPr>
          <a:noFill/>
        </p:spPr>
        <p:txBody>
          <a:bodyPr/>
          <a:lstStyle/>
          <a:p>
            <a:fld id="{FB70AED8-FF54-5C43-8F50-212D3885CBD2}" type="slidenum">
              <a:rPr lang="en-US"/>
              <a:pPr/>
              <a:t>22</a:t>
            </a:fld>
            <a:endParaRPr lang="en-US" dirty="0"/>
          </a:p>
        </p:txBody>
      </p:sp>
    </p:spTree>
    <p:extLst>
      <p:ext uri="{BB962C8B-B14F-4D97-AF65-F5344CB8AC3E}">
        <p14:creationId xmlns:p14="http://schemas.microsoft.com/office/powerpoint/2010/main" val="2541021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21.8 Individuals matter: You can save resources by reducing your output of solid waste and pollution. Critical</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thinking: Which three of these steps do you think are the most important ones to take? Why? Which of these things do</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you already do?</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23</a:t>
            </a:fld>
            <a:endParaRPr lang="en-US" dirty="0"/>
          </a:p>
        </p:txBody>
      </p:sp>
    </p:spTree>
    <p:extLst>
      <p:ext uri="{BB962C8B-B14F-4D97-AF65-F5344CB8AC3E}">
        <p14:creationId xmlns:p14="http://schemas.microsoft.com/office/powerpoint/2010/main" val="58226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3972" name="Slide Number Placeholder 3"/>
          <p:cNvSpPr>
            <a:spLocks noGrp="1"/>
          </p:cNvSpPr>
          <p:nvPr>
            <p:ph type="sldNum" sz="quarter" idx="5"/>
          </p:nvPr>
        </p:nvSpPr>
        <p:spPr>
          <a:noFill/>
        </p:spPr>
        <p:txBody>
          <a:bodyPr/>
          <a:lstStyle/>
          <a:p>
            <a:fld id="{17AA20F0-C800-FE48-B2B7-0E200136C0C0}" type="slidenum">
              <a:rPr lang="en-US"/>
              <a:pPr/>
              <a:t>4</a:t>
            </a:fld>
            <a:endParaRPr lang="en-US" dirty="0"/>
          </a:p>
        </p:txBody>
      </p:sp>
    </p:spTree>
    <p:extLst>
      <p:ext uri="{BB962C8B-B14F-4D97-AF65-F5344CB8AC3E}">
        <p14:creationId xmlns:p14="http://schemas.microsoft.com/office/powerpoint/2010/main" val="1772068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24</a:t>
            </a:fld>
            <a:endParaRPr lang="en-US" dirty="0"/>
          </a:p>
        </p:txBody>
      </p:sp>
    </p:spTree>
    <p:extLst>
      <p:ext uri="{BB962C8B-B14F-4D97-AF65-F5344CB8AC3E}">
        <p14:creationId xmlns:p14="http://schemas.microsoft.com/office/powerpoint/2010/main" val="2632380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25</a:t>
            </a:fld>
            <a:endParaRPr lang="en-US" dirty="0"/>
          </a:p>
        </p:txBody>
      </p:sp>
    </p:spTree>
    <p:extLst>
      <p:ext uri="{BB962C8B-B14F-4D97-AF65-F5344CB8AC3E}">
        <p14:creationId xmlns:p14="http://schemas.microsoft.com/office/powerpoint/2010/main" val="3265892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21.9 </a:t>
            </a:r>
            <a:r>
              <a:rPr lang="en-US" sz="1200" b="0" i="0" u="none" strike="noStrike" kern="1200" baseline="0" dirty="0">
                <a:solidFill>
                  <a:schemeClr val="tx1"/>
                </a:solidFill>
                <a:latin typeface="Arial"/>
                <a:ea typeface="ＭＳ Ｐゴシック" pitchFamily="1" charset="-128"/>
                <a:cs typeface="ＭＳ Ｐゴシック" charset="-128"/>
              </a:rPr>
              <a:t>Individuals matter: Some ways to reuse the items we purchase. Questions: Which of these suggestions have you tried and how did they work for you?</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26</a:t>
            </a:fld>
            <a:endParaRPr lang="en-US" dirty="0"/>
          </a:p>
        </p:txBody>
      </p:sp>
    </p:spTree>
    <p:extLst>
      <p:ext uri="{BB962C8B-B14F-4D97-AF65-F5344CB8AC3E}">
        <p14:creationId xmlns:p14="http://schemas.microsoft.com/office/powerpoint/2010/main" val="347425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4452" name="Slide Number Placeholder 3"/>
          <p:cNvSpPr>
            <a:spLocks noGrp="1"/>
          </p:cNvSpPr>
          <p:nvPr>
            <p:ph type="sldNum" sz="quarter" idx="5"/>
          </p:nvPr>
        </p:nvSpPr>
        <p:spPr>
          <a:noFill/>
        </p:spPr>
        <p:txBody>
          <a:bodyPr/>
          <a:lstStyle/>
          <a:p>
            <a:fld id="{0264D0BD-FE44-7A44-BDA0-7D3F52EF834A}" type="slidenum">
              <a:rPr lang="en-US"/>
              <a:pPr/>
              <a:t>27</a:t>
            </a:fld>
            <a:endParaRPr lang="en-US" dirty="0"/>
          </a:p>
        </p:txBody>
      </p:sp>
    </p:spTree>
    <p:extLst>
      <p:ext uri="{BB962C8B-B14F-4D97-AF65-F5344CB8AC3E}">
        <p14:creationId xmlns:p14="http://schemas.microsoft.com/office/powerpoint/2010/main" val="656798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28</a:t>
            </a:fld>
            <a:endParaRPr lang="en-US" dirty="0"/>
          </a:p>
        </p:txBody>
      </p:sp>
    </p:spTree>
    <p:extLst>
      <p:ext uri="{BB962C8B-B14F-4D97-AF65-F5344CB8AC3E}">
        <p14:creationId xmlns:p14="http://schemas.microsoft.com/office/powerpoint/2010/main" val="3365974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5476" name="Slide Number Placeholder 3"/>
          <p:cNvSpPr>
            <a:spLocks noGrp="1"/>
          </p:cNvSpPr>
          <p:nvPr>
            <p:ph type="sldNum" sz="quarter" idx="5"/>
          </p:nvPr>
        </p:nvSpPr>
        <p:spPr>
          <a:noFill/>
        </p:spPr>
        <p:txBody>
          <a:bodyPr/>
          <a:lstStyle/>
          <a:p>
            <a:fld id="{D4CED49D-1480-1F4A-A0C6-BE0581C604D9}" type="slidenum">
              <a:rPr lang="en-US"/>
              <a:pPr/>
              <a:t>29</a:t>
            </a:fld>
            <a:endParaRPr lang="en-US" dirty="0"/>
          </a:p>
        </p:txBody>
      </p:sp>
    </p:spTree>
    <p:extLst>
      <p:ext uri="{BB962C8B-B14F-4D97-AF65-F5344CB8AC3E}">
        <p14:creationId xmlns:p14="http://schemas.microsoft.com/office/powerpoint/2010/main" val="2985556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6500" name="Slide Number Placeholder 3"/>
          <p:cNvSpPr>
            <a:spLocks noGrp="1"/>
          </p:cNvSpPr>
          <p:nvPr>
            <p:ph type="sldNum" sz="quarter" idx="5"/>
          </p:nvPr>
        </p:nvSpPr>
        <p:spPr>
          <a:noFill/>
        </p:spPr>
        <p:txBody>
          <a:bodyPr/>
          <a:lstStyle/>
          <a:p>
            <a:fld id="{C0BD4F64-BCE4-3B47-B722-6AE5821D9846}" type="slidenum">
              <a:rPr lang="en-US"/>
              <a:pPr/>
              <a:t>30</a:t>
            </a:fld>
            <a:endParaRPr lang="en-US" dirty="0"/>
          </a:p>
        </p:txBody>
      </p:sp>
    </p:spTree>
    <p:extLst>
      <p:ext uri="{BB962C8B-B14F-4D97-AF65-F5344CB8AC3E}">
        <p14:creationId xmlns:p14="http://schemas.microsoft.com/office/powerpoint/2010/main" val="6372551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09572" name="Slide Number Placeholder 3"/>
          <p:cNvSpPr>
            <a:spLocks noGrp="1"/>
          </p:cNvSpPr>
          <p:nvPr>
            <p:ph type="sldNum" sz="quarter" idx="5"/>
          </p:nvPr>
        </p:nvSpPr>
        <p:spPr>
          <a:noFill/>
        </p:spPr>
        <p:txBody>
          <a:bodyPr/>
          <a:lstStyle/>
          <a:p>
            <a:fld id="{71F70D30-A6B1-F140-9F91-42A3A89F5887}" type="slidenum">
              <a:rPr lang="en-US"/>
              <a:pPr/>
              <a:t>31</a:t>
            </a:fld>
            <a:endParaRPr lang="en-US" dirty="0"/>
          </a:p>
        </p:txBody>
      </p:sp>
    </p:spTree>
    <p:extLst>
      <p:ext uri="{BB962C8B-B14F-4D97-AF65-F5344CB8AC3E}">
        <p14:creationId xmlns:p14="http://schemas.microsoft.com/office/powerpoint/2010/main" val="335406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32</a:t>
            </a:fld>
            <a:endParaRPr lang="en-US" dirty="0"/>
          </a:p>
        </p:txBody>
      </p:sp>
    </p:spTree>
    <p:extLst>
      <p:ext uri="{BB962C8B-B14F-4D97-AF65-F5344CB8AC3E}">
        <p14:creationId xmlns:p14="http://schemas.microsoft.com/office/powerpoint/2010/main" val="88517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0596" name="Slide Number Placeholder 3"/>
          <p:cNvSpPr>
            <a:spLocks noGrp="1"/>
          </p:cNvSpPr>
          <p:nvPr>
            <p:ph type="sldNum" sz="quarter" idx="5"/>
          </p:nvPr>
        </p:nvSpPr>
        <p:spPr>
          <a:noFill/>
        </p:spPr>
        <p:txBody>
          <a:bodyPr/>
          <a:lstStyle/>
          <a:p>
            <a:fld id="{3B81BBC2-9678-5641-9BCD-5542C52D0DF8}" type="slidenum">
              <a:rPr lang="en-US"/>
              <a:pPr/>
              <a:t>33</a:t>
            </a:fld>
            <a:endParaRPr lang="en-US" dirty="0"/>
          </a:p>
        </p:txBody>
      </p:sp>
    </p:spTree>
    <p:extLst>
      <p:ext uri="{BB962C8B-B14F-4D97-AF65-F5344CB8AC3E}">
        <p14:creationId xmlns:p14="http://schemas.microsoft.com/office/powerpoint/2010/main" val="387489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4996" name="Slide Number Placeholder 3"/>
          <p:cNvSpPr>
            <a:spLocks noGrp="1"/>
          </p:cNvSpPr>
          <p:nvPr>
            <p:ph type="sldNum" sz="quarter" idx="5"/>
          </p:nvPr>
        </p:nvSpPr>
        <p:spPr>
          <a:noFill/>
        </p:spPr>
        <p:txBody>
          <a:bodyPr/>
          <a:lstStyle/>
          <a:p>
            <a:fld id="{9C8F8D80-0E1E-6744-AD8F-F8C3CABEFC41}" type="slidenum">
              <a:rPr lang="en-US"/>
              <a:pPr/>
              <a:t>5</a:t>
            </a:fld>
            <a:endParaRPr lang="en-US" dirty="0"/>
          </a:p>
        </p:txBody>
      </p:sp>
    </p:spTree>
    <p:extLst>
      <p:ext uri="{BB962C8B-B14F-4D97-AF65-F5344CB8AC3E}">
        <p14:creationId xmlns:p14="http://schemas.microsoft.com/office/powerpoint/2010/main" val="780052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5716" name="Slide Number Placeholder 3"/>
          <p:cNvSpPr>
            <a:spLocks noGrp="1"/>
          </p:cNvSpPr>
          <p:nvPr>
            <p:ph type="sldNum" sz="quarter" idx="5"/>
          </p:nvPr>
        </p:nvSpPr>
        <p:spPr>
          <a:noFill/>
        </p:spPr>
        <p:txBody>
          <a:bodyPr/>
          <a:lstStyle/>
          <a:p>
            <a:fld id="{31791963-44A9-8C42-B8C0-55DC8892FBAB}" type="slidenum">
              <a:rPr lang="en-US"/>
              <a:pPr/>
              <a:t>34</a:t>
            </a:fld>
            <a:endParaRPr lang="en-US" dirty="0"/>
          </a:p>
        </p:txBody>
      </p:sp>
    </p:spTree>
    <p:extLst>
      <p:ext uri="{BB962C8B-B14F-4D97-AF65-F5344CB8AC3E}">
        <p14:creationId xmlns:p14="http://schemas.microsoft.com/office/powerpoint/2010/main" val="804597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21.12 Recycling solid waste has advantages and disadvantages (Concept 21.3). Critical thinking: Which</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single advantage and which single disadvantage do you think</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are the most important?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35</a:t>
            </a:fld>
            <a:endParaRPr lang="en-US" dirty="0"/>
          </a:p>
        </p:txBody>
      </p:sp>
    </p:spTree>
    <p:extLst>
      <p:ext uri="{BB962C8B-B14F-4D97-AF65-F5344CB8AC3E}">
        <p14:creationId xmlns:p14="http://schemas.microsoft.com/office/powerpoint/2010/main" val="4249500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19812" name="Slide Number Placeholder 3"/>
          <p:cNvSpPr>
            <a:spLocks noGrp="1"/>
          </p:cNvSpPr>
          <p:nvPr>
            <p:ph type="sldNum" sz="quarter" idx="5"/>
          </p:nvPr>
        </p:nvSpPr>
        <p:spPr>
          <a:noFill/>
        </p:spPr>
        <p:txBody>
          <a:bodyPr/>
          <a:lstStyle/>
          <a:p>
            <a:fld id="{772441F7-00C7-C242-8873-E219A36DA6D1}" type="slidenum">
              <a:rPr lang="en-US"/>
              <a:pPr/>
              <a:t>36</a:t>
            </a:fld>
            <a:endParaRPr lang="en-US" dirty="0"/>
          </a:p>
        </p:txBody>
      </p:sp>
    </p:spTree>
    <p:extLst>
      <p:ext uri="{BB962C8B-B14F-4D97-AF65-F5344CB8AC3E}">
        <p14:creationId xmlns:p14="http://schemas.microsoft.com/office/powerpoint/2010/main" val="513556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0836" name="Slide Number Placeholder 3"/>
          <p:cNvSpPr>
            <a:spLocks noGrp="1"/>
          </p:cNvSpPr>
          <p:nvPr>
            <p:ph type="sldNum" sz="quarter" idx="5"/>
          </p:nvPr>
        </p:nvSpPr>
        <p:spPr>
          <a:noFill/>
        </p:spPr>
        <p:txBody>
          <a:bodyPr/>
          <a:lstStyle/>
          <a:p>
            <a:fld id="{8CB7466B-649A-454B-BED5-3256E058653D}" type="slidenum">
              <a:rPr lang="en-US"/>
              <a:pPr/>
              <a:t>37</a:t>
            </a:fld>
            <a:endParaRPr lang="en-US" dirty="0"/>
          </a:p>
        </p:txBody>
      </p:sp>
    </p:spTree>
    <p:extLst>
      <p:ext uri="{BB962C8B-B14F-4D97-AF65-F5344CB8AC3E}">
        <p14:creationId xmlns:p14="http://schemas.microsoft.com/office/powerpoint/2010/main" val="3125232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21.13 Solutions: A waste-to-energy incinerator with pollution controls burns mixed solid wastes and recovers some of the energy to produce steam to use for heating or producing electricity. Critical thinking: Would you invest in such a project? Why or why not?</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38</a:t>
            </a:fld>
            <a:endParaRPr lang="en-US" dirty="0"/>
          </a:p>
        </p:txBody>
      </p:sp>
    </p:spTree>
    <p:extLst>
      <p:ext uri="{BB962C8B-B14F-4D97-AF65-F5344CB8AC3E}">
        <p14:creationId xmlns:p14="http://schemas.microsoft.com/office/powerpoint/2010/main" val="980111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21.14 Incinerating solid waste has advantages and disadvantages (Concept 21.4). These trade-offs also apply to</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the incineration of hazardous waste. Critical thinking: Which single advantage and which single disadvantage do you think are the most important? Why? </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39</a:t>
            </a:fld>
            <a:endParaRPr lang="en-US" dirty="0"/>
          </a:p>
        </p:txBody>
      </p:sp>
    </p:spTree>
    <p:extLst>
      <p:ext uri="{BB962C8B-B14F-4D97-AF65-F5344CB8AC3E}">
        <p14:creationId xmlns:p14="http://schemas.microsoft.com/office/powerpoint/2010/main" val="2094461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8338054E-B63C-D548-BEA5-42A34F2A94C7}" type="slidenum">
              <a:rPr lang="en-US"/>
              <a:pPr/>
              <a:t>41</a:t>
            </a:fld>
            <a:endParaRPr lang="en-US" dirty="0"/>
          </a:p>
        </p:txBody>
      </p:sp>
    </p:spTree>
    <p:extLst>
      <p:ext uri="{BB962C8B-B14F-4D97-AF65-F5344CB8AC3E}">
        <p14:creationId xmlns:p14="http://schemas.microsoft.com/office/powerpoint/2010/main" val="3856233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21.15 Solutions: A state-of-the-art sanitary landfill is designed to eliminate or minimize environmental problems</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that plague older landfills. Critical thinking: Some experts say that these landfills will eventually develop leaks and could emit toxic liquids. How do you think this could happen?</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42</a:t>
            </a:fld>
            <a:endParaRPr lang="en-US" dirty="0"/>
          </a:p>
        </p:txBody>
      </p:sp>
    </p:spTree>
    <p:extLst>
      <p:ext uri="{BB962C8B-B14F-4D97-AF65-F5344CB8AC3E}">
        <p14:creationId xmlns:p14="http://schemas.microsoft.com/office/powerpoint/2010/main" val="446915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1">
                <a:solidFill>
                  <a:srgbClr val="000000"/>
                </a:solidFill>
                <a:ea typeface="ＭＳ Ｐゴシック" charset="-128"/>
              </a:rPr>
              <a:t>Figure 21.16</a:t>
            </a:r>
            <a:r>
              <a:rPr lang="en-US" baseline="0" noProof="1">
                <a:solidFill>
                  <a:srgbClr val="000000"/>
                </a:solidFill>
                <a:ea typeface="ＭＳ Ｐゴシック" charset="-128"/>
              </a:rPr>
              <a:t> Using sanitary landfills to dispose of solid waste has advantages and disadvantages (Concept 21.4). Critical thinking: Which single advantage and which single disadvantage do you think are the most important?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43</a:t>
            </a:fld>
            <a:endParaRPr lang="en-US" dirty="0"/>
          </a:p>
        </p:txBody>
      </p:sp>
    </p:spTree>
    <p:extLst>
      <p:ext uri="{BB962C8B-B14F-4D97-AF65-F5344CB8AC3E}">
        <p14:creationId xmlns:p14="http://schemas.microsoft.com/office/powerpoint/2010/main" val="2424773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3908" name="Slide Number Placeholder 3"/>
          <p:cNvSpPr>
            <a:spLocks noGrp="1"/>
          </p:cNvSpPr>
          <p:nvPr>
            <p:ph type="sldNum" sz="quarter" idx="5"/>
          </p:nvPr>
        </p:nvSpPr>
        <p:spPr>
          <a:noFill/>
        </p:spPr>
        <p:txBody>
          <a:bodyPr/>
          <a:lstStyle/>
          <a:p>
            <a:fld id="{8338054E-B63C-D548-BEA5-42A34F2A94C7}" type="slidenum">
              <a:rPr lang="en-US"/>
              <a:pPr/>
              <a:t>44</a:t>
            </a:fld>
            <a:endParaRPr lang="en-US" dirty="0"/>
          </a:p>
        </p:txBody>
      </p:sp>
    </p:spTree>
    <p:extLst>
      <p:ext uri="{BB962C8B-B14F-4D97-AF65-F5344CB8AC3E}">
        <p14:creationId xmlns:p14="http://schemas.microsoft.com/office/powerpoint/2010/main" val="192112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a:t>
            </a:fld>
            <a:endParaRPr lang="en-US" dirty="0"/>
          </a:p>
        </p:txBody>
      </p:sp>
    </p:spTree>
    <p:extLst>
      <p:ext uri="{BB962C8B-B14F-4D97-AF65-F5344CB8AC3E}">
        <p14:creationId xmlns:p14="http://schemas.microsoft.com/office/powerpoint/2010/main" val="4649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21.17 Some open dumps, especially in less-developed countries, are routinely burned, releasing large quantities of pollutants into the atmosphere. They can burn for days or weeks.</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45</a:t>
            </a:fld>
            <a:endParaRPr lang="en-US" dirty="0"/>
          </a:p>
        </p:txBody>
      </p:sp>
    </p:spTree>
    <p:extLst>
      <p:ext uri="{BB962C8B-B14F-4D97-AF65-F5344CB8AC3E}">
        <p14:creationId xmlns:p14="http://schemas.microsoft.com/office/powerpoint/2010/main" val="5084604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26980" name="Slide Number Placeholder 3"/>
          <p:cNvSpPr>
            <a:spLocks noGrp="1"/>
          </p:cNvSpPr>
          <p:nvPr>
            <p:ph type="sldNum" sz="quarter" idx="5"/>
          </p:nvPr>
        </p:nvSpPr>
        <p:spPr>
          <a:noFill/>
        </p:spPr>
        <p:txBody>
          <a:bodyPr/>
          <a:lstStyle/>
          <a:p>
            <a:fld id="{3611DD39-822B-EC4B-BF8C-27B33B8901A8}" type="slidenum">
              <a:rPr lang="en-US"/>
              <a:pPr/>
              <a:t>46</a:t>
            </a:fld>
            <a:endParaRPr lang="en-US" dirty="0"/>
          </a:p>
        </p:txBody>
      </p:sp>
    </p:spTree>
    <p:extLst>
      <p:ext uri="{BB962C8B-B14F-4D97-AF65-F5344CB8AC3E}">
        <p14:creationId xmlns:p14="http://schemas.microsoft.com/office/powerpoint/2010/main" val="5594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47</a:t>
            </a:fld>
            <a:endParaRPr lang="en-US" dirty="0"/>
          </a:p>
        </p:txBody>
      </p:sp>
    </p:spTree>
    <p:extLst>
      <p:ext uri="{BB962C8B-B14F-4D97-AF65-F5344CB8AC3E}">
        <p14:creationId xmlns:p14="http://schemas.microsoft.com/office/powerpoint/2010/main" val="38178358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0052" name="Slide Number Placeholder 3"/>
          <p:cNvSpPr>
            <a:spLocks noGrp="1"/>
          </p:cNvSpPr>
          <p:nvPr>
            <p:ph type="sldNum" sz="quarter" idx="5"/>
          </p:nvPr>
        </p:nvSpPr>
        <p:spPr>
          <a:noFill/>
        </p:spPr>
        <p:txBody>
          <a:bodyPr/>
          <a:lstStyle/>
          <a:p>
            <a:fld id="{0D5DC919-8152-BE4D-A110-C1FAB6F95DE5}" type="slidenum">
              <a:rPr lang="en-US"/>
              <a:pPr/>
              <a:t>49</a:t>
            </a:fld>
            <a:endParaRPr lang="en-US" dirty="0"/>
          </a:p>
        </p:txBody>
      </p:sp>
    </p:spTree>
    <p:extLst>
      <p:ext uri="{BB962C8B-B14F-4D97-AF65-F5344CB8AC3E}">
        <p14:creationId xmlns:p14="http://schemas.microsoft.com/office/powerpoint/2010/main" val="3554662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Figure 21.19 </a:t>
            </a:r>
            <a:r>
              <a:rPr lang="en-US" sz="1200" b="0" i="0" u="none" strike="noStrike" kern="1200" baseline="0" dirty="0">
                <a:solidFill>
                  <a:schemeClr val="tx1"/>
                </a:solidFill>
                <a:latin typeface="Arial"/>
                <a:ea typeface="ＭＳ Ｐゴシック" pitchFamily="1" charset="-128"/>
                <a:cs typeface="ＭＳ Ｐゴシック" charset="-128"/>
              </a:rPr>
              <a:t>This young girl in Dhaka, Bangladesh, is recycling batteries by hammering them apart to extract tin and</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lead. The workers at this shop are mostly women and children.</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50</a:t>
            </a:fld>
            <a:endParaRPr lang="en-US" dirty="0"/>
          </a:p>
        </p:txBody>
      </p:sp>
    </p:spTree>
    <p:extLst>
      <p:ext uri="{BB962C8B-B14F-4D97-AF65-F5344CB8AC3E}">
        <p14:creationId xmlns:p14="http://schemas.microsoft.com/office/powerpoint/2010/main" val="40217345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1076" name="Slide Number Placeholder 3"/>
          <p:cNvSpPr>
            <a:spLocks noGrp="1"/>
          </p:cNvSpPr>
          <p:nvPr>
            <p:ph type="sldNum" sz="quarter" idx="5"/>
          </p:nvPr>
        </p:nvSpPr>
        <p:spPr>
          <a:noFill/>
        </p:spPr>
        <p:txBody>
          <a:bodyPr/>
          <a:lstStyle/>
          <a:p>
            <a:fld id="{67FEBE88-B2E1-C742-AD91-E8DC1F2A54B7}" type="slidenum">
              <a:rPr lang="en-US"/>
              <a:pPr/>
              <a:t>51</a:t>
            </a:fld>
            <a:endParaRPr lang="en-US" dirty="0"/>
          </a:p>
        </p:txBody>
      </p:sp>
    </p:spTree>
    <p:extLst>
      <p:ext uri="{BB962C8B-B14F-4D97-AF65-F5344CB8AC3E}">
        <p14:creationId xmlns:p14="http://schemas.microsoft.com/office/powerpoint/2010/main" val="1837993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21.20 Using plasma gasification to detoxify hazardous wastes has advantages and disadvantages. Questions: Which single advantage and which single disadvantage do you</a:t>
            </a:r>
            <a:r>
              <a:rPr lang="en-US" sz="1200" b="0" i="0" u="none" strike="noStrike" kern="120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think are the most important? Why?</a:t>
            </a:r>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52</a:t>
            </a:fld>
            <a:endParaRPr lang="en-US" dirty="0"/>
          </a:p>
        </p:txBody>
      </p:sp>
    </p:spTree>
    <p:extLst>
      <p:ext uri="{BB962C8B-B14F-4D97-AF65-F5344CB8AC3E}">
        <p14:creationId xmlns:p14="http://schemas.microsoft.com/office/powerpoint/2010/main" val="2223017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34148" name="Slide Number Placeholder 3"/>
          <p:cNvSpPr>
            <a:spLocks noGrp="1"/>
          </p:cNvSpPr>
          <p:nvPr>
            <p:ph type="sldNum" sz="quarter" idx="5"/>
          </p:nvPr>
        </p:nvSpPr>
        <p:spPr>
          <a:noFill/>
        </p:spPr>
        <p:txBody>
          <a:bodyPr/>
          <a:lstStyle/>
          <a:p>
            <a:fld id="{0C4ADBC2-560E-BB43-8B92-16F7A22F94C4}" type="slidenum">
              <a:rPr lang="en-US"/>
              <a:pPr/>
              <a:t>53</a:t>
            </a:fld>
            <a:endParaRPr lang="en-US" dirty="0"/>
          </a:p>
        </p:txBody>
      </p:sp>
    </p:spTree>
    <p:extLst>
      <p:ext uri="{BB962C8B-B14F-4D97-AF65-F5344CB8AC3E}">
        <p14:creationId xmlns:p14="http://schemas.microsoft.com/office/powerpoint/2010/main" val="828431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21.21 Injecting liquid hazardous wastes into deep underground wells has advantages and disadvantages. Critical thinking: Which single advantage and which single disadvantage do you think are the most important? Why?</a:t>
            </a:r>
            <a:endParaRPr lang="en-US" noProof="1">
              <a:solidFill>
                <a:srgbClr val="000000"/>
              </a:solidFill>
              <a:ea typeface="ＭＳ Ｐゴシック" charset="-128"/>
            </a:endParaRPr>
          </a:p>
        </p:txBody>
      </p:sp>
      <p:sp>
        <p:nvSpPr>
          <p:cNvPr id="4" name="Slide Number Placeholder 3"/>
          <p:cNvSpPr>
            <a:spLocks noGrp="1"/>
          </p:cNvSpPr>
          <p:nvPr>
            <p:ph type="sldNum" sz="quarter" idx="10"/>
          </p:nvPr>
        </p:nvSpPr>
        <p:spPr/>
        <p:txBody>
          <a:bodyPr/>
          <a:lstStyle/>
          <a:p>
            <a:fld id="{C17FC884-6B8A-AA41-8AD1-6286A1B9538A}" type="slidenum">
              <a:rPr lang="en-US" smtClean="0"/>
              <a:pPr/>
              <a:t>54</a:t>
            </a:fld>
            <a:endParaRPr lang="en-US" dirty="0"/>
          </a:p>
        </p:txBody>
      </p:sp>
    </p:spTree>
    <p:extLst>
      <p:ext uri="{BB962C8B-B14F-4D97-AF65-F5344CB8AC3E}">
        <p14:creationId xmlns:p14="http://schemas.microsoft.com/office/powerpoint/2010/main" val="193639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21.22 Storing liquid hazardous wastes in surface impoundments has advantages and disadvantages. Critical thinking: Which single advantage and which single disadvantage do you think are the most important?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55</a:t>
            </a:fld>
            <a:endParaRPr lang="en-US" dirty="0"/>
          </a:p>
        </p:txBody>
      </p:sp>
    </p:spTree>
    <p:extLst>
      <p:ext uri="{BB962C8B-B14F-4D97-AF65-F5344CB8AC3E}">
        <p14:creationId xmlns:p14="http://schemas.microsoft.com/office/powerpoint/2010/main" val="3479315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7</a:t>
            </a:fld>
            <a:endParaRPr lang="en-US" dirty="0"/>
          </a:p>
        </p:txBody>
      </p:sp>
    </p:spTree>
    <p:extLst>
      <p:ext uri="{BB962C8B-B14F-4D97-AF65-F5344CB8AC3E}">
        <p14:creationId xmlns:p14="http://schemas.microsoft.com/office/powerpoint/2010/main" val="37529726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21.24 Individuals matter: You can reduce your output of hazardous wastes (Concept 21.5). Critical thinking: Which two of these measures do you think are the most important ones to take? Why?</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56</a:t>
            </a:fld>
            <a:endParaRPr lang="en-US" dirty="0"/>
          </a:p>
        </p:txBody>
      </p:sp>
    </p:spTree>
    <p:extLst>
      <p:ext uri="{BB962C8B-B14F-4D97-AF65-F5344CB8AC3E}">
        <p14:creationId xmlns:p14="http://schemas.microsoft.com/office/powerpoint/2010/main" val="1484582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0292" name="Slide Number Placeholder 3"/>
          <p:cNvSpPr>
            <a:spLocks noGrp="1"/>
          </p:cNvSpPr>
          <p:nvPr>
            <p:ph type="sldNum" sz="quarter" idx="5"/>
          </p:nvPr>
        </p:nvSpPr>
        <p:spPr>
          <a:noFill/>
        </p:spPr>
        <p:txBody>
          <a:bodyPr/>
          <a:lstStyle/>
          <a:p>
            <a:fld id="{3961CC70-307D-D448-9025-9DEE33E9F18F}" type="slidenum">
              <a:rPr lang="en-US"/>
              <a:pPr/>
              <a:t>57</a:t>
            </a:fld>
            <a:endParaRPr lang="en-US" dirty="0"/>
          </a:p>
        </p:txBody>
      </p:sp>
    </p:spTree>
    <p:extLst>
      <p:ext uri="{BB962C8B-B14F-4D97-AF65-F5344CB8AC3E}">
        <p14:creationId xmlns:p14="http://schemas.microsoft.com/office/powerpoint/2010/main" val="2328044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4144774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noProof="1">
                <a:solidFill>
                  <a:srgbClr val="000000"/>
                </a:solidFill>
                <a:ea typeface="ＭＳ Ｐゴシック" charset="-128"/>
              </a:rPr>
              <a:t>Figure 21.25 </a:t>
            </a:r>
            <a:r>
              <a:rPr lang="en-US" sz="1200" kern="1200" baseline="0" dirty="0">
                <a:solidFill>
                  <a:schemeClr val="tx1"/>
                </a:solidFill>
                <a:ea typeface="ＭＳ Ｐゴシック" pitchFamily="1" charset="-128"/>
                <a:cs typeface="ＭＳ Ｐゴシック" charset="-128"/>
              </a:rPr>
              <a:t>Leaking barrels of toxic waste</a:t>
            </a:r>
            <a:endParaRPr lang="en-US" noProof="1">
              <a:solidFill>
                <a:srgbClr val="000000"/>
              </a:solidFill>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60</a:t>
            </a:fld>
            <a:endParaRPr lang="en-US" dirty="0"/>
          </a:p>
        </p:txBody>
      </p:sp>
    </p:spTree>
    <p:extLst>
      <p:ext uri="{BB962C8B-B14F-4D97-AF65-F5344CB8AC3E}">
        <p14:creationId xmlns:p14="http://schemas.microsoft.com/office/powerpoint/2010/main" val="21624774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2340" name="Slide Number Placeholder 3"/>
          <p:cNvSpPr>
            <a:spLocks noGrp="1"/>
          </p:cNvSpPr>
          <p:nvPr>
            <p:ph type="sldNum" sz="quarter" idx="5"/>
          </p:nvPr>
        </p:nvSpPr>
        <p:spPr>
          <a:noFill/>
        </p:spPr>
        <p:txBody>
          <a:bodyPr/>
          <a:lstStyle/>
          <a:p>
            <a:fld id="{FB069256-F391-BD43-A575-F7739C40872F}" type="slidenum">
              <a:rPr lang="en-US"/>
              <a:pPr/>
              <a:t>61</a:t>
            </a:fld>
            <a:endParaRPr lang="en-US" dirty="0"/>
          </a:p>
        </p:txBody>
      </p:sp>
    </p:spTree>
    <p:extLst>
      <p:ext uri="{BB962C8B-B14F-4D97-AF65-F5344CB8AC3E}">
        <p14:creationId xmlns:p14="http://schemas.microsoft.com/office/powerpoint/2010/main" val="3188185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3364" name="Slide Number Placeholder 3"/>
          <p:cNvSpPr>
            <a:spLocks noGrp="1"/>
          </p:cNvSpPr>
          <p:nvPr>
            <p:ph type="sldNum" sz="quarter" idx="5"/>
          </p:nvPr>
        </p:nvSpPr>
        <p:spPr>
          <a:noFill/>
        </p:spPr>
        <p:txBody>
          <a:bodyPr/>
          <a:lstStyle/>
          <a:p>
            <a:fld id="{24049CB7-276E-264D-995B-FB8889CB113F}" type="slidenum">
              <a:rPr lang="en-US"/>
              <a:pPr/>
              <a:t>62</a:t>
            </a:fld>
            <a:endParaRPr lang="en-US" dirty="0"/>
          </a:p>
        </p:txBody>
      </p:sp>
    </p:spTree>
    <p:extLst>
      <p:ext uri="{BB962C8B-B14F-4D97-AF65-F5344CB8AC3E}">
        <p14:creationId xmlns:p14="http://schemas.microsoft.com/office/powerpoint/2010/main" val="1457311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4388" name="Slide Number Placeholder 3"/>
          <p:cNvSpPr>
            <a:spLocks noGrp="1"/>
          </p:cNvSpPr>
          <p:nvPr>
            <p:ph type="sldNum" sz="quarter" idx="5"/>
          </p:nvPr>
        </p:nvSpPr>
        <p:spPr>
          <a:noFill/>
        </p:spPr>
        <p:txBody>
          <a:bodyPr/>
          <a:lstStyle/>
          <a:p>
            <a:fld id="{3290FE43-4753-1F4C-9299-E8C904C9D288}" type="slidenum">
              <a:rPr lang="en-US"/>
              <a:pPr/>
              <a:t>63</a:t>
            </a:fld>
            <a:endParaRPr lang="en-US" dirty="0"/>
          </a:p>
        </p:txBody>
      </p:sp>
    </p:spTree>
    <p:extLst>
      <p:ext uri="{BB962C8B-B14F-4D97-AF65-F5344CB8AC3E}">
        <p14:creationId xmlns:p14="http://schemas.microsoft.com/office/powerpoint/2010/main" val="2566747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64</a:t>
            </a:fld>
            <a:endParaRPr lang="en-US" dirty="0"/>
          </a:p>
        </p:txBody>
      </p:sp>
    </p:spTree>
    <p:extLst>
      <p:ext uri="{BB962C8B-B14F-4D97-AF65-F5344CB8AC3E}">
        <p14:creationId xmlns:p14="http://schemas.microsoft.com/office/powerpoint/2010/main" val="16901939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7FC884-6B8A-AA41-8AD1-6286A1B9538A}" type="slidenum">
              <a:rPr lang="en-US" smtClean="0"/>
              <a:pPr/>
              <a:t>65</a:t>
            </a:fld>
            <a:endParaRPr lang="en-US" dirty="0"/>
          </a:p>
        </p:txBody>
      </p:sp>
    </p:spTree>
    <p:extLst>
      <p:ext uri="{BB962C8B-B14F-4D97-AF65-F5344CB8AC3E}">
        <p14:creationId xmlns:p14="http://schemas.microsoft.com/office/powerpoint/2010/main" val="1148387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147460" name="Slide Number Placeholder 3"/>
          <p:cNvSpPr>
            <a:spLocks noGrp="1"/>
          </p:cNvSpPr>
          <p:nvPr>
            <p:ph type="sldNum" sz="quarter" idx="5"/>
          </p:nvPr>
        </p:nvSpPr>
        <p:spPr>
          <a:noFill/>
        </p:spPr>
        <p:txBody>
          <a:bodyPr/>
          <a:lstStyle/>
          <a:p>
            <a:fld id="{2047140A-8119-F448-BE95-BC1F097AC34E}" type="slidenum">
              <a:rPr lang="en-US"/>
              <a:pPr/>
              <a:t>66</a:t>
            </a:fld>
            <a:endParaRPr lang="en-US" dirty="0"/>
          </a:p>
        </p:txBody>
      </p:sp>
    </p:spTree>
    <p:extLst>
      <p:ext uri="{BB962C8B-B14F-4D97-AF65-F5344CB8AC3E}">
        <p14:creationId xmlns:p14="http://schemas.microsoft.com/office/powerpoint/2010/main" val="252909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9092" name="Slide Number Placeholder 3"/>
          <p:cNvSpPr>
            <a:spLocks noGrp="1"/>
          </p:cNvSpPr>
          <p:nvPr>
            <p:ph type="sldNum" sz="quarter" idx="5"/>
          </p:nvPr>
        </p:nvSpPr>
        <p:spPr>
          <a:noFill/>
        </p:spPr>
        <p:txBody>
          <a:bodyPr/>
          <a:lstStyle/>
          <a:p>
            <a:fld id="{C6CE3AD3-CA24-074B-B82A-B527E8A33D19}" type="slidenum">
              <a:rPr lang="en-US"/>
              <a:pPr/>
              <a:t>8</a:t>
            </a:fld>
            <a:endParaRPr lang="en-US" dirty="0"/>
          </a:p>
        </p:txBody>
      </p:sp>
    </p:spTree>
    <p:extLst>
      <p:ext uri="{BB962C8B-B14F-4D97-AF65-F5344CB8AC3E}">
        <p14:creationId xmlns:p14="http://schemas.microsoft.com/office/powerpoint/2010/main" val="1138915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dirty="0">
              <a:ea typeface="ＭＳ Ｐゴシック" charset="-128"/>
            </a:endParaRPr>
          </a:p>
        </p:txBody>
      </p:sp>
    </p:spTree>
    <p:extLst>
      <p:ext uri="{BB962C8B-B14F-4D97-AF65-F5344CB8AC3E}">
        <p14:creationId xmlns:p14="http://schemas.microsoft.com/office/powerpoint/2010/main" val="1417529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21.27 Solutions: This industrial ecosystem in </a:t>
            </a:r>
            <a:r>
              <a:rPr lang="en-US" sz="1200" b="0" i="0" u="none" strike="noStrike" kern="1200" baseline="0" dirty="0" err="1">
                <a:solidFill>
                  <a:schemeClr val="tx1"/>
                </a:solidFill>
                <a:latin typeface="Arial"/>
                <a:ea typeface="ＭＳ Ｐゴシック" pitchFamily="1" charset="-128"/>
                <a:cs typeface="ＭＳ Ｐゴシック" charset="-128"/>
              </a:rPr>
              <a:t>Kalundborg</a:t>
            </a:r>
            <a:r>
              <a:rPr lang="en-US" sz="1200" b="0" i="0" u="none" strike="noStrike" kern="1200" baseline="0" dirty="0">
                <a:solidFill>
                  <a:schemeClr val="tx1"/>
                </a:solidFill>
                <a:latin typeface="Arial"/>
                <a:ea typeface="ＭＳ Ｐゴシック" pitchFamily="1" charset="-128"/>
                <a:cs typeface="ＭＳ Ｐゴシック" charset="-128"/>
              </a:rPr>
              <a:t>, Denmark, reduces waste production by mimicking a natural ecosystem’s food web. The wastes of one business become the raw materials for another, thus mimicking the way that nature recycles chemicals. Question:</a:t>
            </a:r>
            <a:r>
              <a:rPr lang="en-US" sz="1200" b="0" i="1" u="none" strike="noStrike" kern="1200" baseline="0" dirty="0">
                <a:solidFill>
                  <a:schemeClr val="tx1"/>
                </a:solidFill>
                <a:latin typeface="Arial"/>
                <a:ea typeface="ＭＳ Ｐゴシック" pitchFamily="1" charset="-128"/>
                <a:cs typeface="ＭＳ Ｐゴシック" charset="-128"/>
              </a:rPr>
              <a:t> </a:t>
            </a:r>
            <a:r>
              <a:rPr lang="en-US" sz="1200" b="0" i="0" u="none" strike="noStrike" kern="1200" baseline="0" dirty="0">
                <a:solidFill>
                  <a:schemeClr val="tx1"/>
                </a:solidFill>
                <a:latin typeface="Arial"/>
                <a:ea typeface="ＭＳ Ｐゴシック" pitchFamily="1" charset="-128"/>
                <a:cs typeface="ＭＳ Ｐゴシック" charset="-128"/>
              </a:rPr>
              <a:t>Is there an industrial ecosystem near where you live or go to school? If not, think about where and how such a system could be set up.</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68</a:t>
            </a:fld>
            <a:endParaRPr lang="en-US" dirty="0"/>
          </a:p>
        </p:txBody>
      </p:sp>
    </p:spTree>
    <p:extLst>
      <p:ext uri="{BB962C8B-B14F-4D97-AF65-F5344CB8AC3E}">
        <p14:creationId xmlns:p14="http://schemas.microsoft.com/office/powerpoint/2010/main" val="4211157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21.4 Composition of MSW in the United States and data on where it goes after collection. Data analysis: How many times more than the amount recycled is the amount of materials put into landfills</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9</a:t>
            </a:fld>
            <a:endParaRPr lang="en-US" dirty="0"/>
          </a:p>
        </p:txBody>
      </p:sp>
    </p:spTree>
    <p:extLst>
      <p:ext uri="{BB962C8B-B14F-4D97-AF65-F5344CB8AC3E}">
        <p14:creationId xmlns:p14="http://schemas.microsoft.com/office/powerpoint/2010/main" val="1266381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endParaRPr lang="en-US" dirty="0">
              <a:ea typeface="ＭＳ Ｐゴシック" charset="-128"/>
            </a:endParaRPr>
          </a:p>
        </p:txBody>
      </p:sp>
      <p:sp>
        <p:nvSpPr>
          <p:cNvPr id="86020" name="Slide Number Placeholder 3"/>
          <p:cNvSpPr>
            <a:spLocks noGrp="1"/>
          </p:cNvSpPr>
          <p:nvPr>
            <p:ph type="sldNum" sz="quarter" idx="5"/>
          </p:nvPr>
        </p:nvSpPr>
        <p:spPr>
          <a:noFill/>
        </p:spPr>
        <p:txBody>
          <a:bodyPr/>
          <a:lstStyle/>
          <a:p>
            <a:fld id="{4435B41D-F3FF-464B-AB41-B76214EEEB45}" type="slidenum">
              <a:rPr lang="en-US"/>
              <a:pPr/>
              <a:t>10</a:t>
            </a:fld>
            <a:endParaRPr lang="en-US" dirty="0"/>
          </a:p>
        </p:txBody>
      </p:sp>
    </p:spTree>
    <p:extLst>
      <p:ext uri="{BB962C8B-B14F-4D97-AF65-F5344CB8AC3E}">
        <p14:creationId xmlns:p14="http://schemas.microsoft.com/office/powerpoint/2010/main" val="234003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a:ea typeface="ＭＳ Ｐゴシック" pitchFamily="1" charset="-128"/>
                <a:cs typeface="ＭＳ Ｐゴシック" charset="-128"/>
              </a:rPr>
              <a:t>Figure 21.5 Harmful chemicals are found in many homes. The U.S. Congress has exempted the disposal of many of these household chemicals and other items from government regulation. Question: Which of these chemicals could you find in the place where you live?</a:t>
            </a:r>
            <a:endParaRPr lang="en-US" dirty="0"/>
          </a:p>
          <a:p>
            <a:endParaRPr lang="en-US" dirty="0"/>
          </a:p>
        </p:txBody>
      </p:sp>
      <p:sp>
        <p:nvSpPr>
          <p:cNvPr id="4" name="Slide Number Placeholder 3"/>
          <p:cNvSpPr>
            <a:spLocks noGrp="1"/>
          </p:cNvSpPr>
          <p:nvPr>
            <p:ph type="sldNum" sz="quarter" idx="10"/>
          </p:nvPr>
        </p:nvSpPr>
        <p:spPr/>
        <p:txBody>
          <a:bodyPr/>
          <a:lstStyle/>
          <a:p>
            <a:fld id="{C17FC884-6B8A-AA41-8AD1-6286A1B9538A}" type="slidenum">
              <a:rPr lang="en-US" smtClean="0"/>
              <a:pPr/>
              <a:t>11</a:t>
            </a:fld>
            <a:endParaRPr lang="en-US" dirty="0"/>
          </a:p>
        </p:txBody>
      </p:sp>
    </p:spTree>
    <p:extLst>
      <p:ext uri="{BB962C8B-B14F-4D97-AF65-F5344CB8AC3E}">
        <p14:creationId xmlns:p14="http://schemas.microsoft.com/office/powerpoint/2010/main" val="1762227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3" name="Rectangle 12"/>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07638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076387"/>
          </a:solidFill>
          <a:ln>
            <a:noFill/>
          </a:ln>
          <a:extLst/>
        </p:spPr>
      </p:pic>
    </p:spTree>
    <p:extLst>
      <p:ext uri="{BB962C8B-B14F-4D97-AF65-F5344CB8AC3E}">
        <p14:creationId xmlns:p14="http://schemas.microsoft.com/office/powerpoint/2010/main" val="285074976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52400" y="1295401"/>
            <a:ext cx="8839200" cy="3429000"/>
          </a:xfrm>
        </p:spPr>
        <p:txBody>
          <a:bodyPr/>
          <a:lstStyle>
            <a:lvl1pPr>
              <a:buClr>
                <a:srgbClr val="076387"/>
              </a:buClr>
              <a:buSzPct val="100000"/>
              <a:defRPr/>
            </a:lvl1pPr>
            <a:lvl2pPr>
              <a:buClr>
                <a:srgbClr val="076387"/>
              </a:buClr>
              <a:defRPr/>
            </a:lvl2pPr>
            <a:lvl3pPr marL="1143000" indent="-228600">
              <a:buClr>
                <a:srgbClr val="076387"/>
              </a:buClr>
              <a:buFont typeface="Wingdings" pitchFamily="2" charset="2"/>
              <a:buChar char="§"/>
              <a:defRPr/>
            </a:lvl3pPr>
            <a:lvl4pPr marL="1600200" indent="-228600">
              <a:buClr>
                <a:srgbClr val="076387"/>
              </a:buClr>
              <a:buFont typeface="Courier New" pitchFamily="49" charset="0"/>
              <a:buChar char="o"/>
              <a:defRPr/>
            </a:lvl4pPr>
            <a:lvl5pPr>
              <a:buClr>
                <a:srgbClr val="076387"/>
              </a:buCl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0"/>
          </p:nvPr>
        </p:nvSpPr>
        <p:spPr>
          <a:xfrm>
            <a:off x="152400" y="4953000"/>
            <a:ext cx="8839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033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114300" y="357626"/>
            <a:ext cx="8915400" cy="1004011"/>
          </a:xfrm>
        </p:spPr>
        <p:txBody>
          <a:bodyPr>
            <a:normAutofit/>
          </a:bodyPr>
          <a:lstStyle>
            <a:lvl1pPr algn="ctr">
              <a:defRPr sz="3600" b="0">
                <a:solidFill>
                  <a:schemeClr val="tx1"/>
                </a:solidFill>
              </a:defRPr>
            </a:lvl1pPr>
          </a:lstStyle>
          <a:p>
            <a:r>
              <a:rPr lang="en-US"/>
              <a:t>Click to edit Master title style</a:t>
            </a:r>
            <a:endParaRPr lang="en-US" dirty="0"/>
          </a:p>
        </p:txBody>
      </p:sp>
      <p:sp>
        <p:nvSpPr>
          <p:cNvPr id="3" name="Picture Placeholder 2"/>
          <p:cNvSpPr>
            <a:spLocks noGrp="1"/>
          </p:cNvSpPr>
          <p:nvPr>
            <p:ph type="pic" sz="quarter" idx="10"/>
          </p:nvPr>
        </p:nvSpPr>
        <p:spPr>
          <a:xfrm>
            <a:off x="1143000" y="1752600"/>
            <a:ext cx="7086600" cy="1981200"/>
          </a:xfrm>
        </p:spPr>
        <p:txBody>
          <a:bodyPr/>
          <a:lstStyle/>
          <a:p>
            <a:r>
              <a:rPr lang="en-US"/>
              <a:t>Click icon to add picture</a:t>
            </a:r>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p:nvPr/>
        </p:nvSpPr>
        <p:spPr bwMode="white">
          <a:xfrm>
            <a:off x="-7937" y="6248400"/>
            <a:ext cx="9151937" cy="617539"/>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p:nvSpPr>
        <p:spPr bwMode="auto">
          <a:xfrm>
            <a:off x="1523999" y="6324601"/>
            <a:ext cx="7391401" cy="533081"/>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076387"/>
          </a:solidFill>
          <a:ln>
            <a:noFill/>
          </a:ln>
          <a:extLst/>
        </p:spPr>
      </p:pic>
      <p:sp>
        <p:nvSpPr>
          <p:cNvPr id="4" name="Content Placeholder 3"/>
          <p:cNvSpPr>
            <a:spLocks noGrp="1"/>
          </p:cNvSpPr>
          <p:nvPr>
            <p:ph sz="quarter" idx="11"/>
          </p:nvPr>
        </p:nvSpPr>
        <p:spPr>
          <a:xfrm>
            <a:off x="381000" y="4724400"/>
            <a:ext cx="82296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p:cNvSpPr>
            <a:spLocks noGrp="1"/>
          </p:cNvSpPr>
          <p:nvPr>
            <p:ph sz="quarter" idx="12"/>
          </p:nvPr>
        </p:nvSpPr>
        <p:spPr>
          <a:xfrm>
            <a:off x="304800" y="4114800"/>
            <a:ext cx="8229600" cy="53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7419359"/>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p:nvSpPr>
        <p:spPr bwMode="auto">
          <a:xfrm>
            <a:off x="1388395" y="6394712"/>
            <a:ext cx="7714039" cy="504445"/>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1884503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bwMode="white">
          <a:xfrm>
            <a:off x="0" y="0"/>
            <a:ext cx="9144000" cy="113355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0763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07638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bg1"/>
                </a:solidFill>
                <a:effectLst/>
                <a:latin typeface="Arial" pitchFamily="34" charset="0"/>
                <a:ea typeface="Verdana" pitchFamily="34" charset="0"/>
                <a:cs typeface="Arial" pitchFamily="34" charset="0"/>
              </a:rPr>
              <a:t>Copyright</a:t>
            </a:r>
            <a:r>
              <a:rPr lang="en-US" sz="1200" kern="1200" baseline="0" dirty="0">
                <a:solidFill>
                  <a:schemeClr val="bg1"/>
                </a:solidFill>
                <a:effectLst/>
                <a:latin typeface="Arial" pitchFamily="34" charset="0"/>
                <a:ea typeface="Verdana" pitchFamily="34" charset="0"/>
                <a:cs typeface="Arial" pitchFamily="34" charset="0"/>
              </a:rPr>
              <a:t> </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2018 </a:t>
            </a:r>
            <a:r>
              <a:rPr kumimoji="0" lang="en-US" sz="1200" b="0" i="0" u="none" strike="noStrike" kern="1200" cap="none" spc="0" normalizeH="0" baseline="0" noProof="0" dirty="0" err="1">
                <a:ln>
                  <a:noFill/>
                </a:ln>
                <a:solidFill>
                  <a:schemeClr val="bg1"/>
                </a:solidFill>
                <a:effectLst/>
                <a:uLnTx/>
                <a:uFillTx/>
                <a:latin typeface="Arial" pitchFamily="34" charset="0"/>
                <a:ea typeface="ＭＳ Ｐゴシック" pitchFamily="34" charset="-128"/>
                <a:cs typeface="+mn-cs"/>
              </a:rPr>
              <a:t>Cengage</a:t>
            </a:r>
            <a:r>
              <a:rPr kumimoji="0" lang="en-US" sz="1200" b="0" i="0" u="none" strike="noStrike" kern="1200" cap="none" spc="0" normalizeH="0" baseline="0" noProof="0" dirty="0">
                <a:ln>
                  <a:noFill/>
                </a:ln>
                <a:solidFill>
                  <a:schemeClr val="bg1"/>
                </a:solidFill>
                <a:effectLst/>
                <a:uLnTx/>
                <a:uFillTx/>
                <a:latin typeface="Arial" pitchFamily="34" charset="0"/>
                <a:ea typeface="ＭＳ Ｐゴシック" pitchFamily="34" charset="-128"/>
                <a:cs typeface="+mn-cs"/>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dirty="0">
              <a:solidFill>
                <a:schemeClr val="bg1"/>
              </a:solidFill>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076387"/>
          </a:solidFill>
          <a:ln>
            <a:noFill/>
          </a:ln>
          <a:extLst/>
        </p:spPr>
      </p:pic>
    </p:spTree>
    <p:extLst>
      <p:ext uri="{BB962C8B-B14F-4D97-AF65-F5344CB8AC3E}">
        <p14:creationId xmlns:p14="http://schemas.microsoft.com/office/powerpoint/2010/main" val="42794930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07638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07638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07638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07638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07638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229600" cy="622828"/>
          </a:xfrm>
        </p:spPr>
        <p:txBody>
          <a:bodyPr/>
          <a:lstStyle/>
          <a:p>
            <a:pPr algn="l"/>
            <a:r>
              <a:rPr lang="en-US" sz="2800" b="1" dirty="0"/>
              <a:t>Exploring Environmental Science for AP</a:t>
            </a:r>
            <a:r>
              <a:rPr lang="en-US" sz="2800" b="1" baseline="30000" dirty="0"/>
              <a:t>®</a:t>
            </a:r>
            <a:endParaRPr lang="en-US" sz="2800" dirty="0"/>
          </a:p>
        </p:txBody>
      </p:sp>
      <p:sp>
        <p:nvSpPr>
          <p:cNvPr id="5" name="Text Placeholder 4"/>
          <p:cNvSpPr>
            <a:spLocks noGrp="1"/>
          </p:cNvSpPr>
          <p:nvPr>
            <p:ph type="body" sz="quarter" idx="13"/>
          </p:nvPr>
        </p:nvSpPr>
        <p:spPr>
          <a:xfrm>
            <a:off x="0" y="816430"/>
            <a:ext cx="8229600" cy="478970"/>
          </a:xfrm>
        </p:spPr>
        <p:txBody>
          <a:bodyPr/>
          <a:lstStyle/>
          <a:p>
            <a:r>
              <a:rPr lang="en-US" dirty="0"/>
              <a:t>1st Edition</a:t>
            </a:r>
          </a:p>
        </p:txBody>
      </p:sp>
      <p:sp>
        <p:nvSpPr>
          <p:cNvPr id="7" name="Text Placeholder 6"/>
          <p:cNvSpPr>
            <a:spLocks noGrp="1"/>
          </p:cNvSpPr>
          <p:nvPr>
            <p:ph type="body" sz="quarter" idx="15"/>
          </p:nvPr>
        </p:nvSpPr>
        <p:spPr>
          <a:xfrm>
            <a:off x="4191000" y="3200401"/>
            <a:ext cx="4724400" cy="1828799"/>
          </a:xfrm>
        </p:spPr>
        <p:txBody>
          <a:bodyPr/>
          <a:lstStyle/>
          <a:p>
            <a:pPr algn="ctr"/>
            <a:r>
              <a:rPr lang="en-US" sz="4000" b="1" dirty="0"/>
              <a:t>Chapter 18</a:t>
            </a:r>
            <a:endParaRPr lang="en-US" sz="4000" dirty="0"/>
          </a:p>
          <a:p>
            <a:pPr algn="ctr"/>
            <a:r>
              <a:rPr lang="en-US" sz="4000" dirty="0"/>
              <a:t>Solid and Hazardous Waste</a:t>
            </a:r>
          </a:p>
        </p:txBody>
      </p:sp>
      <p:sp>
        <p:nvSpPr>
          <p:cNvPr id="8" name="Content Placeholder 7"/>
          <p:cNvSpPr>
            <a:spLocks noGrp="1"/>
          </p:cNvSpPr>
          <p:nvPr>
            <p:ph sz="quarter" idx="16"/>
          </p:nvPr>
        </p:nvSpPr>
        <p:spPr/>
        <p:txBody>
          <a:bodyPr/>
          <a:lstStyle/>
          <a:p>
            <a:r>
              <a:rPr lang="en-US" dirty="0">
                <a:solidFill>
                  <a:schemeClr val="bg1"/>
                </a:solidFill>
              </a:rPr>
              <a:t>Copyright © 2018 Cengage Learning. All Rights Reserved. May not be copied, scanned, or duplicated, in whole or in part, except for use as permitted in a license distributed with a certain product or service or otherwise on a password-protected website for classroom use.</a:t>
            </a:r>
          </a:p>
        </p:txBody>
      </p:sp>
      <p:pic>
        <p:nvPicPr>
          <p:cNvPr id="3" name="Picture 2">
            <a:extLst>
              <a:ext uri="{FF2B5EF4-FFF2-40B4-BE49-F238E27FC236}">
                <a16:creationId xmlns:a16="http://schemas.microsoft.com/office/drawing/2014/main" id="{4B3A34A8-A851-4CD4-9A24-4506350CF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1591056"/>
            <a:ext cx="3549982" cy="4480560"/>
          </a:xfrm>
          <a:prstGeom prst="rect">
            <a:avLst/>
          </a:prstGeom>
        </p:spPr>
      </p:pic>
    </p:spTree>
    <p:extLst>
      <p:ext uri="{BB962C8B-B14F-4D97-AF65-F5344CB8AC3E}">
        <p14:creationId xmlns:p14="http://schemas.microsoft.com/office/powerpoint/2010/main" val="279840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Hazardous Waste Is a Serious and Growing Problem (1 of 3)</a:t>
            </a:r>
          </a:p>
        </p:txBody>
      </p:sp>
      <p:sp>
        <p:nvSpPr>
          <p:cNvPr id="3" name="Content Placeholder 2"/>
          <p:cNvSpPr>
            <a:spLocks noGrp="1"/>
          </p:cNvSpPr>
          <p:nvPr>
            <p:ph idx="1"/>
          </p:nvPr>
        </p:nvSpPr>
        <p:spPr/>
        <p:txBody>
          <a:bodyPr>
            <a:normAutofit fontScale="92500" lnSpcReduction="10000"/>
          </a:bodyPr>
          <a:lstStyle/>
          <a:p>
            <a:r>
              <a:rPr lang="en-US" dirty="0"/>
              <a:t>Hazardous (toxic) waste</a:t>
            </a:r>
          </a:p>
          <a:p>
            <a:pPr lvl="1"/>
            <a:r>
              <a:rPr lang="en-US" sz="2600" dirty="0"/>
              <a:t>Threatens human health or the environment</a:t>
            </a:r>
          </a:p>
          <a:p>
            <a:pPr lvl="1"/>
            <a:r>
              <a:rPr lang="en-US" sz="2600" dirty="0"/>
              <a:t>Toxic, corrosive, flammable, can undergo violent or explosive chemical reactions, or can cause disease</a:t>
            </a:r>
          </a:p>
          <a:p>
            <a:r>
              <a:rPr lang="en-US" dirty="0"/>
              <a:t>Classes of hazardous waste</a:t>
            </a:r>
          </a:p>
          <a:p>
            <a:pPr lvl="1"/>
            <a:r>
              <a:rPr lang="en-US" sz="2600" dirty="0"/>
              <a:t>Organic compounds</a:t>
            </a:r>
          </a:p>
          <a:p>
            <a:pPr lvl="1"/>
            <a:r>
              <a:rPr lang="en-US" sz="2600" dirty="0"/>
              <a:t>Toxic heavy metals</a:t>
            </a:r>
          </a:p>
          <a:p>
            <a:pPr lvl="1"/>
            <a:r>
              <a:rPr lang="en-US" sz="2600" dirty="0"/>
              <a:t>Radioactive waste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Hazardous Waste Is a Serious and Growing Problem (2 of 3)</a:t>
            </a:r>
          </a:p>
        </p:txBody>
      </p:sp>
      <p:pic>
        <p:nvPicPr>
          <p:cNvPr id="1026" name="Picture 2" descr="The Photo shows two batteries, the second shows the photo of a gasoline, and the third column shows the photo of a paint tin with paint and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90650"/>
            <a:ext cx="17811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10"/>
          <p:cNvSpPr>
            <a:spLocks noGrp="1"/>
          </p:cNvSpPr>
          <p:nvPr>
            <p:ph sz="quarter" idx="12"/>
          </p:nvPr>
        </p:nvSpPr>
        <p:spPr>
          <a:xfrm>
            <a:off x="3962400" y="1676400"/>
            <a:ext cx="4495800" cy="2362200"/>
          </a:xfrm>
        </p:spPr>
        <p:txBody>
          <a:bodyPr>
            <a:normAutofit fontScale="55000" lnSpcReduction="20000"/>
          </a:bodyPr>
          <a:lstStyle/>
          <a:p>
            <a:pPr marL="0" indent="0">
              <a:buNone/>
            </a:pPr>
            <a:r>
              <a:rPr lang="en-US" sz="2900" b="1" dirty="0"/>
              <a:t>What Harmful Chemicals Are in Your Home?</a:t>
            </a:r>
          </a:p>
          <a:p>
            <a:pPr marL="0" indent="0">
              <a:buNone/>
            </a:pPr>
            <a:r>
              <a:rPr lang="en-US" sz="2900" b="1" dirty="0" err="1"/>
              <a:t>Cleanning</a:t>
            </a:r>
            <a:endParaRPr lang="en-US" sz="2900" b="1" dirty="0"/>
          </a:p>
          <a:p>
            <a:pPr marL="0" indent="0">
              <a:buNone/>
            </a:pPr>
            <a:r>
              <a:rPr lang="en-US" sz="2500" dirty="0"/>
              <a:t>Disinfectants </a:t>
            </a:r>
          </a:p>
          <a:p>
            <a:pPr marL="0" indent="0">
              <a:buNone/>
            </a:pPr>
            <a:r>
              <a:rPr lang="en-US" sz="2500" dirty="0"/>
              <a:t>Drain, toilet, and window cleaners Spot removers </a:t>
            </a:r>
          </a:p>
          <a:p>
            <a:pPr marL="0" indent="0">
              <a:buNone/>
            </a:pPr>
            <a:r>
              <a:rPr lang="en-US" sz="2500" dirty="0"/>
              <a:t>Septic tank cleaners </a:t>
            </a:r>
            <a:endParaRPr lang="en-US" b="1" dirty="0"/>
          </a:p>
          <a:p>
            <a:pPr marL="0" indent="0">
              <a:buNone/>
            </a:pPr>
            <a:r>
              <a:rPr lang="en-US" sz="2900" b="1" dirty="0"/>
              <a:t>Paint Products </a:t>
            </a:r>
          </a:p>
          <a:p>
            <a:pPr marL="0" indent="0">
              <a:buNone/>
            </a:pPr>
            <a:r>
              <a:rPr lang="en-US" sz="2500" dirty="0"/>
              <a:t>Paints, stains, varnishes, and lacquers </a:t>
            </a:r>
          </a:p>
          <a:p>
            <a:pPr marL="0" indent="0">
              <a:buNone/>
            </a:pPr>
            <a:r>
              <a:rPr lang="en-US" sz="2500" dirty="0"/>
              <a:t>Paint thinners, solvents, and strippers</a:t>
            </a:r>
          </a:p>
          <a:p>
            <a:pPr marL="0" indent="0">
              <a:buNone/>
            </a:pPr>
            <a:r>
              <a:rPr lang="en-US" sz="2500" dirty="0"/>
              <a:t>Wood preservatives</a:t>
            </a:r>
          </a:p>
          <a:p>
            <a:pPr marL="0" indent="0">
              <a:buNone/>
            </a:pPr>
            <a:r>
              <a:rPr lang="en-US" sz="2500" dirty="0"/>
              <a:t>Artist paints and inks </a:t>
            </a:r>
          </a:p>
        </p:txBody>
      </p:sp>
      <p:pic>
        <p:nvPicPr>
          <p:cNvPr id="1027" name="Picture 3" descr="The second column provides details about cleaning that reads the text “disinfectant drain, toilet and window cleaners, spot removers, and septic tank clean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88" y="3767570"/>
            <a:ext cx="2164773" cy="2199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quarter" idx="11"/>
          </p:nvPr>
        </p:nvSpPr>
        <p:spPr>
          <a:xfrm>
            <a:off x="3886200" y="4038600"/>
            <a:ext cx="4800600" cy="2129866"/>
          </a:xfrm>
        </p:spPr>
        <p:txBody>
          <a:bodyPr>
            <a:normAutofit/>
          </a:bodyPr>
          <a:lstStyle/>
          <a:p>
            <a:pPr marL="0" indent="0">
              <a:buNone/>
            </a:pPr>
            <a:r>
              <a:rPr lang="en-US" sz="1700" b="1" dirty="0"/>
              <a:t>General </a:t>
            </a:r>
          </a:p>
          <a:p>
            <a:pPr marL="0" indent="0">
              <a:buNone/>
            </a:pPr>
            <a:r>
              <a:rPr lang="en-US" sz="1400" dirty="0"/>
              <a:t>Dry-cell batteries (mercury and cadmium)</a:t>
            </a:r>
          </a:p>
          <a:p>
            <a:pPr marL="0" indent="0">
              <a:buNone/>
            </a:pPr>
            <a:r>
              <a:rPr lang="en-US" sz="1400" dirty="0"/>
              <a:t>Glues and cements </a:t>
            </a:r>
          </a:p>
          <a:p>
            <a:pPr marL="0" indent="0">
              <a:buNone/>
            </a:pPr>
            <a:r>
              <a:rPr lang="en-US" sz="1700" b="1" dirty="0"/>
              <a:t>Gardening </a:t>
            </a:r>
          </a:p>
          <a:p>
            <a:pPr marL="0" indent="0">
              <a:buNone/>
            </a:pPr>
            <a:r>
              <a:rPr lang="en-US" sz="1400" dirty="0"/>
              <a:t>Pesticides Weed killers </a:t>
            </a:r>
          </a:p>
          <a:p>
            <a:pPr marL="0" indent="0">
              <a:buNone/>
            </a:pPr>
            <a:r>
              <a:rPr lang="en-US" sz="1400" dirty="0"/>
              <a:t>Ant and rodent killers </a:t>
            </a:r>
          </a:p>
          <a:p>
            <a:pPr marL="0" indent="0">
              <a:buNone/>
            </a:pPr>
            <a:r>
              <a:rPr lang="en-US" sz="1400" dirty="0"/>
              <a:t>Flea powders </a:t>
            </a:r>
          </a:p>
        </p:txBody>
      </p:sp>
    </p:spTree>
    <p:extLst>
      <p:ext uri="{BB962C8B-B14F-4D97-AF65-F5344CB8AC3E}">
        <p14:creationId xmlns:p14="http://schemas.microsoft.com/office/powerpoint/2010/main" val="382220332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Hazardous Waste Is a Serious and Growing Problem (3 of 3)</a:t>
            </a:r>
          </a:p>
        </p:txBody>
      </p:sp>
      <p:pic>
        <p:nvPicPr>
          <p:cNvPr id="2050" name="Picture 2" descr=" paint products that reads the text “paints, stains, varnishes, and lacquers, paint thinners, solvents, and strippers, wood preservatives, artist paints, and inks,” General that reads the text “dry cell batteries (mercury and cadmium), glues, and cements,” gardening that reads the text “pesticides, weed killers, ant and rodent killers, and flea powders,” and Automotive that reads the text “gasoline, used motor oil, antifreeze, battery acid, and brake and transmission flu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08" y="1553212"/>
            <a:ext cx="2881115" cy="255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half" idx="2"/>
          </p:nvPr>
        </p:nvSpPr>
        <p:spPr>
          <a:xfrm>
            <a:off x="3752693" y="1879808"/>
            <a:ext cx="5086507" cy="2006392"/>
          </a:xfrm>
        </p:spPr>
        <p:txBody>
          <a:bodyPr/>
          <a:lstStyle/>
          <a:p>
            <a:r>
              <a:rPr lang="en-US" sz="1800" b="1" dirty="0"/>
              <a:t>Automotive</a:t>
            </a:r>
          </a:p>
          <a:p>
            <a:r>
              <a:rPr lang="en-US" sz="1600" dirty="0"/>
              <a:t>Gasoline </a:t>
            </a:r>
          </a:p>
          <a:p>
            <a:r>
              <a:rPr lang="en-US" sz="1600" dirty="0"/>
              <a:t>Used motor oil </a:t>
            </a:r>
          </a:p>
          <a:p>
            <a:r>
              <a:rPr lang="en-US" sz="1600" dirty="0"/>
              <a:t>Antifreeze </a:t>
            </a:r>
          </a:p>
          <a:p>
            <a:r>
              <a:rPr lang="en-US" sz="1600" dirty="0"/>
              <a:t>Battery acid Brake and transmission fluid </a:t>
            </a:r>
          </a:p>
          <a:p>
            <a:endParaRPr lang="en-US" dirty="0"/>
          </a:p>
        </p:txBody>
      </p:sp>
    </p:spTree>
    <p:extLst>
      <p:ext uri="{BB962C8B-B14F-4D97-AF65-F5344CB8AC3E}">
        <p14:creationId xmlns:p14="http://schemas.microsoft.com/office/powerpoint/2010/main" val="14303907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Case Study: E-Waste—An Exploding Hazardous Waste Problem</a:t>
            </a:r>
          </a:p>
        </p:txBody>
      </p:sp>
      <p:sp>
        <p:nvSpPr>
          <p:cNvPr id="2" name="Content Placeholder 1"/>
          <p:cNvSpPr>
            <a:spLocks noGrp="1"/>
          </p:cNvSpPr>
          <p:nvPr>
            <p:ph idx="1"/>
          </p:nvPr>
        </p:nvSpPr>
        <p:spPr>
          <a:xfrm>
            <a:off x="152400" y="1295400"/>
            <a:ext cx="8839200" cy="4114799"/>
          </a:xfrm>
        </p:spPr>
        <p:txBody>
          <a:bodyPr>
            <a:normAutofit fontScale="92500" lnSpcReduction="20000"/>
          </a:bodyPr>
          <a:lstStyle/>
          <a:p>
            <a:r>
              <a:rPr lang="en-US" sz="2800" dirty="0"/>
              <a:t>Electronic waste</a:t>
            </a:r>
          </a:p>
          <a:p>
            <a:pPr lvl="1"/>
            <a:r>
              <a:rPr lang="en-US" sz="2600" dirty="0"/>
              <a:t>Fastest-growing solid waste problem in the United States and the world</a:t>
            </a:r>
          </a:p>
          <a:p>
            <a:pPr lvl="2"/>
            <a:r>
              <a:rPr lang="en-US" sz="2400" dirty="0"/>
              <a:t>Driven by increasing sales and short life cycles</a:t>
            </a:r>
          </a:p>
          <a:p>
            <a:pPr lvl="1"/>
            <a:r>
              <a:rPr lang="en-US" sz="2600" dirty="0"/>
              <a:t>Leading producers: the United States and China</a:t>
            </a:r>
          </a:p>
          <a:p>
            <a:pPr lvl="1"/>
            <a:r>
              <a:rPr lang="en-US" sz="2600" dirty="0"/>
              <a:t>Recycling increased to 30% in 2010</a:t>
            </a:r>
          </a:p>
          <a:p>
            <a:pPr lvl="2"/>
            <a:r>
              <a:rPr lang="en-US" sz="2400" dirty="0"/>
              <a:t>Also shipped to other countries for processing</a:t>
            </a:r>
          </a:p>
          <a:p>
            <a:pPr lvl="2"/>
            <a:r>
              <a:rPr lang="en-US" sz="2400" dirty="0"/>
              <a:t>Workers (children) exposed to toxic heavy metals and chemicals</a:t>
            </a:r>
          </a:p>
          <a:p>
            <a:pPr lvl="1"/>
            <a:r>
              <a:rPr lang="en-US" sz="2600" dirty="0"/>
              <a:t>Contains valuable materials that could be recycled or reused</a:t>
            </a:r>
          </a:p>
        </p:txBody>
      </p:sp>
    </p:spTree>
    <p:extLst>
      <p:ext uri="{BB962C8B-B14F-4D97-AF65-F5344CB8AC3E}">
        <p14:creationId xmlns:p14="http://schemas.microsoft.com/office/powerpoint/2010/main" val="351822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18.2 How Should We Deal with Solid Waste?</a:t>
            </a:r>
          </a:p>
        </p:txBody>
      </p:sp>
      <p:sp>
        <p:nvSpPr>
          <p:cNvPr id="3" name="Content Placeholder 2"/>
          <p:cNvSpPr>
            <a:spLocks noGrp="1"/>
          </p:cNvSpPr>
          <p:nvPr>
            <p:ph idx="1"/>
          </p:nvPr>
        </p:nvSpPr>
        <p:spPr/>
        <p:txBody>
          <a:bodyPr/>
          <a:lstStyle/>
          <a:p>
            <a:r>
              <a:rPr lang="en-US" dirty="0"/>
              <a:t>Sustainable approach to solid waste</a:t>
            </a:r>
          </a:p>
          <a:p>
            <a:pPr lvl="1"/>
            <a:r>
              <a:rPr lang="en-US" sz="2600" dirty="0"/>
              <a:t>Produce less of it</a:t>
            </a:r>
          </a:p>
          <a:p>
            <a:pPr lvl="1"/>
            <a:r>
              <a:rPr lang="en-US" sz="2600" dirty="0"/>
              <a:t>Reuse or recycle it</a:t>
            </a:r>
          </a:p>
          <a:p>
            <a:pPr lvl="1"/>
            <a:r>
              <a:rPr lang="en-US" sz="2600" dirty="0"/>
              <a:t>Safely dispose of what is left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Waste Management (1 of 3)</a:t>
            </a:r>
          </a:p>
        </p:txBody>
      </p:sp>
      <p:sp>
        <p:nvSpPr>
          <p:cNvPr id="3" name="Content Placeholder 2"/>
          <p:cNvSpPr>
            <a:spLocks noGrp="1"/>
          </p:cNvSpPr>
          <p:nvPr>
            <p:ph idx="1"/>
          </p:nvPr>
        </p:nvSpPr>
        <p:spPr/>
        <p:txBody>
          <a:bodyPr>
            <a:normAutofit/>
          </a:bodyPr>
          <a:lstStyle/>
          <a:p>
            <a:r>
              <a:rPr lang="en-US" dirty="0"/>
              <a:t>First produce less, then reuse or recycle, finally safely dispose what is left</a:t>
            </a:r>
            <a:endParaRPr lang="en-US" sz="2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Waste Management (2 of 3)</a:t>
            </a:r>
          </a:p>
        </p:txBody>
      </p:sp>
      <p:sp>
        <p:nvSpPr>
          <p:cNvPr id="3" name="Content Placeholder 2"/>
          <p:cNvSpPr>
            <a:spLocks noGrp="1"/>
          </p:cNvSpPr>
          <p:nvPr>
            <p:ph idx="1"/>
          </p:nvPr>
        </p:nvSpPr>
        <p:spPr/>
        <p:txBody>
          <a:bodyPr>
            <a:normAutofit fontScale="92500"/>
          </a:bodyPr>
          <a:lstStyle/>
          <a:p>
            <a:r>
              <a:rPr lang="en-US" dirty="0"/>
              <a:t>Waste management</a:t>
            </a:r>
          </a:p>
          <a:p>
            <a:pPr lvl="1"/>
            <a:r>
              <a:rPr lang="en-US" dirty="0"/>
              <a:t>focuses on controlling waste in order to limit their environmental harm but does not attempt to reduce amount of waste</a:t>
            </a:r>
          </a:p>
          <a:p>
            <a:r>
              <a:rPr lang="en-US" dirty="0"/>
              <a:t>Waste reduction</a:t>
            </a:r>
          </a:p>
          <a:p>
            <a:pPr lvl="1"/>
            <a:r>
              <a:rPr lang="en-US" dirty="0"/>
              <a:t>Reducing less solid waste and reusing and recycling</a:t>
            </a:r>
          </a:p>
          <a:p>
            <a:r>
              <a:rPr lang="en-US" dirty="0"/>
              <a:t>Integrated waste management</a:t>
            </a:r>
          </a:p>
          <a:p>
            <a:pPr lvl="1"/>
            <a:r>
              <a:rPr lang="en-US" dirty="0"/>
              <a:t>Variety of strategies for management and reduction of waste</a:t>
            </a:r>
          </a:p>
        </p:txBody>
      </p:sp>
      <p:sp>
        <p:nvSpPr>
          <p:cNvPr id="5" name="Content Placeholder 4"/>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2019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Waste Management (3 of 3)</a:t>
            </a:r>
          </a:p>
        </p:txBody>
      </p:sp>
      <p:pic>
        <p:nvPicPr>
          <p:cNvPr id="1026" name="Picture 2" descr="An illustration shows a flow diagram for integrated waste management. Raw material is the root and connects to processing and manufacturing, which in turn connects solid and hazardous wastes generated during the manufacturing process, which again leads to hazardous waste and mixed waste. Another flow line leads to products from processing and manufacturing, which is connected to wastes generated by households and businesses, which further leads to a group of items shown within a rectangle namely, plastic, glass, metal, and paper, and food/yard waste, hazardous waste, and remaining mixed waste. The plastic, glass, metal, and paper leads to manufacturers for reuse or recycling, food/yard waste leads to compost, hazardous waste leads to hazardous waste management, and remaining mixed waste leads to landfill. The remaining mixed waste connects to an incinerator through a flow line which again leads to landfill. The solid and hazardous wastes generated during the manufacturing process at the third level of the tree structure is connected to manufacturers for reuse or for recycling, which further leads to processing and manufacturing. Finally, the compost leads to fertilizer. The plastic shows the photo of a plastic bottle, glass shows the photo of a glass bottle, metal shows the photo of a cola tin, paper shows the photo of bits of paper, food/yard wastes shows the photo of vegetable and other eatables dumped, hazardous waste shows a tin on which danger symbol is printed, and remaining mixed wastes shows a dustbin with a lid and trolley.&#10;"/>
          <p:cNvPicPr>
            <a:picLocks noGrp="1" noChangeAspect="1" noChangeArrowheads="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bwMode="auto">
          <a:xfrm>
            <a:off x="1142433" y="1524000"/>
            <a:ext cx="6859135" cy="455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33830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a:t>
            </a:r>
            <a:r>
              <a:rPr lang="en-US" dirty="0" err="1"/>
              <a:t>Rs</a:t>
            </a:r>
            <a:r>
              <a:rPr lang="en-US" dirty="0"/>
              <a:t> of Waste Reduction (1 of 3)</a:t>
            </a:r>
          </a:p>
        </p:txBody>
      </p:sp>
      <p:sp>
        <p:nvSpPr>
          <p:cNvPr id="3" name="Content Placeholder 2"/>
          <p:cNvSpPr>
            <a:spLocks noGrp="1"/>
          </p:cNvSpPr>
          <p:nvPr>
            <p:ph idx="1"/>
          </p:nvPr>
        </p:nvSpPr>
        <p:spPr/>
        <p:txBody>
          <a:bodyPr>
            <a:normAutofit fontScale="92500" lnSpcReduction="10000"/>
          </a:bodyPr>
          <a:lstStyle/>
          <a:p>
            <a:r>
              <a:rPr lang="en-US" dirty="0"/>
              <a:t>Refuse–don’t use it</a:t>
            </a:r>
          </a:p>
          <a:p>
            <a:r>
              <a:rPr lang="en-US" dirty="0"/>
              <a:t>Reduce–use less of it</a:t>
            </a:r>
          </a:p>
          <a:p>
            <a:r>
              <a:rPr lang="en-US" dirty="0"/>
              <a:t>Reuse–use it over and over</a:t>
            </a:r>
          </a:p>
          <a:p>
            <a:r>
              <a:rPr lang="en-US" dirty="0"/>
              <a:t>Recycle</a:t>
            </a:r>
          </a:p>
          <a:p>
            <a:pPr lvl="1"/>
            <a:r>
              <a:rPr lang="en-US" sz="2600" dirty="0"/>
              <a:t>Convert used resources to useful items and buy products made from recycled materials</a:t>
            </a:r>
          </a:p>
          <a:p>
            <a:pPr lvl="1"/>
            <a:r>
              <a:rPr lang="en-US" sz="2600" dirty="0"/>
              <a:t>Composting</a:t>
            </a:r>
          </a:p>
          <a:p>
            <a:pPr lvl="2"/>
            <a:r>
              <a:rPr lang="en-US" sz="2400" dirty="0"/>
              <a:t>Using bacteria to decompose biodegradable waste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Four </a:t>
            </a:r>
            <a:r>
              <a:rPr lang="en-US" dirty="0" err="1"/>
              <a:t>Rs</a:t>
            </a:r>
            <a:r>
              <a:rPr lang="en-US" dirty="0"/>
              <a:t> of Waste Reduction (2 of 3)</a:t>
            </a:r>
          </a:p>
        </p:txBody>
      </p:sp>
      <p:sp>
        <p:nvSpPr>
          <p:cNvPr id="3" name="Content Placeholder 2"/>
          <p:cNvSpPr>
            <a:spLocks noGrp="1"/>
          </p:cNvSpPr>
          <p:nvPr>
            <p:ph idx="1"/>
          </p:nvPr>
        </p:nvSpPr>
        <p:spPr/>
        <p:txBody>
          <a:bodyPr>
            <a:normAutofit fontScale="92500" lnSpcReduction="20000"/>
          </a:bodyPr>
          <a:lstStyle/>
          <a:p>
            <a:r>
              <a:rPr lang="en-US" dirty="0"/>
              <a:t>Six strategies</a:t>
            </a:r>
          </a:p>
          <a:p>
            <a:pPr lvl="1"/>
            <a:r>
              <a:rPr lang="en-US" sz="2600" dirty="0"/>
              <a:t>Change industrial processes to eliminate or reduce use of harmful chemicals</a:t>
            </a:r>
          </a:p>
          <a:p>
            <a:pPr lvl="1"/>
            <a:r>
              <a:rPr lang="en-US" sz="2600" dirty="0"/>
              <a:t>Redesign manufacturing process to use less material and energy</a:t>
            </a:r>
          </a:p>
          <a:p>
            <a:pPr lvl="1"/>
            <a:r>
              <a:rPr lang="en-US" sz="2600" dirty="0"/>
              <a:t>Develop easy-to-recycle products</a:t>
            </a:r>
          </a:p>
          <a:p>
            <a:pPr lvl="1"/>
            <a:r>
              <a:rPr lang="en-US" sz="2600" dirty="0"/>
              <a:t>Establish cradle-to-cradle responsibility</a:t>
            </a:r>
          </a:p>
          <a:p>
            <a:pPr lvl="1"/>
            <a:r>
              <a:rPr lang="en-US" sz="2600" dirty="0"/>
              <a:t>Eliminate unnecessary packaging</a:t>
            </a:r>
          </a:p>
          <a:p>
            <a:pPr lvl="1"/>
            <a:r>
              <a:rPr lang="en-US" sz="2600" dirty="0"/>
              <a:t>Use fee-per-bag waste collection systems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Core Case Study: Cradle-to-Cradle Design </a:t>
            </a:r>
            <a:br>
              <a:rPr lang="en-US" dirty="0"/>
            </a:br>
            <a:r>
              <a:rPr lang="en-US" dirty="0"/>
              <a:t>(1 of 2)</a:t>
            </a:r>
          </a:p>
        </p:txBody>
      </p:sp>
      <p:sp>
        <p:nvSpPr>
          <p:cNvPr id="3" name="Content Placeholder 2"/>
          <p:cNvSpPr>
            <a:spLocks noGrp="1"/>
          </p:cNvSpPr>
          <p:nvPr>
            <p:ph idx="1"/>
          </p:nvPr>
        </p:nvSpPr>
        <p:spPr/>
        <p:txBody>
          <a:bodyPr/>
          <a:lstStyle/>
          <a:p>
            <a:r>
              <a:rPr lang="en-US" dirty="0"/>
              <a:t>Traditional product life cycle</a:t>
            </a:r>
          </a:p>
          <a:p>
            <a:pPr lvl="1"/>
            <a:r>
              <a:rPr lang="en-US" sz="2600" dirty="0"/>
              <a:t>Beginning (cradle) through disposal (grave)</a:t>
            </a:r>
          </a:p>
          <a:p>
            <a:r>
              <a:rPr lang="en-US" dirty="0"/>
              <a:t>New approach: cradle-to-cradle design</a:t>
            </a:r>
          </a:p>
          <a:p>
            <a:pPr lvl="1"/>
            <a:r>
              <a:rPr lang="en-US" sz="2600" dirty="0"/>
              <a:t>Reusing parts over and over in other products</a:t>
            </a:r>
          </a:p>
          <a:p>
            <a:pPr lvl="1"/>
            <a:r>
              <a:rPr lang="en-US" sz="2600" dirty="0"/>
              <a:t>Thinking of solid wastes and pollution as potentially valuable materials and chemicals</a:t>
            </a:r>
          </a:p>
        </p:txBody>
      </p:sp>
    </p:spTree>
    <p:extLst>
      <p:ext uri="{BB962C8B-B14F-4D97-AF65-F5344CB8AC3E}">
        <p14:creationId xmlns:p14="http://schemas.microsoft.com/office/powerpoint/2010/main" val="377593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Four </a:t>
            </a:r>
            <a:r>
              <a:rPr lang="en-US" dirty="0" err="1"/>
              <a:t>Rs</a:t>
            </a:r>
            <a:r>
              <a:rPr lang="en-US" dirty="0"/>
              <a:t> of Waste Reduction (3 of 3)</a:t>
            </a:r>
          </a:p>
        </p:txBody>
      </p:sp>
      <p:pic>
        <p:nvPicPr>
          <p:cNvPr id="9" name="Picture Placeholder 8" descr="An illustration shows two funnel shaped charts one in the left and another in the right. The chart on the left provides information about what we should do, for which five layers are shown. The first layer reads the text “reduce,” the second layer reads the text “reuse,” the third layer reads the text “recycle/compost,” the fourth layer reads the text “incinerate,” and the fifth layer reads the text “bury” from top to bottom. All the five layers are shaded in different shades. The chart on the right provides information about what we do, for which five layers are shown. The first layer reads the text “Bury 67%,” the second layer reads the text “recycle/compost (23.7%),” the third layer reads the text “Incinerate (95),” the fourth layer reads the text “Reuse (0.2%),” and the fifth layer reads the text “reduce &lt;0.1%.” All the five layers are shaded in different shades.&#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14807" y="2019300"/>
            <a:ext cx="8314387" cy="3467100"/>
          </a:xfrm>
          <a:prstGeom prst="rect">
            <a:avLst/>
          </a:prstGeom>
        </p:spPr>
      </p:pic>
    </p:spTree>
    <p:extLst>
      <p:ext uri="{BB962C8B-B14F-4D97-AF65-F5344CB8AC3E}">
        <p14:creationId xmlns:p14="http://schemas.microsoft.com/office/powerpoint/2010/main" val="139869136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18.3 Why Are Refusing, Reducing, Reusing, and Recycling So Important?</a:t>
            </a:r>
          </a:p>
        </p:txBody>
      </p:sp>
      <p:sp>
        <p:nvSpPr>
          <p:cNvPr id="3" name="Content Placeholder 2"/>
          <p:cNvSpPr>
            <a:spLocks noGrp="1"/>
          </p:cNvSpPr>
          <p:nvPr>
            <p:ph idx="1"/>
          </p:nvPr>
        </p:nvSpPr>
        <p:spPr/>
        <p:txBody>
          <a:bodyPr/>
          <a:lstStyle/>
          <a:p>
            <a:r>
              <a:rPr lang="en-US" dirty="0"/>
              <a:t>Benefits of refusing, reducing, reusing, and recycling </a:t>
            </a:r>
          </a:p>
          <a:p>
            <a:pPr lvl="1"/>
            <a:r>
              <a:rPr lang="en-US" sz="2600" dirty="0"/>
              <a:t>Decreases consumption of matter and energy resources</a:t>
            </a:r>
          </a:p>
          <a:p>
            <a:pPr lvl="1"/>
            <a:r>
              <a:rPr lang="en-US" sz="2600" dirty="0"/>
              <a:t>Reduces pollution and natural capital degradation</a:t>
            </a:r>
          </a:p>
          <a:p>
            <a:pPr lvl="1"/>
            <a:r>
              <a:rPr lang="en-US" sz="2600" dirty="0"/>
              <a:t>Saves money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Alternatives to the Throwaway Economy (1 of 2)</a:t>
            </a:r>
          </a:p>
        </p:txBody>
      </p:sp>
      <p:sp>
        <p:nvSpPr>
          <p:cNvPr id="5" name="Content Placeholder 4"/>
          <p:cNvSpPr>
            <a:spLocks noGrp="1"/>
          </p:cNvSpPr>
          <p:nvPr>
            <p:ph idx="1"/>
          </p:nvPr>
        </p:nvSpPr>
        <p:spPr/>
        <p:txBody>
          <a:bodyPr/>
          <a:lstStyle/>
          <a:p>
            <a:r>
              <a:rPr lang="en-US" dirty="0"/>
              <a:t>Today’s industrialized societies have substituted throwaway items for reusable ones</a:t>
            </a:r>
          </a:p>
          <a:p>
            <a:r>
              <a:rPr lang="en-US" dirty="0"/>
              <a:t>Questions to ask to reduce consumption</a:t>
            </a:r>
          </a:p>
          <a:p>
            <a:pPr lvl="1"/>
            <a:r>
              <a:rPr lang="en-US" sz="2600" dirty="0"/>
              <a:t>Do I really need this?</a:t>
            </a:r>
          </a:p>
          <a:p>
            <a:pPr lvl="1"/>
            <a:r>
              <a:rPr lang="en-US" sz="2600" dirty="0"/>
              <a:t>How many of these do I really need?</a:t>
            </a:r>
          </a:p>
          <a:p>
            <a:pPr lvl="1"/>
            <a:r>
              <a:rPr lang="en-US" sz="2600" dirty="0"/>
              <a:t>Is this something I can use more than once?</a:t>
            </a:r>
          </a:p>
          <a:p>
            <a:pPr lvl="1"/>
            <a:r>
              <a:rPr lang="en-US" sz="2600" dirty="0"/>
              <a:t>Can I repurpose this product when I am done with 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Alternatives to the Throwaway Economy (2 of 2)</a:t>
            </a:r>
          </a:p>
        </p:txBody>
      </p:sp>
      <p:pic>
        <p:nvPicPr>
          <p:cNvPr id="7" name="Picture 6">
            <a:extLst>
              <a:ext uri="{FF2B5EF4-FFF2-40B4-BE49-F238E27FC236}">
                <a16:creationId xmlns:a16="http://schemas.microsoft.com/office/drawing/2014/main" id="{B489EBE7-56A1-4AFA-A4FA-68A36C515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19200"/>
            <a:ext cx="4800600" cy="5019451"/>
          </a:xfrm>
          <a:prstGeom prst="rect">
            <a:avLst/>
          </a:prstGeom>
        </p:spPr>
      </p:pic>
    </p:spTree>
    <p:extLst>
      <p:ext uri="{BB962C8B-B14F-4D97-AF65-F5344CB8AC3E}">
        <p14:creationId xmlns:p14="http://schemas.microsoft.com/office/powerpoint/2010/main" val="372454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Revisiting Cradle-to-Cradle Design: Reuse Is on the Rise </a:t>
            </a:r>
            <a:r>
              <a:rPr lang="en-US" dirty="0"/>
              <a:t>(1 of 3)</a:t>
            </a:r>
          </a:p>
        </p:txBody>
      </p:sp>
      <p:sp>
        <p:nvSpPr>
          <p:cNvPr id="2" name="Content Placeholder 1"/>
          <p:cNvSpPr>
            <a:spLocks noGrp="1"/>
          </p:cNvSpPr>
          <p:nvPr>
            <p:ph idx="1"/>
          </p:nvPr>
        </p:nvSpPr>
        <p:spPr/>
        <p:txBody>
          <a:bodyPr>
            <a:normAutofit fontScale="92500" lnSpcReduction="20000"/>
          </a:bodyPr>
          <a:lstStyle/>
          <a:p>
            <a:r>
              <a:rPr lang="en-US" dirty="0"/>
              <a:t>European Union (EU) has banned e-waste from landfills and incinerators</a:t>
            </a:r>
          </a:p>
          <a:p>
            <a:pPr lvl="1"/>
            <a:r>
              <a:rPr lang="en-US" sz="2600" dirty="0"/>
              <a:t>Manufacturers required to take back products at end of their useful lives</a:t>
            </a:r>
          </a:p>
          <a:p>
            <a:r>
              <a:rPr lang="en-US" dirty="0"/>
              <a:t>Finland banned all beverage containers that cannot be reused</a:t>
            </a:r>
          </a:p>
          <a:p>
            <a:r>
              <a:rPr lang="en-US" dirty="0"/>
              <a:t>Rechargeable batteries</a:t>
            </a:r>
          </a:p>
          <a:p>
            <a:r>
              <a:rPr lang="en-US" dirty="0"/>
              <a:t>Reusable cloth bags for groceries</a:t>
            </a:r>
          </a:p>
          <a:p>
            <a:pPr lvl="1"/>
            <a:r>
              <a:rPr lang="en-US" sz="2600" dirty="0"/>
              <a:t>Taxing plastic shopping bags</a:t>
            </a:r>
          </a:p>
        </p:txBody>
      </p:sp>
    </p:spTree>
    <p:extLst>
      <p:ext uri="{BB962C8B-B14F-4D97-AF65-F5344CB8AC3E}">
        <p14:creationId xmlns:p14="http://schemas.microsoft.com/office/powerpoint/2010/main" val="4011349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a:t>Revisiting Cradle-to-Cradle Design: Reuse Is on the Rise </a:t>
            </a:r>
            <a:r>
              <a:rPr lang="en-US" dirty="0"/>
              <a:t>(2 of 3)</a:t>
            </a:r>
          </a:p>
        </p:txBody>
      </p:sp>
      <p:sp>
        <p:nvSpPr>
          <p:cNvPr id="2" name="Content Placeholder 1"/>
          <p:cNvSpPr>
            <a:spLocks noGrp="1"/>
          </p:cNvSpPr>
          <p:nvPr>
            <p:ph idx="1"/>
          </p:nvPr>
        </p:nvSpPr>
        <p:spPr/>
        <p:txBody>
          <a:bodyPr/>
          <a:lstStyle/>
          <a:p>
            <a:r>
              <a:rPr lang="en-US" dirty="0"/>
              <a:t>Many cities have banned plastic bags and polystyrene foam food containers</a:t>
            </a:r>
          </a:p>
          <a:p>
            <a:r>
              <a:rPr lang="en-US" dirty="0"/>
              <a:t>Shared use</a:t>
            </a:r>
          </a:p>
          <a:p>
            <a:pPr lvl="1"/>
            <a:r>
              <a:rPr lang="en-US" dirty="0"/>
              <a:t>Neighborhood tool libraries</a:t>
            </a:r>
          </a:p>
          <a:p>
            <a:pPr lvl="1"/>
            <a:r>
              <a:rPr lang="en-US" dirty="0"/>
              <a:t>Toy libraries</a:t>
            </a:r>
          </a:p>
          <a:p>
            <a:pPr lvl="1"/>
            <a:r>
              <a:rPr lang="en-US" dirty="0"/>
              <a:t>Companies rent tools and household goods</a:t>
            </a:r>
          </a:p>
        </p:txBody>
      </p:sp>
    </p:spTree>
    <p:extLst>
      <p:ext uri="{BB962C8B-B14F-4D97-AF65-F5344CB8AC3E}">
        <p14:creationId xmlns:p14="http://schemas.microsoft.com/office/powerpoint/2010/main" val="974939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Revisiting Cradle-to-Cradle Design: Reuse Is on the Rise (3 of 3)</a:t>
            </a:r>
          </a:p>
        </p:txBody>
      </p:sp>
      <p:pic>
        <p:nvPicPr>
          <p:cNvPr id="7" name="Picture 6">
            <a:extLst>
              <a:ext uri="{FF2B5EF4-FFF2-40B4-BE49-F238E27FC236}">
                <a16:creationId xmlns:a16="http://schemas.microsoft.com/office/drawing/2014/main" id="{06B214B8-E215-40AC-870E-67438E89D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92" y="1295400"/>
            <a:ext cx="6603815" cy="4724400"/>
          </a:xfrm>
          <a:prstGeom prst="rect">
            <a:avLst/>
          </a:prstGeom>
        </p:spPr>
      </p:pic>
    </p:spTree>
    <p:extLst>
      <p:ext uri="{BB962C8B-B14F-4D97-AF65-F5344CB8AC3E}">
        <p14:creationId xmlns:p14="http://schemas.microsoft.com/office/powerpoint/2010/main" val="117328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(1 of 3)</a:t>
            </a:r>
          </a:p>
        </p:txBody>
      </p:sp>
      <p:sp>
        <p:nvSpPr>
          <p:cNvPr id="3" name="Content Placeholder 2"/>
          <p:cNvSpPr>
            <a:spLocks noGrp="1"/>
          </p:cNvSpPr>
          <p:nvPr>
            <p:ph idx="1"/>
          </p:nvPr>
        </p:nvSpPr>
        <p:spPr>
          <a:xfrm>
            <a:off x="152400" y="1295400"/>
            <a:ext cx="8839200" cy="4648199"/>
          </a:xfrm>
        </p:spPr>
        <p:txBody>
          <a:bodyPr>
            <a:normAutofit/>
          </a:bodyPr>
          <a:lstStyle/>
          <a:p>
            <a:r>
              <a:rPr lang="en-US" dirty="0"/>
              <a:t>Primary, closed-loop recycling</a:t>
            </a:r>
          </a:p>
          <a:p>
            <a:pPr lvl="1"/>
            <a:r>
              <a:rPr lang="en-US" sz="2600" dirty="0"/>
              <a:t>Materials recycled into same type</a:t>
            </a:r>
          </a:p>
          <a:p>
            <a:r>
              <a:rPr lang="en-US" dirty="0"/>
              <a:t>Secondary recycling </a:t>
            </a:r>
          </a:p>
          <a:p>
            <a:pPr lvl="1"/>
            <a:r>
              <a:rPr lang="en-US" sz="2200" dirty="0"/>
              <a:t>Materials converted to other products</a:t>
            </a:r>
          </a:p>
          <a:p>
            <a:r>
              <a:rPr lang="en-US" dirty="0"/>
              <a:t>Types of wastes that can be recycled</a:t>
            </a:r>
          </a:p>
          <a:p>
            <a:pPr lvl="1"/>
            <a:r>
              <a:rPr lang="en-US" sz="2600" dirty="0" err="1"/>
              <a:t>Preconsumer</a:t>
            </a:r>
            <a:r>
              <a:rPr lang="en-US" sz="2600" dirty="0"/>
              <a:t>, internal waste generated in manufacturing process</a:t>
            </a:r>
          </a:p>
          <a:p>
            <a:pPr lvl="1"/>
            <a:r>
              <a:rPr lang="en-US" sz="2600" dirty="0"/>
              <a:t>Postconsumer, external waste generated by product use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Recycling (2 of 3)</a:t>
            </a:r>
          </a:p>
        </p:txBody>
      </p:sp>
      <p:sp>
        <p:nvSpPr>
          <p:cNvPr id="2" name="Content Placeholder 1"/>
          <p:cNvSpPr>
            <a:spLocks noGrp="1"/>
          </p:cNvSpPr>
          <p:nvPr>
            <p:ph idx="1"/>
          </p:nvPr>
        </p:nvSpPr>
        <p:spPr>
          <a:xfrm>
            <a:off x="457200" y="1600200"/>
            <a:ext cx="8229600" cy="5105400"/>
          </a:xfrm>
        </p:spPr>
        <p:txBody>
          <a:bodyPr/>
          <a:lstStyle/>
          <a:p>
            <a:r>
              <a:rPr lang="en-US" dirty="0" err="1"/>
              <a:t>Upcycling</a:t>
            </a:r>
            <a:endParaRPr lang="en-US" dirty="0"/>
          </a:p>
          <a:p>
            <a:pPr lvl="1"/>
            <a:r>
              <a:rPr lang="en-US" sz="2600" dirty="0"/>
              <a:t>Recycled form more useful than original item</a:t>
            </a:r>
          </a:p>
          <a:p>
            <a:r>
              <a:rPr lang="en-US" dirty="0" err="1"/>
              <a:t>Downcycling</a:t>
            </a:r>
            <a:endParaRPr lang="en-US" dirty="0"/>
          </a:p>
          <a:p>
            <a:pPr lvl="1"/>
            <a:r>
              <a:rPr lang="en-US" sz="2600" dirty="0"/>
              <a:t>Recycled form less useful than original item</a:t>
            </a:r>
          </a:p>
          <a:p>
            <a:r>
              <a:rPr lang="en-US" dirty="0"/>
              <a:t>Necessary steps</a:t>
            </a:r>
          </a:p>
          <a:p>
            <a:pPr lvl="1"/>
            <a:r>
              <a:rPr lang="en-US" sz="2600" dirty="0"/>
              <a:t>Collecting materials</a:t>
            </a:r>
          </a:p>
          <a:p>
            <a:pPr lvl="1"/>
            <a:r>
              <a:rPr lang="en-US" sz="2600" dirty="0"/>
              <a:t>Converting to new products</a:t>
            </a:r>
          </a:p>
          <a:p>
            <a:pPr lvl="1"/>
            <a:r>
              <a:rPr lang="en-US" sz="2600" dirty="0"/>
              <a:t>Buying and selling products that contain recycled material</a:t>
            </a:r>
          </a:p>
        </p:txBody>
      </p:sp>
    </p:spTree>
    <p:extLst>
      <p:ext uri="{BB962C8B-B14F-4D97-AF65-F5344CB8AC3E}">
        <p14:creationId xmlns:p14="http://schemas.microsoft.com/office/powerpoint/2010/main" val="356973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(3 of 3)</a:t>
            </a:r>
          </a:p>
        </p:txBody>
      </p:sp>
      <p:sp>
        <p:nvSpPr>
          <p:cNvPr id="3" name="Content Placeholder 2"/>
          <p:cNvSpPr>
            <a:spLocks noGrp="1"/>
          </p:cNvSpPr>
          <p:nvPr>
            <p:ph idx="1"/>
          </p:nvPr>
        </p:nvSpPr>
        <p:spPr>
          <a:xfrm>
            <a:off x="152400" y="1295400"/>
            <a:ext cx="8839200" cy="4571999"/>
          </a:xfrm>
        </p:spPr>
        <p:txBody>
          <a:bodyPr/>
          <a:lstStyle/>
          <a:p>
            <a:r>
              <a:rPr lang="en-US" dirty="0"/>
              <a:t>With incentives, the United States could recycle and compost 80% of its MSW</a:t>
            </a:r>
          </a:p>
          <a:p>
            <a:r>
              <a:rPr lang="en-US" dirty="0"/>
              <a:t>2014: e-waste contained more than one-tenth of all gold mined that year</a:t>
            </a:r>
          </a:p>
          <a:p>
            <a:pPr lvl="1"/>
            <a:r>
              <a:rPr lang="en-US" sz="2600" dirty="0"/>
              <a:t>Source of iron, copper, silver, and aluminum</a:t>
            </a:r>
          </a:p>
          <a:p>
            <a:r>
              <a:rPr lang="en-US" dirty="0"/>
              <a:t>Composting</a:t>
            </a:r>
          </a:p>
          <a:p>
            <a:pPr lvl="1"/>
            <a:r>
              <a:rPr lang="en-US" sz="2600" dirty="0"/>
              <a:t>Mimics nature’s recycling of nutrients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357626"/>
            <a:ext cx="8991600" cy="1004011"/>
          </a:xfrm>
        </p:spPr>
        <p:txBody>
          <a:bodyPr>
            <a:normAutofit fontScale="90000"/>
          </a:bodyPr>
          <a:lstStyle/>
          <a:p>
            <a:r>
              <a:rPr lang="en-US" dirty="0"/>
              <a:t>Core Case Study: Cradle-to-Cradle Design </a:t>
            </a:r>
            <a:br>
              <a:rPr lang="en-US" dirty="0"/>
            </a:br>
            <a:r>
              <a:rPr lang="en-US" dirty="0"/>
              <a:t>(2 of 2)</a:t>
            </a:r>
          </a:p>
        </p:txBody>
      </p:sp>
      <p:pic>
        <p:nvPicPr>
          <p:cNvPr id="9" name="Picture Placeholder 8" descr="An illustration shows two sections namely, biological cycle and technical cycle which are inter-linked by bi-directional arrows and labeled as recycle materials indicated by arrow marks in triangular shape. The biological cycle shows a tree labeled as plants which is connected to a rabbit and then connected to a wolf which tries to catch the rabbit for its prey which are labeled as Animals. The wolf and the rabbit picture is connected to wastes which are shown as some shaded wastes dumped. The waste is connected to mushrooms and worms and labeled as decomposition. The decomposition is connected to biological nutrients which are indicated by molecules. The nutrients are again connected to plants to complete the cycle. The technical cycle starts with the photo of parts of a chair such as wheels, seat, etc. labeled as technical nutrients which is connected to manufacturing plant labeled as Manufacturing. The manufacturing plant is connected to a chair labeled as Product. The product is again connected to a computer table with monitor and a chair to work on it along with other work related items, which is labeled as use. The Use table is again connected to a wooden box which is sealed and labeled as return, disassembly. The wooden box is further connected to the technical nutrients to complete the cycle.&#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441203" y="1752600"/>
            <a:ext cx="8261595" cy="4114800"/>
          </a:xfrm>
          <a:prstGeom prst="rect">
            <a:avLst/>
          </a:prstGeom>
        </p:spPr>
      </p:pic>
    </p:spTree>
    <p:extLst>
      <p:ext uri="{BB962C8B-B14F-4D97-AF65-F5344CB8AC3E}">
        <p14:creationId xmlns:p14="http://schemas.microsoft.com/office/powerpoint/2010/main" val="3745673428"/>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Can Mix or Separate Household Solid Wastes for Recycling</a:t>
            </a:r>
          </a:p>
        </p:txBody>
      </p:sp>
      <p:sp>
        <p:nvSpPr>
          <p:cNvPr id="3" name="Content Placeholder 2"/>
          <p:cNvSpPr>
            <a:spLocks noGrp="1"/>
          </p:cNvSpPr>
          <p:nvPr>
            <p:ph idx="1"/>
          </p:nvPr>
        </p:nvSpPr>
        <p:spPr>
          <a:xfrm>
            <a:off x="152400" y="1295400"/>
            <a:ext cx="8763000" cy="4571999"/>
          </a:xfrm>
        </p:spPr>
        <p:txBody>
          <a:bodyPr>
            <a:normAutofit/>
          </a:bodyPr>
          <a:lstStyle/>
          <a:p>
            <a:r>
              <a:rPr lang="en-US" dirty="0"/>
              <a:t>Materials-recovery facilities (MRFs) </a:t>
            </a:r>
          </a:p>
          <a:p>
            <a:pPr lvl="1"/>
            <a:r>
              <a:rPr lang="en-US" sz="2600" dirty="0"/>
              <a:t>Can encourage increased trash production</a:t>
            </a:r>
          </a:p>
          <a:p>
            <a:r>
              <a:rPr lang="en-US" dirty="0"/>
              <a:t>Mixed waste approach becoming less sustainable in many communities</a:t>
            </a:r>
          </a:p>
          <a:p>
            <a:pPr lvl="1"/>
            <a:r>
              <a:rPr lang="en-US" sz="2600" dirty="0"/>
              <a:t>People throw trash in recycling bins</a:t>
            </a:r>
          </a:p>
          <a:p>
            <a:r>
              <a:rPr lang="en-US" dirty="0"/>
              <a:t>Source separation costs less to implement</a:t>
            </a:r>
          </a:p>
          <a:p>
            <a:r>
              <a:rPr lang="en-US" dirty="0"/>
              <a:t>Pay-as-you-throw or fee-per-bag</a:t>
            </a:r>
          </a:p>
          <a:p>
            <a:pPr lvl="1"/>
            <a:r>
              <a:rPr lang="en-US" sz="2600" dirty="0"/>
              <a:t>Charge for garbage but not recycling</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Paper</a:t>
            </a:r>
          </a:p>
        </p:txBody>
      </p:sp>
      <p:sp>
        <p:nvSpPr>
          <p:cNvPr id="3" name="Content Placeholder 2"/>
          <p:cNvSpPr>
            <a:spLocks noGrp="1"/>
          </p:cNvSpPr>
          <p:nvPr>
            <p:ph idx="1"/>
          </p:nvPr>
        </p:nvSpPr>
        <p:spPr>
          <a:xfrm>
            <a:off x="152400" y="1295400"/>
            <a:ext cx="8839200" cy="4648199"/>
          </a:xfrm>
        </p:spPr>
        <p:txBody>
          <a:bodyPr/>
          <a:lstStyle/>
          <a:p>
            <a:r>
              <a:rPr lang="en-US" dirty="0"/>
              <a:t>55% of the world’s industrial tree harvest used to make paper</a:t>
            </a:r>
          </a:p>
          <a:p>
            <a:pPr lvl="1"/>
            <a:r>
              <a:rPr lang="en-US" sz="2600" dirty="0"/>
              <a:t>Could make tree-free paper from straw, </a:t>
            </a:r>
            <a:r>
              <a:rPr lang="en-US" sz="2600" dirty="0" err="1"/>
              <a:t>kenaf</a:t>
            </a:r>
            <a:endParaRPr lang="en-US" sz="2600" dirty="0"/>
          </a:p>
          <a:p>
            <a:r>
              <a:rPr lang="en-US" dirty="0"/>
              <a:t>Pulp and paper industry</a:t>
            </a:r>
          </a:p>
          <a:p>
            <a:pPr lvl="1"/>
            <a:r>
              <a:rPr lang="en-US" sz="2600" dirty="0"/>
              <a:t>Energy use–world’s fifth largest consumer</a:t>
            </a:r>
          </a:p>
          <a:p>
            <a:pPr lvl="1"/>
            <a:r>
              <a:rPr lang="en-US" sz="2600" dirty="0"/>
              <a:t>Water use</a:t>
            </a:r>
          </a:p>
          <a:p>
            <a:pPr lvl="1"/>
            <a:r>
              <a:rPr lang="en-US" sz="2600" dirty="0"/>
              <a:t>Pollution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Recycling Paper </a:t>
            </a:r>
          </a:p>
        </p:txBody>
      </p:sp>
      <p:sp>
        <p:nvSpPr>
          <p:cNvPr id="2" name="Content Placeholder 1"/>
          <p:cNvSpPr>
            <a:spLocks noGrp="1"/>
          </p:cNvSpPr>
          <p:nvPr>
            <p:ph idx="1"/>
          </p:nvPr>
        </p:nvSpPr>
        <p:spPr>
          <a:xfrm>
            <a:off x="152400" y="1295400"/>
            <a:ext cx="8839200" cy="4800599"/>
          </a:xfrm>
        </p:spPr>
        <p:txBody>
          <a:bodyPr/>
          <a:lstStyle/>
          <a:p>
            <a:r>
              <a:rPr lang="en-US" dirty="0"/>
              <a:t>Recycled paper compared with making paper from wood pulp</a:t>
            </a:r>
          </a:p>
          <a:p>
            <a:pPr lvl="1"/>
            <a:r>
              <a:rPr lang="en-US" sz="2600" dirty="0"/>
              <a:t>Generates 35% less water pollution</a:t>
            </a:r>
          </a:p>
          <a:p>
            <a:pPr lvl="1"/>
            <a:r>
              <a:rPr lang="en-US" sz="2600" dirty="0"/>
              <a:t>Generates 74% less air pollution</a:t>
            </a:r>
          </a:p>
          <a:p>
            <a:endParaRPr lang="en-US" dirty="0"/>
          </a:p>
        </p:txBody>
      </p:sp>
    </p:spTree>
    <p:extLst>
      <p:ext uri="{BB962C8B-B14F-4D97-AF65-F5344CB8AC3E}">
        <p14:creationId xmlns:p14="http://schemas.microsoft.com/office/powerpoint/2010/main" val="121076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Plastics</a:t>
            </a:r>
          </a:p>
        </p:txBody>
      </p:sp>
      <p:sp>
        <p:nvSpPr>
          <p:cNvPr id="3" name="Content Placeholder 2"/>
          <p:cNvSpPr>
            <a:spLocks noGrp="1"/>
          </p:cNvSpPr>
          <p:nvPr>
            <p:ph idx="1"/>
          </p:nvPr>
        </p:nvSpPr>
        <p:spPr>
          <a:xfrm>
            <a:off x="152400" y="1295400"/>
            <a:ext cx="8991600" cy="4648199"/>
          </a:xfrm>
        </p:spPr>
        <p:txBody>
          <a:bodyPr/>
          <a:lstStyle/>
          <a:p>
            <a:r>
              <a:rPr lang="en-US" dirty="0"/>
              <a:t>Plastics</a:t>
            </a:r>
          </a:p>
          <a:p>
            <a:pPr lvl="1"/>
            <a:r>
              <a:rPr lang="en-US" sz="2600" dirty="0"/>
              <a:t>Composed of resins created from oil and natural gas</a:t>
            </a:r>
          </a:p>
          <a:p>
            <a:r>
              <a:rPr lang="en-US" dirty="0"/>
              <a:t>Currently only 7% by weight is recycled in the United States</a:t>
            </a:r>
          </a:p>
          <a:p>
            <a:pPr lvl="1"/>
            <a:r>
              <a:rPr lang="en-US" sz="2600" dirty="0"/>
              <a:t>Many types of plastic resins</a:t>
            </a:r>
          </a:p>
          <a:p>
            <a:pPr lvl="1"/>
            <a:r>
              <a:rPr lang="en-US" sz="2600" dirty="0"/>
              <a:t>Difficult to separate</a:t>
            </a:r>
          </a:p>
          <a:p>
            <a:r>
              <a:rPr lang="en-US" dirty="0"/>
              <a:t>2014: First recyclable thermoset plastic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Recycling Has Advantages and Disadvantages (1 of 2)</a:t>
            </a:r>
          </a:p>
        </p:txBody>
      </p:sp>
      <p:sp>
        <p:nvSpPr>
          <p:cNvPr id="3" name="Content Placeholder 2"/>
          <p:cNvSpPr>
            <a:spLocks noGrp="1"/>
          </p:cNvSpPr>
          <p:nvPr>
            <p:ph idx="1"/>
          </p:nvPr>
        </p:nvSpPr>
        <p:spPr>
          <a:xfrm>
            <a:off x="152400" y="1295400"/>
            <a:ext cx="8839200" cy="4571999"/>
          </a:xfrm>
        </p:spPr>
        <p:txBody>
          <a:bodyPr/>
          <a:lstStyle/>
          <a:p>
            <a:r>
              <a:rPr lang="en-US" dirty="0"/>
              <a:t>Advantages</a:t>
            </a:r>
          </a:p>
          <a:p>
            <a:pPr lvl="1"/>
            <a:r>
              <a:rPr lang="en-US" sz="2600" dirty="0"/>
              <a:t>Net economic, health, and environmental benefits</a:t>
            </a:r>
          </a:p>
          <a:p>
            <a:r>
              <a:rPr lang="en-US" dirty="0"/>
              <a:t>Disadvantages</a:t>
            </a:r>
          </a:p>
          <a:p>
            <a:pPr lvl="1"/>
            <a:r>
              <a:rPr lang="en-US" sz="2600" dirty="0"/>
              <a:t>Costly</a:t>
            </a:r>
          </a:p>
          <a:p>
            <a:r>
              <a:rPr lang="en-US" dirty="0"/>
              <a:t>Single-pickup system</a:t>
            </a:r>
          </a:p>
          <a:p>
            <a:r>
              <a:rPr lang="en-US" dirty="0"/>
              <a:t>Sorting recyclables by type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Recycling Has Advantages and Disadvantages (2 of 2)</a:t>
            </a:r>
          </a:p>
        </p:txBody>
      </p:sp>
      <p:sp>
        <p:nvSpPr>
          <p:cNvPr id="8" name="Content Placeholder 7"/>
          <p:cNvSpPr>
            <a:spLocks noGrp="1"/>
          </p:cNvSpPr>
          <p:nvPr>
            <p:ph sz="quarter" idx="12"/>
          </p:nvPr>
        </p:nvSpPr>
        <p:spPr>
          <a:xfrm>
            <a:off x="76200" y="1828800"/>
            <a:ext cx="2971800" cy="3048000"/>
          </a:xfrm>
        </p:spPr>
        <p:txBody>
          <a:bodyPr>
            <a:normAutofit/>
          </a:bodyPr>
          <a:lstStyle/>
          <a:p>
            <a:pPr marL="0" indent="0">
              <a:buNone/>
            </a:pPr>
            <a:r>
              <a:rPr lang="en-US" sz="2200" b="1" dirty="0"/>
              <a:t>Trade-Offs </a:t>
            </a:r>
          </a:p>
          <a:p>
            <a:pPr marL="0" indent="0">
              <a:buNone/>
            </a:pPr>
            <a:r>
              <a:rPr lang="en-US" sz="2000" b="1" dirty="0"/>
              <a:t>Recycling </a:t>
            </a:r>
          </a:p>
          <a:p>
            <a:r>
              <a:rPr lang="en-US" sz="1800" b="1" dirty="0"/>
              <a:t>Advantages</a:t>
            </a:r>
            <a:r>
              <a:rPr lang="en-US" sz="2100" b="1" dirty="0"/>
              <a:t> </a:t>
            </a:r>
          </a:p>
          <a:p>
            <a:pPr marL="566738" indent="-160338">
              <a:buFont typeface="Arial" pitchFamily="34" charset="0"/>
              <a:buChar char="–"/>
            </a:pPr>
            <a:r>
              <a:rPr lang="en-US" sz="1600" dirty="0"/>
              <a:t>Reduces energy and mineral use and air and water pollution </a:t>
            </a:r>
          </a:p>
          <a:p>
            <a:pPr marL="566738" indent="-160338">
              <a:buFont typeface="Arial" pitchFamily="34" charset="0"/>
              <a:buChar char="–"/>
            </a:pPr>
            <a:r>
              <a:rPr lang="en-US" sz="1600" dirty="0"/>
              <a:t>Reduces greenhouse gas emissions </a:t>
            </a:r>
          </a:p>
          <a:p>
            <a:pPr marL="566738" indent="-160338">
              <a:buFont typeface="Arial" pitchFamily="34" charset="0"/>
              <a:buChar char="–"/>
            </a:pPr>
            <a:r>
              <a:rPr lang="en-US" sz="1600" dirty="0"/>
              <a:t>Reduces solid waste </a:t>
            </a:r>
          </a:p>
        </p:txBody>
      </p:sp>
      <p:pic>
        <p:nvPicPr>
          <p:cNvPr id="3074" name="Picture 2" descr="An illustration provides information about Recycling in two columns. The first column shows the Advantages, the text nearby reads as, “Reduces energy and mineral use and air and water pollution, reduces green-house gas emissions, and reduces solid waste.” In between both columns a photo of a bin with wheels is shown. The second column provides information about the disadvantages, the text reads as, “can cost more than burying in areas with ample landfill space, reduces profits for landfill and incinerator owners, and inconvenient for som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160" y="2508074"/>
            <a:ext cx="1574380" cy="2368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1"/>
          </p:nvPr>
        </p:nvSpPr>
        <p:spPr>
          <a:xfrm>
            <a:off x="5562600" y="2759059"/>
            <a:ext cx="3505200" cy="1812941"/>
          </a:xfrm>
        </p:spPr>
        <p:txBody>
          <a:bodyPr>
            <a:normAutofit/>
          </a:bodyPr>
          <a:lstStyle/>
          <a:p>
            <a:r>
              <a:rPr lang="en-US" sz="1900" b="1" dirty="0"/>
              <a:t>Disadvantages</a:t>
            </a:r>
          </a:p>
          <a:p>
            <a:pPr marL="465138" indent="-233363">
              <a:buFont typeface="Arial" pitchFamily="34" charset="0"/>
              <a:buChar char="–"/>
            </a:pPr>
            <a:r>
              <a:rPr lang="en-US" sz="1600" dirty="0"/>
              <a:t>Can cost more than burying in areas with ample landfill space </a:t>
            </a:r>
          </a:p>
          <a:p>
            <a:pPr marL="465138" indent="-233363">
              <a:buFont typeface="Arial" pitchFamily="34" charset="0"/>
              <a:buChar char="–"/>
            </a:pPr>
            <a:r>
              <a:rPr lang="en-US" sz="1600" dirty="0"/>
              <a:t>Reduces profits for landfill and incinerator owners </a:t>
            </a:r>
          </a:p>
          <a:p>
            <a:pPr marL="465138" indent="-233363">
              <a:buFont typeface="Arial" pitchFamily="34" charset="0"/>
              <a:buChar char="–"/>
            </a:pPr>
            <a:r>
              <a:rPr lang="en-US" sz="1600" dirty="0"/>
              <a:t>Inconvenient for some </a:t>
            </a:r>
          </a:p>
        </p:txBody>
      </p:sp>
    </p:spTree>
    <p:extLst>
      <p:ext uri="{BB962C8B-B14F-4D97-AF65-F5344CB8AC3E}">
        <p14:creationId xmlns:p14="http://schemas.microsoft.com/office/powerpoint/2010/main" val="198460594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18.4 What Are the Advantages and Disadvantages of Burning or Burying Solid Waste?</a:t>
            </a:r>
          </a:p>
        </p:txBody>
      </p:sp>
      <p:sp>
        <p:nvSpPr>
          <p:cNvPr id="3" name="Content Placeholder 2"/>
          <p:cNvSpPr>
            <a:spLocks noGrp="1"/>
          </p:cNvSpPr>
          <p:nvPr>
            <p:ph idx="1"/>
          </p:nvPr>
        </p:nvSpPr>
        <p:spPr/>
        <p:txBody>
          <a:bodyPr/>
          <a:lstStyle/>
          <a:p>
            <a:r>
              <a:rPr lang="en-US" dirty="0"/>
              <a:t>Technologies for burning and burying solid wastes well developed</a:t>
            </a:r>
          </a:p>
          <a:p>
            <a:pPr lvl="1"/>
            <a:r>
              <a:rPr lang="en-US" sz="2600" dirty="0"/>
              <a:t>Burning can contribute to air and water pollution and greenhouse gas emissions</a:t>
            </a:r>
          </a:p>
          <a:p>
            <a:pPr lvl="1"/>
            <a:r>
              <a:rPr lang="en-US" sz="2600" dirty="0"/>
              <a:t>Buried wastes can contribute to water pollution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Burning Solid Waste Has Advantages and Disadvantages (1 of 3)</a:t>
            </a:r>
          </a:p>
        </p:txBody>
      </p:sp>
      <p:sp>
        <p:nvSpPr>
          <p:cNvPr id="3" name="Content Placeholder 2"/>
          <p:cNvSpPr>
            <a:spLocks noGrp="1"/>
          </p:cNvSpPr>
          <p:nvPr>
            <p:ph idx="1"/>
          </p:nvPr>
        </p:nvSpPr>
        <p:spPr/>
        <p:txBody>
          <a:bodyPr/>
          <a:lstStyle/>
          <a:p>
            <a:r>
              <a:rPr lang="en-US" dirty="0"/>
              <a:t>Heat released by burning trash can be used to heat water or interior spaces</a:t>
            </a:r>
          </a:p>
          <a:p>
            <a:pPr lvl="1"/>
            <a:r>
              <a:rPr lang="en-US" sz="2600" dirty="0"/>
              <a:t>Waste-to-energy incinerators produce electricity</a:t>
            </a:r>
          </a:p>
          <a:p>
            <a:r>
              <a:rPr lang="en-US" dirty="0"/>
              <a:t>Landfills emit more air pollutants than modern waste-to-energy incinerators</a:t>
            </a:r>
          </a:p>
          <a:p>
            <a:r>
              <a:rPr lang="en-US" dirty="0"/>
              <a:t>Incinerator ash contains toxic chemicals that must be disposed of or stored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Burning Solid Waste Has Advantages and Disadvantages (2 of 3)</a:t>
            </a:r>
          </a:p>
        </p:txBody>
      </p:sp>
      <p:pic>
        <p:nvPicPr>
          <p:cNvPr id="7" name="Picture Placeholder 6" descr="An illustration shows a waste-to-energy incinerator, where wastes are dumped to a waste pit through a lorry. A crane sends the wastes to the furnace. The output from the furnace is sent to the boiler. The steam from the boiler is sent to the turbine through a tube from the boiler and the direction of the steam is indicated by the arrow mark. The turbine connects the generator, where the electricity generated is sent through wire to the transformer. The water is added to the conveyor below the boiler, whose output is the bottom ash, which is collected in an open lorry. The text beside the lorry reads as, “Ash for treatment, disposal in landfill, or use as landfill cover.” The other portion from the boiler which is not converted into smoke is sent to a funnel-shaped unit, where a circular wet scrubber is shown. The dirty water is collected at its bottom and sent out. The text beside the arrow mark from the base of the funnel reads as, “To waste treatment plant.” The output from the top of the wet scrubber is taken to an electrostatic precipitator and its output is taken out through a brick pipe, labeled as smoke stack. The fly ash from the precipitator is collected in a tray below it and sent out to the lorry through a pipe.&#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709777" y="1663742"/>
            <a:ext cx="5724446" cy="4318840"/>
          </a:xfrm>
          <a:prstGeom prst="rect">
            <a:avLst/>
          </a:prstGeom>
        </p:spPr>
      </p:pic>
    </p:spTree>
    <p:extLst>
      <p:ext uri="{BB962C8B-B14F-4D97-AF65-F5344CB8AC3E}">
        <p14:creationId xmlns:p14="http://schemas.microsoft.com/office/powerpoint/2010/main" val="410201931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Burning Solid Waste Has Advantages and Disadvantages (3 of 3)</a:t>
            </a:r>
          </a:p>
        </p:txBody>
      </p:sp>
      <p:sp>
        <p:nvSpPr>
          <p:cNvPr id="6" name="Content Placeholder 5"/>
          <p:cNvSpPr>
            <a:spLocks noGrp="1"/>
          </p:cNvSpPr>
          <p:nvPr>
            <p:ph sz="quarter" idx="11"/>
          </p:nvPr>
        </p:nvSpPr>
        <p:spPr>
          <a:xfrm>
            <a:off x="228600" y="1828800"/>
            <a:ext cx="3810000" cy="3048000"/>
          </a:xfrm>
        </p:spPr>
        <p:txBody>
          <a:bodyPr>
            <a:normAutofit fontScale="92500"/>
          </a:bodyPr>
          <a:lstStyle/>
          <a:p>
            <a:pPr marL="0" indent="0">
              <a:buNone/>
            </a:pPr>
            <a:r>
              <a:rPr lang="en-US" sz="2400" b="1" dirty="0"/>
              <a:t>Trade-Offs </a:t>
            </a:r>
          </a:p>
          <a:p>
            <a:pPr marL="0" indent="0">
              <a:buNone/>
            </a:pPr>
            <a:r>
              <a:rPr lang="en-US" sz="2200" b="1" dirty="0"/>
              <a:t>Waste-to-Energy Incineration </a:t>
            </a:r>
          </a:p>
          <a:p>
            <a:r>
              <a:rPr lang="en-US" sz="2200" b="1" dirty="0"/>
              <a:t>Advantages</a:t>
            </a:r>
          </a:p>
          <a:p>
            <a:pPr indent="-227013">
              <a:buFont typeface="Arial" pitchFamily="34" charset="0"/>
              <a:buChar char="–"/>
            </a:pPr>
            <a:r>
              <a:rPr lang="en-US" sz="1900" dirty="0"/>
              <a:t>Reduces trash volume </a:t>
            </a:r>
          </a:p>
          <a:p>
            <a:pPr indent="-227013">
              <a:buFont typeface="Arial" pitchFamily="34" charset="0"/>
              <a:buChar char="–"/>
            </a:pPr>
            <a:r>
              <a:rPr lang="en-US" sz="1900" dirty="0"/>
              <a:t>Produces energy </a:t>
            </a:r>
          </a:p>
          <a:p>
            <a:pPr indent="-227013">
              <a:buFont typeface="Arial" pitchFamily="34" charset="0"/>
              <a:buChar char="–"/>
            </a:pPr>
            <a:r>
              <a:rPr lang="en-US" sz="1900" dirty="0"/>
              <a:t>Concentrates hazardous substances into ash for burial </a:t>
            </a:r>
          </a:p>
          <a:p>
            <a:pPr indent="-227013">
              <a:buFont typeface="Arial" pitchFamily="34" charset="0"/>
              <a:buChar char="–"/>
            </a:pPr>
            <a:r>
              <a:rPr lang="en-US" sz="1900" dirty="0"/>
              <a:t>Sale of energy reduces cost</a:t>
            </a:r>
            <a:r>
              <a:rPr lang="en-US" dirty="0"/>
              <a:t> </a:t>
            </a:r>
          </a:p>
        </p:txBody>
      </p:sp>
      <p:pic>
        <p:nvPicPr>
          <p:cNvPr id="4098" name="Picture 2" descr="An illustration provides information about waste-to-energy incineration in two columns. The first column shows advantages, the text below the title reads as, “reduces thrash volume, produces energy, concentrates hazardous substances into ash for burial, and sale of energy reduces cost.” In between the columns a photo of an energy-generation plant and a photo of a closed container lorry with name as, “Toxic Ash” is shown. The third column provides information about Disadvantages, the text below the title reads as, “Expensive to build, produces a hazardous waste, emits some carbon-di-oxide and other air pollutants, and encourages waste produ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3795" y="1883785"/>
            <a:ext cx="2052205" cy="4147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6176209" y="2590800"/>
            <a:ext cx="2815391" cy="2778600"/>
          </a:xfrm>
        </p:spPr>
        <p:txBody>
          <a:bodyPr>
            <a:normAutofit lnSpcReduction="10000"/>
          </a:bodyPr>
          <a:lstStyle/>
          <a:p>
            <a:pPr marL="342900" indent="-342900">
              <a:buFont typeface="Arial" pitchFamily="34" charset="0"/>
              <a:buChar char="•"/>
            </a:pPr>
            <a:r>
              <a:rPr lang="en-US" sz="2000" b="1" dirty="0"/>
              <a:t>Disadvantages </a:t>
            </a:r>
          </a:p>
          <a:p>
            <a:pPr marL="508000" indent="-334963">
              <a:buFont typeface="Arial" pitchFamily="34" charset="0"/>
              <a:buChar char="–"/>
            </a:pPr>
            <a:r>
              <a:rPr lang="en-US" sz="1800" dirty="0"/>
              <a:t>Expensive to build </a:t>
            </a:r>
          </a:p>
          <a:p>
            <a:pPr marL="508000" indent="-334963">
              <a:buFont typeface="Arial" pitchFamily="34" charset="0"/>
              <a:buChar char="–"/>
            </a:pPr>
            <a:r>
              <a:rPr lang="en-US" sz="1800" dirty="0"/>
              <a:t>Produces a hazardous waste </a:t>
            </a:r>
          </a:p>
          <a:p>
            <a:pPr marL="508000" indent="-334963">
              <a:buFont typeface="Arial" pitchFamily="34" charset="0"/>
              <a:buChar char="–"/>
            </a:pPr>
            <a:r>
              <a:rPr lang="en-US" sz="1800" dirty="0"/>
              <a:t>Emits some CO2 and other air pollutants </a:t>
            </a:r>
          </a:p>
          <a:p>
            <a:pPr marL="508000" indent="-334963">
              <a:buFont typeface="Arial" pitchFamily="34" charset="0"/>
              <a:buChar char="–"/>
            </a:pPr>
            <a:r>
              <a:rPr lang="en-US" sz="1800" dirty="0"/>
              <a:t>Encourages waste production </a:t>
            </a:r>
          </a:p>
          <a:p>
            <a:endParaRPr lang="en-US" dirty="0"/>
          </a:p>
        </p:txBody>
      </p:sp>
    </p:spTree>
    <p:extLst>
      <p:ext uri="{BB962C8B-B14F-4D97-AF65-F5344CB8AC3E}">
        <p14:creationId xmlns:p14="http://schemas.microsoft.com/office/powerpoint/2010/main" val="344189287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18.1 What Environmental Problems are Related to Solid and Hazardous Wastes?</a:t>
            </a:r>
          </a:p>
        </p:txBody>
      </p:sp>
      <p:sp>
        <p:nvSpPr>
          <p:cNvPr id="3" name="Content Placeholder 2"/>
          <p:cNvSpPr>
            <a:spLocks noGrp="1"/>
          </p:cNvSpPr>
          <p:nvPr>
            <p:ph idx="1"/>
          </p:nvPr>
        </p:nvSpPr>
        <p:spPr/>
        <p:txBody>
          <a:bodyPr/>
          <a:lstStyle/>
          <a:p>
            <a:r>
              <a:rPr lang="en-US" dirty="0"/>
              <a:t>Solid waste contributes to pollution and includes valuable resources that could be reused or recycled</a:t>
            </a:r>
          </a:p>
          <a:p>
            <a:r>
              <a:rPr lang="en-US" dirty="0"/>
              <a:t>Hazardous waste contributes to pollution, natural capital degradation, health problems, and premature deaths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Concept: Environmental Justice</a:t>
            </a:r>
          </a:p>
        </p:txBody>
      </p:sp>
      <p:sp>
        <p:nvSpPr>
          <p:cNvPr id="3" name="Content Placeholder 2"/>
          <p:cNvSpPr>
            <a:spLocks noGrp="1"/>
          </p:cNvSpPr>
          <p:nvPr>
            <p:ph idx="1"/>
          </p:nvPr>
        </p:nvSpPr>
        <p:spPr/>
        <p:txBody>
          <a:bodyPr>
            <a:normAutofit lnSpcReduction="10000"/>
          </a:bodyPr>
          <a:lstStyle/>
          <a:p>
            <a:r>
              <a:rPr lang="en-US" dirty="0"/>
              <a:t>Environmental justice is the ideal that all people are entitled </a:t>
            </a:r>
          </a:p>
          <a:p>
            <a:r>
              <a:rPr lang="en-US" dirty="0"/>
              <a:t>Many polluting factories, hazardous waste sites, incinerators and landfills are located in communities populated by minority groups </a:t>
            </a:r>
          </a:p>
          <a:p>
            <a:r>
              <a:rPr lang="en-US" dirty="0"/>
              <a:t>Analysts argue that the ethical principle of environmental justice should carry as much weight in siting hazardous sites as economic factors</a:t>
            </a:r>
          </a:p>
          <a:p>
            <a:endParaRPr lang="en-US" dirty="0"/>
          </a:p>
        </p:txBody>
      </p:sp>
      <p:sp>
        <p:nvSpPr>
          <p:cNvPr id="4" name="Content Placeholder 3"/>
          <p:cNvSpPr>
            <a:spLocks noGrp="1"/>
          </p:cNvSpPr>
          <p:nvPr>
            <p:ph sz="quarter" idx="10"/>
          </p:nvPr>
        </p:nvSpPr>
        <p:spPr/>
        <p:txBody>
          <a:bodyPr/>
          <a:lstStyle/>
          <a:p>
            <a:endParaRPr lang="en-US"/>
          </a:p>
        </p:txBody>
      </p:sp>
    </p:spTree>
    <p:extLst>
      <p:ext uri="{BB962C8B-B14F-4D97-AF65-F5344CB8AC3E}">
        <p14:creationId xmlns:p14="http://schemas.microsoft.com/office/powerpoint/2010/main" val="2902673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Burying Solid Waste Has Advantages and Disadvantages (1 of 5)</a:t>
            </a:r>
          </a:p>
        </p:txBody>
      </p:sp>
      <p:sp>
        <p:nvSpPr>
          <p:cNvPr id="3" name="Content Placeholder 2"/>
          <p:cNvSpPr>
            <a:spLocks noGrp="1"/>
          </p:cNvSpPr>
          <p:nvPr>
            <p:ph idx="1"/>
          </p:nvPr>
        </p:nvSpPr>
        <p:spPr/>
        <p:txBody>
          <a:bodyPr>
            <a:normAutofit lnSpcReduction="10000"/>
          </a:bodyPr>
          <a:lstStyle/>
          <a:p>
            <a:r>
              <a:rPr lang="en-US" dirty="0"/>
              <a:t>Sanitary landfills</a:t>
            </a:r>
          </a:p>
          <a:p>
            <a:pPr lvl="1"/>
            <a:r>
              <a:rPr lang="en-US" sz="2600" dirty="0"/>
              <a:t>Compacted layers of waste between clay or foam</a:t>
            </a:r>
          </a:p>
          <a:p>
            <a:pPr lvl="1"/>
            <a:r>
              <a:rPr lang="en-US" sz="2600" dirty="0"/>
              <a:t>Bottom liners and containment systems collect leaching liquids</a:t>
            </a:r>
          </a:p>
          <a:p>
            <a:pPr lvl="1"/>
            <a:r>
              <a:rPr lang="en-US" sz="2600" dirty="0"/>
              <a:t>Some have methods for collecting methane</a:t>
            </a:r>
          </a:p>
          <a:p>
            <a:r>
              <a:rPr lang="en-US" dirty="0"/>
              <a:t>Types of waste placed into landfills</a:t>
            </a:r>
          </a:p>
          <a:p>
            <a:pPr lvl="1"/>
            <a:r>
              <a:rPr lang="en-US" sz="2600" dirty="0"/>
              <a:t>Paper, yard waste, plastics, metals, wood, glass, and food waste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Burying Solid Waste Has Advantages and Disadvantages (2 of 5)</a:t>
            </a:r>
          </a:p>
        </p:txBody>
      </p:sp>
      <p:pic>
        <p:nvPicPr>
          <p:cNvPr id="7" name="Picture Placeholder 6" descr="An illustration shows a state-of-art sanitary refill, which shows a three-dimensional surface or a vast land surface. The compacted solid waste is labeled under the surface. Below it is the leachate pipes. On the sides of the pipe the text reads as, “Leachate pumped up to storage tank for safe disposal.” Then the pipes lead to the leachate storage tank. A pipe connects the leachate treatment system and the leachate storage tank. Two pipes are dug below the ground from above the surface which are labeled as, “Probes to detect methane leaks.” Two more pipes are also dug into the surface labeled as, groundwater monitoring well and Leachate monitoring well. A pipe from the surface is dug into the compacted solid waste lying area and labeled as, methane gas recovery well. Pipes connect the methane gas recovery well and the Electricity generator building and the text beside the pipe is labeled as, “Pipes collect explosive methane for use as fuel to generate electricity.” The methane storage and compressor building nearby to the electiricty generator building is also labeled. The groundwater is also labeled. A small portion of the land or the surface of the soil is circled and enlarged and the top soil, sand, clay, and garbage are labeled. The text beside reads “When the landfill is full, layers of soil and clay seal in thrash.” A small circular portion around the Leachate pipe is enlarged and the layers around it are labeled as garbage, sand, synthetic liner, sand, clay, and sub-soil. The text beside it reads as, “Clay and plastic lining to prevent leaks; pipes collect leachate from bottom of landfill.”&#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175083" y="1658452"/>
            <a:ext cx="4793835" cy="4213050"/>
          </a:xfrm>
          <a:prstGeom prst="rect">
            <a:avLst/>
          </a:prstGeom>
        </p:spPr>
      </p:pic>
    </p:spTree>
    <p:extLst>
      <p:ext uri="{BB962C8B-B14F-4D97-AF65-F5344CB8AC3E}">
        <p14:creationId xmlns:p14="http://schemas.microsoft.com/office/powerpoint/2010/main" val="3141298666"/>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Burying Solid Waste Has Advantages and Disadvantages (3 of 5)</a:t>
            </a:r>
          </a:p>
        </p:txBody>
      </p:sp>
      <p:sp>
        <p:nvSpPr>
          <p:cNvPr id="6" name="Content Placeholder 5"/>
          <p:cNvSpPr>
            <a:spLocks noGrp="1"/>
          </p:cNvSpPr>
          <p:nvPr>
            <p:ph sz="quarter" idx="11"/>
          </p:nvPr>
        </p:nvSpPr>
        <p:spPr>
          <a:xfrm>
            <a:off x="381000" y="1676400"/>
            <a:ext cx="3048000" cy="3733800"/>
          </a:xfrm>
        </p:spPr>
        <p:txBody>
          <a:bodyPr>
            <a:normAutofit/>
          </a:bodyPr>
          <a:lstStyle/>
          <a:p>
            <a:pPr marL="0" indent="0">
              <a:buNone/>
            </a:pPr>
            <a:r>
              <a:rPr lang="en-US" sz="2000" b="1" dirty="0"/>
              <a:t>Trade-Offs </a:t>
            </a:r>
          </a:p>
          <a:p>
            <a:pPr marL="0" indent="0">
              <a:buNone/>
            </a:pPr>
            <a:r>
              <a:rPr lang="en-US" sz="2000" b="1" dirty="0"/>
              <a:t>Sanitary Landfills </a:t>
            </a:r>
          </a:p>
          <a:p>
            <a:pPr marL="401638">
              <a:buFont typeface="Arial" pitchFamily="34" charset="0"/>
              <a:buChar char="–"/>
            </a:pPr>
            <a:r>
              <a:rPr lang="en-US" sz="1800" b="1" dirty="0"/>
              <a:t>Advantages</a:t>
            </a:r>
          </a:p>
          <a:p>
            <a:pPr marL="401638">
              <a:buFont typeface="Arial" pitchFamily="34" charset="0"/>
              <a:buChar char="–"/>
            </a:pPr>
            <a:r>
              <a:rPr lang="en-US" sz="1700" dirty="0"/>
              <a:t> </a:t>
            </a:r>
            <a:r>
              <a:rPr lang="en-US" sz="1600" dirty="0"/>
              <a:t>Low operating costs Can handle large amounts of waste Filled land can be used for other purposes</a:t>
            </a:r>
          </a:p>
          <a:p>
            <a:pPr marL="401638">
              <a:buFont typeface="Arial" pitchFamily="34" charset="0"/>
              <a:buChar char="–"/>
            </a:pPr>
            <a:r>
              <a:rPr lang="en-US" sz="1600" dirty="0"/>
              <a:t> No shortage of landfill space in many areas </a:t>
            </a:r>
          </a:p>
          <a:p>
            <a:endParaRPr lang="en-US" dirty="0"/>
          </a:p>
        </p:txBody>
      </p:sp>
      <p:pic>
        <p:nvPicPr>
          <p:cNvPr id="5122" name="Picture 2" descr="An illustration provides information about Sanitary landfills in three columns. The first column provides information about the Advantages. The text below reads “Low operating costs, can handle large amounts of wastes, filled land can be used for other purposes, and no shortage of landfill space in many areas.” The second column shows the photo of a dump-yard that is filled with solid wastes and a lorry dumping wastes in the yard is also shown. The third column provides information about the disadvantages that reads the text “noise, traffic, and dust, releases greenhouse gases (methane and carbon-di-oxide) unless they are collected, output approach that encourages waste production, and eventually leaks and can contaminate groundwate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489" y="1752600"/>
            <a:ext cx="207645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2"/>
          </p:nvPr>
        </p:nvSpPr>
        <p:spPr>
          <a:xfrm>
            <a:off x="5638800" y="2362200"/>
            <a:ext cx="3352800" cy="2834640"/>
          </a:xfrm>
        </p:spPr>
        <p:txBody>
          <a:bodyPr/>
          <a:lstStyle/>
          <a:p>
            <a:pPr marL="285750" indent="-285750">
              <a:buFont typeface="Arial" pitchFamily="34" charset="0"/>
              <a:buChar char="•"/>
            </a:pPr>
            <a:r>
              <a:rPr lang="en-US" sz="1800" b="1" dirty="0"/>
              <a:t>Disadvantages </a:t>
            </a:r>
          </a:p>
          <a:p>
            <a:pPr marL="566738" indent="-217488">
              <a:buFont typeface="Arial" pitchFamily="34" charset="0"/>
              <a:buChar char="–"/>
            </a:pPr>
            <a:r>
              <a:rPr lang="en-US" sz="1600" dirty="0"/>
              <a:t>Noise, traffic, and dust </a:t>
            </a:r>
          </a:p>
          <a:p>
            <a:pPr marL="566738" indent="-217488">
              <a:buFont typeface="Arial" pitchFamily="34" charset="0"/>
              <a:buChar char="–"/>
            </a:pPr>
            <a:r>
              <a:rPr lang="en-US" sz="1600" dirty="0"/>
              <a:t>Releases greenhouse gases (methane and CO2) unless they are collected </a:t>
            </a:r>
          </a:p>
          <a:p>
            <a:pPr marL="566738" indent="-217488">
              <a:buFont typeface="Arial" pitchFamily="34" charset="0"/>
              <a:buChar char="–"/>
            </a:pPr>
            <a:r>
              <a:rPr lang="en-US" sz="1600" dirty="0"/>
              <a:t>Output approach that encourages waste production </a:t>
            </a:r>
          </a:p>
          <a:p>
            <a:pPr marL="566738" indent="-217488">
              <a:buFont typeface="Arial" pitchFamily="34" charset="0"/>
              <a:buChar char="–"/>
            </a:pPr>
            <a:r>
              <a:rPr lang="en-US" sz="1600" dirty="0"/>
              <a:t>Eventually leaks and can contaminate groundwater </a:t>
            </a:r>
          </a:p>
          <a:p>
            <a:endParaRPr lang="en-US" dirty="0"/>
          </a:p>
        </p:txBody>
      </p:sp>
    </p:spTree>
    <p:extLst>
      <p:ext uri="{BB962C8B-B14F-4D97-AF65-F5344CB8AC3E}">
        <p14:creationId xmlns:p14="http://schemas.microsoft.com/office/powerpoint/2010/main" val="301639989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Burying Solid Waste Has Advantages and Disadvantages (4 of 5)</a:t>
            </a:r>
          </a:p>
        </p:txBody>
      </p:sp>
      <p:sp>
        <p:nvSpPr>
          <p:cNvPr id="3" name="Content Placeholder 2"/>
          <p:cNvSpPr>
            <a:spLocks noGrp="1"/>
          </p:cNvSpPr>
          <p:nvPr>
            <p:ph idx="1"/>
          </p:nvPr>
        </p:nvSpPr>
        <p:spPr/>
        <p:txBody>
          <a:bodyPr/>
          <a:lstStyle/>
          <a:p>
            <a:r>
              <a:rPr lang="en-US" dirty="0"/>
              <a:t>Open dumps</a:t>
            </a:r>
          </a:p>
          <a:p>
            <a:pPr lvl="1"/>
            <a:r>
              <a:rPr lang="en-US" sz="2600" dirty="0"/>
              <a:t>Widely used in less-developed countries</a:t>
            </a:r>
          </a:p>
          <a:p>
            <a:pPr lvl="1"/>
            <a:r>
              <a:rPr lang="en-US" sz="2600" dirty="0"/>
              <a:t>Open field or large pit</a:t>
            </a:r>
          </a:p>
        </p:txBody>
      </p:sp>
    </p:spTree>
    <p:extLst>
      <p:ext uri="{BB962C8B-B14F-4D97-AF65-F5344CB8AC3E}">
        <p14:creationId xmlns:p14="http://schemas.microsoft.com/office/powerpoint/2010/main" val="37187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Burying Solid Waste Has Advantages and Disadvantages (5 of 5)</a:t>
            </a:r>
          </a:p>
        </p:txBody>
      </p:sp>
      <p:pic>
        <p:nvPicPr>
          <p:cNvPr id="7" name="Picture Placeholder 6" descr="A Photo shows several plants in an open land with open dumps burning and releasing smoke.&#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979315" y="1464707"/>
            <a:ext cx="7185371" cy="4707493"/>
          </a:xfrm>
          <a:prstGeom prst="rect">
            <a:avLst/>
          </a:prstGeom>
        </p:spPr>
      </p:pic>
    </p:spTree>
    <p:extLst>
      <p:ext uri="{BB962C8B-B14F-4D97-AF65-F5344CB8AC3E}">
        <p14:creationId xmlns:p14="http://schemas.microsoft.com/office/powerpoint/2010/main" val="174389690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18.5 How Should We Deal with Hazardous Waste?</a:t>
            </a:r>
          </a:p>
        </p:txBody>
      </p:sp>
      <p:sp>
        <p:nvSpPr>
          <p:cNvPr id="3" name="Content Placeholder 2"/>
          <p:cNvSpPr>
            <a:spLocks noGrp="1"/>
          </p:cNvSpPr>
          <p:nvPr>
            <p:ph idx="1"/>
          </p:nvPr>
        </p:nvSpPr>
        <p:spPr/>
        <p:txBody>
          <a:bodyPr/>
          <a:lstStyle/>
          <a:p>
            <a:r>
              <a:rPr lang="en-US" dirty="0"/>
              <a:t>Sustainable approach to hazardous waste</a:t>
            </a:r>
          </a:p>
          <a:p>
            <a:pPr lvl="1"/>
            <a:r>
              <a:rPr lang="en-US" sz="2600" dirty="0"/>
              <a:t>Produce less of it</a:t>
            </a:r>
          </a:p>
          <a:p>
            <a:pPr lvl="1"/>
            <a:r>
              <a:rPr lang="en-US" sz="2600" dirty="0"/>
              <a:t>Reuse or recycle it</a:t>
            </a:r>
          </a:p>
          <a:p>
            <a:pPr lvl="1"/>
            <a:r>
              <a:rPr lang="en-US" sz="2600" dirty="0"/>
              <a:t>Convert it to less-hazardous materials</a:t>
            </a:r>
          </a:p>
          <a:p>
            <a:pPr lvl="1"/>
            <a:r>
              <a:rPr lang="en-US" sz="2600" dirty="0"/>
              <a:t>Safely store what is left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Hazardous Waste Requires Special Handling </a:t>
            </a:r>
            <a:br>
              <a:rPr lang="en-US" dirty="0"/>
            </a:br>
            <a:r>
              <a:rPr lang="en-US" dirty="0"/>
              <a:t>(1 of 2)</a:t>
            </a:r>
          </a:p>
        </p:txBody>
      </p:sp>
      <p:sp>
        <p:nvSpPr>
          <p:cNvPr id="2" name="Content Placeholder 1"/>
          <p:cNvSpPr>
            <a:spLocks noGrp="1"/>
          </p:cNvSpPr>
          <p:nvPr>
            <p:ph idx="1"/>
          </p:nvPr>
        </p:nvSpPr>
        <p:spPr/>
        <p:txBody>
          <a:bodyPr>
            <a:normAutofit/>
          </a:bodyPr>
          <a:lstStyle/>
          <a:p>
            <a:r>
              <a:rPr lang="en-US" dirty="0"/>
              <a:t>Best practices</a:t>
            </a:r>
          </a:p>
          <a:p>
            <a:pPr lvl="1"/>
            <a:r>
              <a:rPr lang="en-US" dirty="0"/>
              <a:t>Produce less</a:t>
            </a:r>
          </a:p>
          <a:p>
            <a:pPr lvl="1"/>
            <a:r>
              <a:rPr lang="en-US" dirty="0"/>
              <a:t>Convert as much as possible to less-hazardous substances</a:t>
            </a:r>
          </a:p>
          <a:p>
            <a:pPr lvl="1"/>
            <a:r>
              <a:rPr lang="en-US" dirty="0"/>
              <a:t>Put the rest in long-term safe storage</a:t>
            </a:r>
          </a:p>
        </p:txBody>
      </p:sp>
    </p:spTree>
    <p:extLst>
      <p:ext uri="{BB962C8B-B14F-4D97-AF65-F5344CB8AC3E}">
        <p14:creationId xmlns:p14="http://schemas.microsoft.com/office/powerpoint/2010/main" val="2959126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326CD-117B-4E18-9930-4915F6D1A0CD}"/>
              </a:ext>
            </a:extLst>
          </p:cNvPr>
          <p:cNvSpPr>
            <a:spLocks noGrp="1"/>
          </p:cNvSpPr>
          <p:nvPr>
            <p:ph type="title"/>
          </p:nvPr>
        </p:nvSpPr>
        <p:spPr/>
        <p:txBody>
          <a:bodyPr>
            <a:normAutofit fontScale="90000"/>
          </a:bodyPr>
          <a:lstStyle/>
          <a:p>
            <a:r>
              <a:rPr lang="en-US" dirty="0"/>
              <a:t>Hazardous Waste Requires Special Handling </a:t>
            </a:r>
            <a:br>
              <a:rPr lang="en-US" dirty="0"/>
            </a:br>
            <a:r>
              <a:rPr lang="en-US" dirty="0"/>
              <a:t>(2 of 2)</a:t>
            </a:r>
          </a:p>
        </p:txBody>
      </p:sp>
      <p:sp>
        <p:nvSpPr>
          <p:cNvPr id="4" name="Text Placeholder 3">
            <a:extLst>
              <a:ext uri="{FF2B5EF4-FFF2-40B4-BE49-F238E27FC236}">
                <a16:creationId xmlns:a16="http://schemas.microsoft.com/office/drawing/2014/main" id="{A2674AF5-ED3A-4B6D-818D-615C5F2A8BA7}"/>
              </a:ext>
            </a:extLst>
          </p:cNvPr>
          <p:cNvSpPr>
            <a:spLocks noGrp="1"/>
          </p:cNvSpPr>
          <p:nvPr>
            <p:ph type="body" sz="half" idx="2"/>
          </p:nvPr>
        </p:nvSpPr>
        <p:spPr>
          <a:xfrm>
            <a:off x="1547633" y="4850208"/>
            <a:ext cx="6037207" cy="665175"/>
          </a:xfrm>
        </p:spPr>
        <p:txBody>
          <a:bodyPr/>
          <a:lstStyle/>
          <a:p>
            <a:r>
              <a:rPr lang="en-US" i="1" dirty="0"/>
              <a:t>Integrated hazardous waste management: </a:t>
            </a:r>
            <a:r>
              <a:rPr lang="en-US" dirty="0"/>
              <a:t>The U.S. National Academy of Sciences has suggested these priorities for dealing with hazardous waste.</a:t>
            </a:r>
          </a:p>
        </p:txBody>
      </p:sp>
      <p:pic>
        <p:nvPicPr>
          <p:cNvPr id="8" name="Picture 7">
            <a:extLst>
              <a:ext uri="{FF2B5EF4-FFF2-40B4-BE49-F238E27FC236}">
                <a16:creationId xmlns:a16="http://schemas.microsoft.com/office/drawing/2014/main" id="{23B0F496-5F68-417B-88B2-4A6BA81D1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37" y="2133600"/>
            <a:ext cx="8915400" cy="2277233"/>
          </a:xfrm>
          <a:prstGeom prst="rect">
            <a:avLst/>
          </a:prstGeom>
        </p:spPr>
      </p:pic>
    </p:spTree>
    <p:extLst>
      <p:ext uri="{BB962C8B-B14F-4D97-AF65-F5344CB8AC3E}">
        <p14:creationId xmlns:p14="http://schemas.microsoft.com/office/powerpoint/2010/main" val="335348399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Recycling E-Waste (1 of 2)</a:t>
            </a:r>
          </a:p>
        </p:txBody>
      </p:sp>
      <p:sp>
        <p:nvSpPr>
          <p:cNvPr id="3" name="Content Placeholder 2"/>
          <p:cNvSpPr>
            <a:spLocks noGrp="1"/>
          </p:cNvSpPr>
          <p:nvPr>
            <p:ph idx="1"/>
          </p:nvPr>
        </p:nvSpPr>
        <p:spPr>
          <a:xfrm>
            <a:off x="152400" y="1295400"/>
            <a:ext cx="8839200" cy="4800599"/>
          </a:xfrm>
        </p:spPr>
        <p:txBody>
          <a:bodyPr>
            <a:normAutofit/>
          </a:bodyPr>
          <a:lstStyle/>
          <a:p>
            <a:r>
              <a:rPr lang="en-US" dirty="0"/>
              <a:t>Much of the world’s e-waste shipped to China </a:t>
            </a:r>
          </a:p>
          <a:p>
            <a:pPr lvl="1"/>
            <a:r>
              <a:rPr lang="en-US" sz="2600" dirty="0"/>
              <a:t>Hazardous working conditions</a:t>
            </a:r>
          </a:p>
          <a:p>
            <a:pPr lvl="1"/>
            <a:r>
              <a:rPr lang="en-US" sz="2600" dirty="0"/>
              <a:t>Includes child workers</a:t>
            </a:r>
          </a:p>
          <a:p>
            <a:r>
              <a:rPr lang="en-US" dirty="0"/>
              <a:t>The United States produces roughly 50% of the world’s e-waste</a:t>
            </a:r>
          </a:p>
          <a:p>
            <a:pPr lvl="1"/>
            <a:r>
              <a:rPr lang="en-US" sz="2600" dirty="0"/>
              <a:t>Recycles only 14%</a:t>
            </a:r>
          </a:p>
          <a:p>
            <a:r>
              <a:rPr lang="en-US" dirty="0"/>
              <a:t>13 states: manufacturers responsible for recycling electronic devices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Waste Is Piling Up (1 of 3)</a:t>
            </a:r>
          </a:p>
        </p:txBody>
      </p:sp>
      <p:sp>
        <p:nvSpPr>
          <p:cNvPr id="3" name="Content Placeholder 2"/>
          <p:cNvSpPr>
            <a:spLocks noGrp="1"/>
          </p:cNvSpPr>
          <p:nvPr>
            <p:ph idx="1"/>
          </p:nvPr>
        </p:nvSpPr>
        <p:spPr/>
        <p:txBody>
          <a:bodyPr>
            <a:normAutofit fontScale="92500" lnSpcReduction="10000"/>
          </a:bodyPr>
          <a:lstStyle/>
          <a:p>
            <a:r>
              <a:rPr lang="en-US" dirty="0"/>
              <a:t>Virtually no waste in the natural world</a:t>
            </a:r>
          </a:p>
          <a:p>
            <a:r>
              <a:rPr lang="en-US" dirty="0"/>
              <a:t>Solid waste</a:t>
            </a:r>
          </a:p>
          <a:p>
            <a:pPr lvl="1"/>
            <a:r>
              <a:rPr lang="en-US" sz="2600" dirty="0"/>
              <a:t>Industrial solid waste</a:t>
            </a:r>
          </a:p>
          <a:p>
            <a:pPr lvl="2"/>
            <a:r>
              <a:rPr lang="en-US" sz="2400" dirty="0"/>
              <a:t>Mines, farms, and industries</a:t>
            </a:r>
          </a:p>
          <a:p>
            <a:pPr lvl="1"/>
            <a:r>
              <a:rPr lang="en-US" sz="2600" dirty="0"/>
              <a:t>Municipal solid waste (MSW)</a:t>
            </a:r>
          </a:p>
          <a:p>
            <a:pPr lvl="2"/>
            <a:r>
              <a:rPr lang="en-US" sz="2400" dirty="0"/>
              <a:t>Garbage or trash</a:t>
            </a:r>
          </a:p>
          <a:p>
            <a:r>
              <a:rPr lang="en-US" dirty="0"/>
              <a:t>Much waste ends up in rivers, lakes, the ocean, and natural landscapes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Study: Recycling E-Waste (2 of 2)</a:t>
            </a:r>
          </a:p>
        </p:txBody>
      </p:sp>
      <p:pic>
        <p:nvPicPr>
          <p:cNvPr id="7" name="Picture Placeholder 6" descr="An illustration shows a young girl who is hampering the batteries to extract tin and lead.&#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2834900" y="1487836"/>
            <a:ext cx="3474200" cy="4684364"/>
          </a:xfrm>
          <a:prstGeom prst="rect">
            <a:avLst/>
          </a:prstGeom>
        </p:spPr>
      </p:pic>
    </p:spTree>
    <p:extLst>
      <p:ext uri="{BB962C8B-B14F-4D97-AF65-F5344CB8AC3E}">
        <p14:creationId xmlns:p14="http://schemas.microsoft.com/office/powerpoint/2010/main" val="15055560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Detoxifying Hazardous Wastes (1 of 2)</a:t>
            </a:r>
          </a:p>
        </p:txBody>
      </p:sp>
      <p:sp>
        <p:nvSpPr>
          <p:cNvPr id="3" name="Content Placeholder 2"/>
          <p:cNvSpPr>
            <a:spLocks noGrp="1"/>
          </p:cNvSpPr>
          <p:nvPr>
            <p:ph idx="1"/>
          </p:nvPr>
        </p:nvSpPr>
        <p:spPr>
          <a:xfrm>
            <a:off x="152400" y="1295400"/>
            <a:ext cx="8839200" cy="4648199"/>
          </a:xfrm>
        </p:spPr>
        <p:txBody>
          <a:bodyPr/>
          <a:lstStyle/>
          <a:p>
            <a:r>
              <a:rPr lang="en-US" dirty="0"/>
              <a:t>Collect and then detoxify</a:t>
            </a:r>
          </a:p>
          <a:p>
            <a:pPr lvl="1"/>
            <a:r>
              <a:rPr lang="en-US" sz="2600" dirty="0"/>
              <a:t>Physical methods</a:t>
            </a:r>
          </a:p>
          <a:p>
            <a:pPr lvl="1"/>
            <a:r>
              <a:rPr lang="en-US" sz="2600" dirty="0"/>
              <a:t>Chemical methods</a:t>
            </a:r>
          </a:p>
          <a:p>
            <a:pPr lvl="1"/>
            <a:r>
              <a:rPr lang="en-US" sz="2600" dirty="0"/>
              <a:t>Bioremediation</a:t>
            </a:r>
          </a:p>
          <a:p>
            <a:pPr lvl="1"/>
            <a:r>
              <a:rPr lang="en-US" sz="2600" dirty="0"/>
              <a:t>Phytoremediation</a:t>
            </a:r>
          </a:p>
          <a:p>
            <a:r>
              <a:rPr lang="en-US" dirty="0"/>
              <a:t>Plasma gasification</a:t>
            </a:r>
          </a:p>
          <a:p>
            <a:pPr lvl="1"/>
            <a:r>
              <a:rPr lang="en-US" sz="2600" dirty="0"/>
              <a:t>Incineration using a plasma arc torch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Detoxifying Hazardous Wastes (2 of 2)</a:t>
            </a:r>
          </a:p>
        </p:txBody>
      </p:sp>
      <p:sp>
        <p:nvSpPr>
          <p:cNvPr id="5" name="Content Placeholder 4"/>
          <p:cNvSpPr>
            <a:spLocks noGrp="1"/>
          </p:cNvSpPr>
          <p:nvPr>
            <p:ph sz="quarter" idx="11"/>
          </p:nvPr>
        </p:nvSpPr>
        <p:spPr>
          <a:xfrm>
            <a:off x="228600" y="1524000"/>
            <a:ext cx="3024093" cy="3359936"/>
          </a:xfrm>
        </p:spPr>
        <p:txBody>
          <a:bodyPr>
            <a:normAutofit/>
          </a:bodyPr>
          <a:lstStyle/>
          <a:p>
            <a:pPr marL="0" indent="0">
              <a:buNone/>
            </a:pPr>
            <a:r>
              <a:rPr lang="en-US" sz="2400" b="1" dirty="0"/>
              <a:t>Trade-Offs </a:t>
            </a:r>
          </a:p>
          <a:p>
            <a:pPr marL="0" indent="0">
              <a:buNone/>
            </a:pPr>
            <a:r>
              <a:rPr lang="en-US" sz="2400" b="1" dirty="0"/>
              <a:t>Plasma Arc </a:t>
            </a:r>
          </a:p>
          <a:p>
            <a:r>
              <a:rPr lang="en-US" sz="2200" b="1" dirty="0"/>
              <a:t>Advantages </a:t>
            </a:r>
          </a:p>
          <a:p>
            <a:pPr marL="406400" indent="-231775">
              <a:buFont typeface="Arial" pitchFamily="34" charset="0"/>
              <a:buChar char="–"/>
            </a:pPr>
            <a:r>
              <a:rPr lang="en-US" sz="1800" dirty="0"/>
              <a:t>Produces a mixture of CO and H2 that can be used as a fuel </a:t>
            </a:r>
          </a:p>
          <a:p>
            <a:pPr marL="406400" indent="-231775">
              <a:buFont typeface="Arial" pitchFamily="34" charset="0"/>
              <a:buChar char="–"/>
            </a:pPr>
            <a:r>
              <a:rPr lang="en-US" sz="1800" dirty="0"/>
              <a:t>Mobile. Easy to move to different sites </a:t>
            </a:r>
          </a:p>
          <a:p>
            <a:pPr marL="406400" indent="-231775">
              <a:buFont typeface="Arial" pitchFamily="34" charset="0"/>
              <a:buChar char="–"/>
            </a:pPr>
            <a:r>
              <a:rPr lang="en-US" sz="1800" dirty="0"/>
              <a:t>Produces no toxic ash </a:t>
            </a:r>
          </a:p>
        </p:txBody>
      </p:sp>
      <p:pic>
        <p:nvPicPr>
          <p:cNvPr id="6146" name="Picture 2" descr="An illustration provides information about Plasma Arc in three columns. The first column provides information about Advantages that reads the text “Produces a mixture of CO and H2 that can be used as a fuel, mobile: easy to move to different sites, and produces no toxic ash.” The second column shows the photo of a torch-like object producing illumination (plasma arc) and another photo shows a lengthy object on which the torch-like object producing illumination is placed in a vertical direction. The third column provides information about Disadvantages that reads the text “high cost, produces carbon-di-oxide and carbon monoxide, can release particulates and chlorine gas, and can vaporize and release toxic metals and radioactive element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199" y="1752600"/>
            <a:ext cx="1746131" cy="357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2"/>
          </p:nvPr>
        </p:nvSpPr>
        <p:spPr>
          <a:xfrm>
            <a:off x="5562600" y="2409344"/>
            <a:ext cx="3172867" cy="2696056"/>
          </a:xfrm>
        </p:spPr>
        <p:txBody>
          <a:bodyPr>
            <a:normAutofit/>
          </a:bodyPr>
          <a:lstStyle/>
          <a:p>
            <a:r>
              <a:rPr lang="en-US" sz="2200" b="1" dirty="0"/>
              <a:t>Disadvantages</a:t>
            </a:r>
          </a:p>
          <a:p>
            <a:pPr>
              <a:buFont typeface="Arial" pitchFamily="34" charset="0"/>
              <a:buChar char="–"/>
            </a:pPr>
            <a:r>
              <a:rPr lang="en-US" sz="1800" dirty="0"/>
              <a:t> High cost </a:t>
            </a:r>
          </a:p>
          <a:p>
            <a:pPr>
              <a:buFont typeface="Arial" pitchFamily="34" charset="0"/>
              <a:buChar char="–"/>
            </a:pPr>
            <a:r>
              <a:rPr lang="en-US" sz="1800" dirty="0"/>
              <a:t>Produces CO</a:t>
            </a:r>
            <a:r>
              <a:rPr lang="en-US" sz="1800" baseline="-25000" dirty="0"/>
              <a:t>2</a:t>
            </a:r>
            <a:r>
              <a:rPr lang="en-US" sz="1800" dirty="0"/>
              <a:t> and CO </a:t>
            </a:r>
          </a:p>
          <a:p>
            <a:pPr>
              <a:buFont typeface="Arial" pitchFamily="34" charset="0"/>
              <a:buChar char="–"/>
            </a:pPr>
            <a:r>
              <a:rPr lang="en-US" sz="1800" dirty="0"/>
              <a:t>Can release particulates and chlorine gas </a:t>
            </a:r>
          </a:p>
          <a:p>
            <a:pPr>
              <a:buFont typeface="Arial" pitchFamily="34" charset="0"/>
              <a:buChar char="–"/>
            </a:pPr>
            <a:r>
              <a:rPr lang="en-US" sz="1800" dirty="0"/>
              <a:t>Can vaporize and release toxic metals and radioactive elements</a:t>
            </a:r>
          </a:p>
        </p:txBody>
      </p:sp>
    </p:spTree>
    <p:extLst>
      <p:ext uri="{BB962C8B-B14F-4D97-AF65-F5344CB8AC3E}">
        <p14:creationId xmlns:p14="http://schemas.microsoft.com/office/powerpoint/2010/main" val="811125723"/>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Storing Hazardous Waste (1 of 4)</a:t>
            </a:r>
          </a:p>
        </p:txBody>
      </p:sp>
      <p:sp>
        <p:nvSpPr>
          <p:cNvPr id="3" name="Content Placeholder 2"/>
          <p:cNvSpPr>
            <a:spLocks noGrp="1"/>
          </p:cNvSpPr>
          <p:nvPr>
            <p:ph idx="1"/>
          </p:nvPr>
        </p:nvSpPr>
        <p:spPr>
          <a:xfrm>
            <a:off x="152400" y="1295400"/>
            <a:ext cx="8839200" cy="4495799"/>
          </a:xfrm>
        </p:spPr>
        <p:txBody>
          <a:bodyPr>
            <a:normAutofit/>
          </a:bodyPr>
          <a:lstStyle/>
          <a:p>
            <a:r>
              <a:rPr lang="en-US" dirty="0"/>
              <a:t>Burial on land or long-term storage</a:t>
            </a:r>
          </a:p>
          <a:p>
            <a:pPr lvl="1"/>
            <a:r>
              <a:rPr lang="en-US" sz="2600" dirty="0"/>
              <a:t>Most widely used method today due to low cost</a:t>
            </a:r>
          </a:p>
          <a:p>
            <a:r>
              <a:rPr lang="en-US" dirty="0"/>
              <a:t>Deep-well disposal</a:t>
            </a:r>
          </a:p>
          <a:p>
            <a:r>
              <a:rPr lang="en-US" dirty="0"/>
              <a:t>Surface impoundments</a:t>
            </a:r>
          </a:p>
          <a:p>
            <a:pPr lvl="1"/>
            <a:r>
              <a:rPr lang="en-US" sz="2600" dirty="0"/>
              <a:t>Lined ponds, pits, or lagoons</a:t>
            </a:r>
          </a:p>
          <a:p>
            <a:r>
              <a:rPr lang="en-US" dirty="0"/>
              <a:t>Secure hazardous waste landfills</a:t>
            </a:r>
          </a:p>
          <a:p>
            <a:pPr lvl="1"/>
            <a:r>
              <a:rPr lang="en-US" sz="2600" dirty="0"/>
              <a:t>Expensive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Storing Hazardous Waste (2 of 4)</a:t>
            </a:r>
          </a:p>
        </p:txBody>
      </p:sp>
      <p:sp>
        <p:nvSpPr>
          <p:cNvPr id="8" name="Content Placeholder 7"/>
          <p:cNvSpPr>
            <a:spLocks noGrp="1"/>
          </p:cNvSpPr>
          <p:nvPr>
            <p:ph sz="quarter" idx="12"/>
          </p:nvPr>
        </p:nvSpPr>
        <p:spPr>
          <a:xfrm>
            <a:off x="435577" y="1676400"/>
            <a:ext cx="2993423" cy="3687211"/>
          </a:xfrm>
        </p:spPr>
        <p:txBody>
          <a:bodyPr>
            <a:normAutofit/>
          </a:bodyPr>
          <a:lstStyle/>
          <a:p>
            <a:pPr marL="0" indent="0">
              <a:buNone/>
            </a:pPr>
            <a:r>
              <a:rPr lang="en-US" b="1" dirty="0"/>
              <a:t>T</a:t>
            </a:r>
            <a:r>
              <a:rPr lang="en-US" sz="2200" b="1" dirty="0"/>
              <a:t>rade-Offs </a:t>
            </a:r>
          </a:p>
          <a:p>
            <a:pPr marL="0" indent="0">
              <a:buNone/>
            </a:pPr>
            <a:r>
              <a:rPr lang="en-US" sz="2200" b="1" dirty="0"/>
              <a:t>Deep-Well Disposal </a:t>
            </a:r>
          </a:p>
          <a:p>
            <a:r>
              <a:rPr lang="en-US" sz="2000" b="1" dirty="0"/>
              <a:t>Advantages </a:t>
            </a:r>
          </a:p>
          <a:p>
            <a:pPr marL="465138" indent="-233363">
              <a:buFont typeface="Arial" pitchFamily="34" charset="0"/>
              <a:buChar char="–"/>
            </a:pPr>
            <a:r>
              <a:rPr lang="en-US" sz="1800" dirty="0"/>
              <a:t>Safe if sites are chosen carefully </a:t>
            </a:r>
          </a:p>
          <a:p>
            <a:pPr marL="465138" indent="-233363">
              <a:buFont typeface="Arial" pitchFamily="34" charset="0"/>
              <a:buChar char="–"/>
            </a:pPr>
            <a:r>
              <a:rPr lang="en-US" sz="1800" dirty="0"/>
              <a:t>Wastes can often be retrieved </a:t>
            </a:r>
          </a:p>
          <a:p>
            <a:pPr marL="465138" indent="-233363">
              <a:buFont typeface="Arial" pitchFamily="34" charset="0"/>
              <a:buChar char="–"/>
            </a:pPr>
            <a:r>
              <a:rPr lang="en-US" sz="1800" dirty="0"/>
              <a:t>Low cost </a:t>
            </a:r>
          </a:p>
          <a:p>
            <a:endParaRPr lang="en-US" dirty="0"/>
          </a:p>
        </p:txBody>
      </p:sp>
      <p:pic>
        <p:nvPicPr>
          <p:cNvPr id="7170" name="Picture 2" descr="An illustration provides information about Deep-well disposal in three columns. The first column provides information about advantages that reads the text “safe if sites are chosen carefully, wastes can often be retrieved, and low cost.” The second column shows the photo of an injector which is used to inject hazardous materials deep into the ground. The third column provides information about the Disadvantages that reads the text “leaks can occur from corrosion of well-casing, emits carbon-di-oxide and other air pollutants, and output approach that encourages waste produ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3946" y="1752600"/>
            <a:ext cx="21907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1"/>
          </p:nvPr>
        </p:nvSpPr>
        <p:spPr>
          <a:xfrm>
            <a:off x="5725391" y="2514600"/>
            <a:ext cx="3255818" cy="2362200"/>
          </a:xfrm>
        </p:spPr>
        <p:txBody>
          <a:bodyPr>
            <a:normAutofit lnSpcReduction="10000"/>
          </a:bodyPr>
          <a:lstStyle/>
          <a:p>
            <a:r>
              <a:rPr lang="en-US" sz="2000" b="1" dirty="0"/>
              <a:t>Disadvantages</a:t>
            </a:r>
            <a:r>
              <a:rPr lang="en-US" sz="2000" dirty="0"/>
              <a:t> </a:t>
            </a:r>
          </a:p>
          <a:p>
            <a:pPr>
              <a:buFont typeface="Arial" pitchFamily="34" charset="0"/>
              <a:buChar char="–"/>
            </a:pPr>
            <a:r>
              <a:rPr lang="en-US" sz="1800" dirty="0"/>
              <a:t>Leaks can occur from corrosion of well casing </a:t>
            </a:r>
          </a:p>
          <a:p>
            <a:pPr>
              <a:buFont typeface="Arial" pitchFamily="34" charset="0"/>
              <a:buChar char="–"/>
            </a:pPr>
            <a:r>
              <a:rPr lang="en-US" sz="1800" dirty="0"/>
              <a:t>Emits CO</a:t>
            </a:r>
            <a:r>
              <a:rPr lang="en-US" sz="1800" baseline="-25000" dirty="0"/>
              <a:t>2</a:t>
            </a:r>
            <a:r>
              <a:rPr lang="en-US" sz="1800" dirty="0"/>
              <a:t> and other air pollutants </a:t>
            </a:r>
          </a:p>
          <a:p>
            <a:pPr>
              <a:buFont typeface="Arial" pitchFamily="34" charset="0"/>
              <a:buChar char="–"/>
            </a:pPr>
            <a:r>
              <a:rPr lang="en-US" sz="1800" dirty="0"/>
              <a:t>Output approach that encourages waste production </a:t>
            </a:r>
          </a:p>
        </p:txBody>
      </p:sp>
    </p:spTree>
    <p:extLst>
      <p:ext uri="{BB962C8B-B14F-4D97-AF65-F5344CB8AC3E}">
        <p14:creationId xmlns:p14="http://schemas.microsoft.com/office/powerpoint/2010/main" val="130836672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Storing Hazardous Waste (3 of 4)</a:t>
            </a:r>
          </a:p>
        </p:txBody>
      </p:sp>
      <p:sp>
        <p:nvSpPr>
          <p:cNvPr id="5" name="Content Placeholder 4"/>
          <p:cNvSpPr>
            <a:spLocks noGrp="1"/>
          </p:cNvSpPr>
          <p:nvPr>
            <p:ph sz="quarter" idx="12"/>
          </p:nvPr>
        </p:nvSpPr>
        <p:spPr>
          <a:xfrm>
            <a:off x="152400" y="1371600"/>
            <a:ext cx="3352800" cy="3429000"/>
          </a:xfrm>
        </p:spPr>
        <p:txBody>
          <a:bodyPr>
            <a:normAutofit/>
          </a:bodyPr>
          <a:lstStyle/>
          <a:p>
            <a:pPr marL="0" indent="0">
              <a:buNone/>
            </a:pPr>
            <a:r>
              <a:rPr lang="en-US" sz="2200" b="1" dirty="0"/>
              <a:t>Trade-Offs </a:t>
            </a:r>
          </a:p>
          <a:p>
            <a:pPr marL="0" indent="0">
              <a:buNone/>
            </a:pPr>
            <a:r>
              <a:rPr lang="en-US" sz="2200" b="1" dirty="0"/>
              <a:t>Surface impoundments</a:t>
            </a:r>
          </a:p>
          <a:p>
            <a:r>
              <a:rPr lang="en-US" sz="2000" b="1" dirty="0"/>
              <a:t>Advantages</a:t>
            </a:r>
          </a:p>
          <a:p>
            <a:pPr marL="508000" indent="-276225">
              <a:buFont typeface="Arial" pitchFamily="34" charset="0"/>
              <a:buChar char="–"/>
              <a:tabLst>
                <a:tab pos="508000" algn="l"/>
              </a:tabLst>
            </a:pPr>
            <a:r>
              <a:rPr lang="en-US" sz="2000" dirty="0"/>
              <a:t>Low cost</a:t>
            </a:r>
          </a:p>
          <a:p>
            <a:pPr marL="508000" indent="-276225">
              <a:buFont typeface="Arial" pitchFamily="34" charset="0"/>
              <a:buChar char="–"/>
              <a:tabLst>
                <a:tab pos="508000" algn="l"/>
              </a:tabLst>
            </a:pPr>
            <a:r>
              <a:rPr lang="en-US" sz="2000" dirty="0"/>
              <a:t>Wastes can often be retrieved</a:t>
            </a:r>
          </a:p>
          <a:p>
            <a:pPr marL="508000" indent="-276225">
              <a:buFont typeface="Arial" pitchFamily="34" charset="0"/>
              <a:buChar char="–"/>
              <a:tabLst>
                <a:tab pos="508000" algn="l"/>
              </a:tabLst>
            </a:pPr>
            <a:r>
              <a:rPr lang="en-US" sz="2000" dirty="0"/>
              <a:t>Can store wastes indefinitely with secure double liners</a:t>
            </a:r>
          </a:p>
          <a:p>
            <a:endParaRPr lang="en-US" sz="2000" b="1" dirty="0"/>
          </a:p>
        </p:txBody>
      </p:sp>
      <p:pic>
        <p:nvPicPr>
          <p:cNvPr id="8194" name="Picture 2" descr="An illustration provides information about surface impoundments. The first column provides information about the advantages that reads the text “low costs, wastes can often be retrieved, and can store wastes indefinitely with secure double liners.” The second column shows a photo of a mountainous region with a lake and vegetation around it. The third column provides information about the disadvantages that reads the text “Water pollution from leaking liners and overflows, air pollution from volatile organic compounds, and output approach that encourages waste productio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229" y="1600200"/>
            <a:ext cx="2294659" cy="316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1"/>
          </p:nvPr>
        </p:nvSpPr>
        <p:spPr>
          <a:xfrm>
            <a:off x="6010323" y="2111576"/>
            <a:ext cx="2905077" cy="3374824"/>
          </a:xfrm>
        </p:spPr>
        <p:txBody>
          <a:bodyPr>
            <a:noAutofit/>
          </a:bodyPr>
          <a:lstStyle/>
          <a:p>
            <a:r>
              <a:rPr lang="en-US" sz="2000" b="1" dirty="0"/>
              <a:t>Disadvantages</a:t>
            </a:r>
            <a:endParaRPr lang="en-US" sz="2000" dirty="0"/>
          </a:p>
          <a:p>
            <a:pPr marL="508000" indent="-276225">
              <a:buFont typeface="Arial" pitchFamily="34" charset="0"/>
              <a:buChar char="–"/>
              <a:tabLst>
                <a:tab pos="508000" algn="l"/>
              </a:tabLst>
            </a:pPr>
            <a:r>
              <a:rPr lang="en-US" sz="2000" dirty="0" err="1"/>
              <a:t>Watter</a:t>
            </a:r>
            <a:r>
              <a:rPr lang="en-US" sz="2000" dirty="0"/>
              <a:t> pollution from leaking liners and overflows </a:t>
            </a:r>
          </a:p>
          <a:p>
            <a:pPr marL="508000" indent="-276225">
              <a:buFont typeface="Arial" pitchFamily="34" charset="0"/>
              <a:buChar char="–"/>
              <a:tabLst>
                <a:tab pos="508000" algn="l"/>
              </a:tabLst>
            </a:pPr>
            <a:r>
              <a:rPr lang="en-US" sz="2000" dirty="0"/>
              <a:t>Air pollution from volatile organic compounds</a:t>
            </a:r>
          </a:p>
          <a:p>
            <a:pPr marL="508000" indent="-276225">
              <a:buFont typeface="Arial" pitchFamily="34" charset="0"/>
              <a:buChar char="–"/>
              <a:tabLst>
                <a:tab pos="508000" algn="l"/>
              </a:tabLst>
            </a:pPr>
            <a:r>
              <a:rPr lang="en-US" sz="2000" dirty="0"/>
              <a:t>Output approach that encourages waste production</a:t>
            </a:r>
          </a:p>
        </p:txBody>
      </p:sp>
    </p:spTree>
    <p:extLst>
      <p:ext uri="{BB962C8B-B14F-4D97-AF65-F5344CB8AC3E}">
        <p14:creationId xmlns:p14="http://schemas.microsoft.com/office/powerpoint/2010/main" val="336480511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Storing Hazardous Waste (4 of 4)</a:t>
            </a:r>
          </a:p>
        </p:txBody>
      </p:sp>
      <p:pic>
        <p:nvPicPr>
          <p:cNvPr id="7" name="Picture 6">
            <a:extLst>
              <a:ext uri="{FF2B5EF4-FFF2-40B4-BE49-F238E27FC236}">
                <a16:creationId xmlns:a16="http://schemas.microsoft.com/office/drawing/2014/main" id="{B03C9AA8-0B9D-4EAB-B9C2-D4D82E7EC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925" y="1219200"/>
            <a:ext cx="5772150" cy="4847569"/>
          </a:xfrm>
          <a:prstGeom prst="rect">
            <a:avLst/>
          </a:prstGeom>
        </p:spPr>
      </p:pic>
    </p:spTree>
    <p:extLst>
      <p:ext uri="{BB962C8B-B14F-4D97-AF65-F5344CB8AC3E}">
        <p14:creationId xmlns:p14="http://schemas.microsoft.com/office/powerpoint/2010/main" val="2308698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Hazardous Waste Regulation in the United States (1 of 4)</a:t>
            </a:r>
          </a:p>
        </p:txBody>
      </p:sp>
      <p:sp>
        <p:nvSpPr>
          <p:cNvPr id="3" name="Content Placeholder 2"/>
          <p:cNvSpPr>
            <a:spLocks noGrp="1"/>
          </p:cNvSpPr>
          <p:nvPr>
            <p:ph idx="1"/>
          </p:nvPr>
        </p:nvSpPr>
        <p:spPr>
          <a:xfrm>
            <a:off x="152400" y="1295400"/>
            <a:ext cx="8686800" cy="4648199"/>
          </a:xfrm>
        </p:spPr>
        <p:txBody>
          <a:bodyPr/>
          <a:lstStyle/>
          <a:p>
            <a:r>
              <a:rPr lang="en-US" dirty="0"/>
              <a:t>Toxic Substances Control Act</a:t>
            </a:r>
          </a:p>
          <a:p>
            <a:r>
              <a:rPr lang="en-US" dirty="0"/>
              <a:t>1976: Resource Conservation and Recovery Act (RCRA)</a:t>
            </a:r>
          </a:p>
          <a:p>
            <a:pPr lvl="1"/>
            <a:r>
              <a:rPr lang="en-US" sz="2600" dirty="0"/>
              <a:t>EPA sets standards and gives permits</a:t>
            </a:r>
          </a:p>
          <a:p>
            <a:pPr lvl="1"/>
            <a:r>
              <a:rPr lang="en-US" sz="2600" dirty="0"/>
              <a:t>Cradle to grave</a:t>
            </a:r>
          </a:p>
          <a:p>
            <a:pPr lvl="1"/>
            <a:r>
              <a:rPr lang="en-US" sz="2600" dirty="0"/>
              <a:t>Covers only 5% of hazardous waste produced in the United States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Hazardous Waste Regulation in the United States (2 of 4)</a:t>
            </a:r>
          </a:p>
        </p:txBody>
      </p:sp>
      <p:sp>
        <p:nvSpPr>
          <p:cNvPr id="3" name="Content Placeholder 2"/>
          <p:cNvSpPr>
            <a:spLocks noGrp="1"/>
          </p:cNvSpPr>
          <p:nvPr>
            <p:ph idx="1"/>
          </p:nvPr>
        </p:nvSpPr>
        <p:spPr>
          <a:xfrm>
            <a:off x="152400" y="1295400"/>
            <a:ext cx="8763000" cy="4724399"/>
          </a:xfrm>
        </p:spPr>
        <p:txBody>
          <a:bodyPr>
            <a:normAutofit/>
          </a:bodyPr>
          <a:lstStyle/>
          <a:p>
            <a:r>
              <a:rPr lang="en-US" dirty="0"/>
              <a:t>1980: Comprehensive Environmental, Compensation, and Liability Act (CERCLA)</a:t>
            </a:r>
          </a:p>
          <a:p>
            <a:pPr lvl="1"/>
            <a:r>
              <a:rPr lang="en-US" sz="2600" dirty="0"/>
              <a:t>National Priorities List</a:t>
            </a:r>
          </a:p>
          <a:p>
            <a:pPr lvl="2"/>
            <a:r>
              <a:rPr lang="en-US" sz="2400" dirty="0"/>
              <a:t>2016: 1323 Superfund sites; 391 cleaned</a:t>
            </a:r>
            <a:endParaRPr lang="en-US" dirty="0"/>
          </a:p>
          <a:p>
            <a:pPr lvl="1"/>
            <a:r>
              <a:rPr lang="en-US" sz="2600" dirty="0"/>
              <a:t>Pace of cleanup has slowed</a:t>
            </a:r>
          </a:p>
          <a:p>
            <a:pPr lvl="2"/>
            <a:r>
              <a:rPr lang="en-US" sz="2400" dirty="0"/>
              <a:t>Funding discontinued</a:t>
            </a:r>
            <a:endParaRPr lang="en-US" dirty="0"/>
          </a:p>
          <a:p>
            <a:r>
              <a:rPr lang="en-US" dirty="0"/>
              <a:t>Laws encouraging the cleanup of brownfields</a:t>
            </a:r>
          </a:p>
          <a:p>
            <a:pPr lvl="1"/>
            <a:r>
              <a:rPr lang="en-US" sz="2600" dirty="0"/>
              <a:t>Abandoned industrial sites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B311-E539-459F-9361-7E057E1BD877}"/>
              </a:ext>
            </a:extLst>
          </p:cNvPr>
          <p:cNvSpPr>
            <a:spLocks noGrp="1"/>
          </p:cNvSpPr>
          <p:nvPr>
            <p:ph type="title"/>
          </p:nvPr>
        </p:nvSpPr>
        <p:spPr/>
        <p:txBody>
          <a:bodyPr>
            <a:normAutofit fontScale="90000"/>
          </a:bodyPr>
          <a:lstStyle/>
          <a:p>
            <a:r>
              <a:rPr lang="en-US" dirty="0"/>
              <a:t>Case Study: Hazardous Waste Regulation in the United States (3 of 4)</a:t>
            </a:r>
          </a:p>
        </p:txBody>
      </p:sp>
      <p:sp>
        <p:nvSpPr>
          <p:cNvPr id="4" name="Text Placeholder 3">
            <a:extLst>
              <a:ext uri="{FF2B5EF4-FFF2-40B4-BE49-F238E27FC236}">
                <a16:creationId xmlns:a16="http://schemas.microsoft.com/office/drawing/2014/main" id="{461A05F4-E35A-4C89-95C4-33E28A15DD0A}"/>
              </a:ext>
            </a:extLst>
          </p:cNvPr>
          <p:cNvSpPr>
            <a:spLocks noGrp="1"/>
          </p:cNvSpPr>
          <p:nvPr>
            <p:ph type="body" sz="half" idx="2"/>
          </p:nvPr>
        </p:nvSpPr>
        <p:spPr>
          <a:xfrm>
            <a:off x="5943601" y="3200400"/>
            <a:ext cx="2590799" cy="665175"/>
          </a:xfrm>
        </p:spPr>
        <p:txBody>
          <a:bodyPr>
            <a:normAutofit fontScale="92500" lnSpcReduction="10000"/>
          </a:bodyPr>
          <a:lstStyle/>
          <a:p>
            <a:r>
              <a:rPr lang="en-US" dirty="0"/>
              <a:t>Hazardous wastes can be isolated and stored in a secure hazardous waste landfill.</a:t>
            </a:r>
          </a:p>
        </p:txBody>
      </p:sp>
      <p:pic>
        <p:nvPicPr>
          <p:cNvPr id="8" name="Picture 7">
            <a:extLst>
              <a:ext uri="{FF2B5EF4-FFF2-40B4-BE49-F238E27FC236}">
                <a16:creationId xmlns:a16="http://schemas.microsoft.com/office/drawing/2014/main" id="{5113C286-EA76-4583-A4FD-639F46014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1" y="1394974"/>
            <a:ext cx="4114800" cy="4760621"/>
          </a:xfrm>
          <a:prstGeom prst="rect">
            <a:avLst/>
          </a:prstGeom>
        </p:spPr>
      </p:pic>
    </p:spTree>
    <p:extLst>
      <p:ext uri="{BB962C8B-B14F-4D97-AF65-F5344CB8AC3E}">
        <p14:creationId xmlns:p14="http://schemas.microsoft.com/office/powerpoint/2010/main" val="36678777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Solid Waste Is Piling Up (2 of 3)</a:t>
            </a:r>
          </a:p>
        </p:txBody>
      </p:sp>
      <p:sp>
        <p:nvSpPr>
          <p:cNvPr id="5" name="Content Placeholder 2"/>
          <p:cNvSpPr>
            <a:spLocks noGrp="1"/>
          </p:cNvSpPr>
          <p:nvPr>
            <p:ph idx="1"/>
          </p:nvPr>
        </p:nvSpPr>
        <p:spPr/>
        <p:txBody>
          <a:bodyPr/>
          <a:lstStyle/>
          <a:p>
            <a:r>
              <a:rPr lang="en-US" dirty="0"/>
              <a:t>Single-use plastic bags</a:t>
            </a:r>
          </a:p>
          <a:p>
            <a:pPr lvl="1"/>
            <a:r>
              <a:rPr lang="en-US" sz="2600" dirty="0"/>
              <a:t>100 billion used in the U.S. each year</a:t>
            </a:r>
          </a:p>
          <a:p>
            <a:pPr lvl="1"/>
            <a:r>
              <a:rPr lang="en-US" sz="2600" dirty="0"/>
              <a:t>Take 400–1,000 years to break down</a:t>
            </a:r>
          </a:p>
          <a:p>
            <a:pPr lvl="2"/>
            <a:r>
              <a:rPr lang="en-US" sz="2400" dirty="0"/>
              <a:t>Never disintegrate completely</a:t>
            </a:r>
          </a:p>
          <a:p>
            <a:pPr lvl="1"/>
            <a:r>
              <a:rPr lang="en-US" sz="2600" dirty="0"/>
              <a:t>Block drains and sewage systems and kill wildlife</a:t>
            </a:r>
          </a:p>
          <a:p>
            <a:r>
              <a:rPr lang="en-US" dirty="0"/>
              <a:t>Discarded plastic threatens wildlife</a:t>
            </a:r>
          </a:p>
        </p:txBody>
      </p:sp>
    </p:spTree>
    <p:extLst>
      <p:ext uri="{BB962C8B-B14F-4D97-AF65-F5344CB8AC3E}">
        <p14:creationId xmlns:p14="http://schemas.microsoft.com/office/powerpoint/2010/main" val="1818745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Case Study: Hazardous Waste Regulation in the United States (4 of 4)</a:t>
            </a:r>
          </a:p>
        </p:txBody>
      </p:sp>
      <p:pic>
        <p:nvPicPr>
          <p:cNvPr id="7" name="Picture Placeholder 6" descr="An illustration provides information about Deep-well disposal in three columns. The first column provides information about advantages that reads the text “safe if sites are chosen carefully, wastes can often be retrieved, and low cost.” The second column shows the photo of an injector which is used to inject hazardous materials deep into the ground. The third column provides information about the Disadvantages that reads the text “leaks can occur from corrosion of well-casing, emits carbon-di-oxide and other air pollutants, and output approach that encourages waste production.”&#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219200" y="1524000"/>
            <a:ext cx="6650182" cy="4372495"/>
          </a:xfrm>
          <a:prstGeom prst="rect">
            <a:avLst/>
          </a:prstGeom>
        </p:spPr>
      </p:pic>
    </p:spTree>
    <p:extLst>
      <p:ext uri="{BB962C8B-B14F-4D97-AF65-F5344CB8AC3E}">
        <p14:creationId xmlns:p14="http://schemas.microsoft.com/office/powerpoint/2010/main" val="214126027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18.6 How Can We Shift to a Low-Waste Economy?</a:t>
            </a:r>
          </a:p>
        </p:txBody>
      </p:sp>
      <p:sp>
        <p:nvSpPr>
          <p:cNvPr id="3" name="Content Placeholder 2"/>
          <p:cNvSpPr>
            <a:spLocks noGrp="1"/>
          </p:cNvSpPr>
          <p:nvPr>
            <p:ph idx="1"/>
          </p:nvPr>
        </p:nvSpPr>
        <p:spPr>
          <a:xfrm>
            <a:off x="152400" y="1295400"/>
            <a:ext cx="8839200" cy="4724399"/>
          </a:xfrm>
        </p:spPr>
        <p:txBody>
          <a:bodyPr/>
          <a:lstStyle/>
          <a:p>
            <a:r>
              <a:rPr lang="en-US" dirty="0"/>
              <a:t>Requirements of shifting to a low-waste economy</a:t>
            </a:r>
          </a:p>
          <a:p>
            <a:pPr lvl="1"/>
            <a:r>
              <a:rPr lang="en-US" sz="2600" dirty="0"/>
              <a:t>Reduce resource use</a:t>
            </a:r>
          </a:p>
          <a:p>
            <a:pPr lvl="1"/>
            <a:r>
              <a:rPr lang="en-US" sz="2600" dirty="0"/>
              <a:t>Reuse and recycle most solid and hazardous wastes</a:t>
            </a:r>
          </a:p>
          <a:p>
            <a:pPr lvl="1"/>
            <a:r>
              <a:rPr lang="en-US" sz="2600" dirty="0"/>
              <a:t>Must happen at local, national, and global levels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Citizens Can Take Action</a:t>
            </a:r>
          </a:p>
        </p:txBody>
      </p:sp>
      <p:sp>
        <p:nvSpPr>
          <p:cNvPr id="3" name="Content Placeholder 2"/>
          <p:cNvSpPr>
            <a:spLocks noGrp="1"/>
          </p:cNvSpPr>
          <p:nvPr>
            <p:ph idx="1"/>
          </p:nvPr>
        </p:nvSpPr>
        <p:spPr>
          <a:xfrm>
            <a:off x="152400" y="1295400"/>
            <a:ext cx="8763000" cy="4648199"/>
          </a:xfrm>
        </p:spPr>
        <p:txBody>
          <a:bodyPr/>
          <a:lstStyle/>
          <a:p>
            <a:r>
              <a:rPr lang="en-US" dirty="0"/>
              <a:t>Many citizens have acted to oppose construction of:</a:t>
            </a:r>
          </a:p>
          <a:p>
            <a:pPr lvl="1"/>
            <a:r>
              <a:rPr lang="en-US" sz="2600" dirty="0"/>
              <a:t>Incinerators, landfills, treatment plants, and chemical plants</a:t>
            </a:r>
          </a:p>
          <a:p>
            <a:r>
              <a:rPr lang="en-US" dirty="0"/>
              <a:t>Argument: something must be done with hazardous wastes</a:t>
            </a:r>
          </a:p>
          <a:p>
            <a:pPr lvl="1"/>
            <a:r>
              <a:rPr lang="en-US" sz="2600" dirty="0"/>
              <a:t>Counterargument: focus on producing less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International Treaties to Reduce Hazardous Waste</a:t>
            </a:r>
          </a:p>
        </p:txBody>
      </p:sp>
      <p:sp>
        <p:nvSpPr>
          <p:cNvPr id="3" name="Content Placeholder 2"/>
          <p:cNvSpPr>
            <a:spLocks noGrp="1"/>
          </p:cNvSpPr>
          <p:nvPr>
            <p:ph idx="1"/>
          </p:nvPr>
        </p:nvSpPr>
        <p:spPr>
          <a:xfrm>
            <a:off x="152400" y="1295400"/>
            <a:ext cx="8839200" cy="4648199"/>
          </a:xfrm>
        </p:spPr>
        <p:txBody>
          <a:bodyPr>
            <a:normAutofit/>
          </a:bodyPr>
          <a:lstStyle/>
          <a:p>
            <a:r>
              <a:rPr lang="en-US" dirty="0"/>
              <a:t>1992: Basel Convention</a:t>
            </a:r>
          </a:p>
          <a:p>
            <a:pPr lvl="1"/>
            <a:r>
              <a:rPr lang="en-US" sz="2600" dirty="0"/>
              <a:t>Bans participating countries from shipping hazardous waste to other countries</a:t>
            </a:r>
          </a:p>
          <a:p>
            <a:r>
              <a:rPr lang="en-US" dirty="0"/>
              <a:t>2000: Stockholm Convention on Persistent Organic Pollutants</a:t>
            </a:r>
          </a:p>
          <a:p>
            <a:r>
              <a:rPr lang="en-US" dirty="0"/>
              <a:t>2020: Sweden ban of hazardous chemicals will become effective</a:t>
            </a:r>
          </a:p>
          <a:p>
            <a:pPr lvl="1"/>
            <a:r>
              <a:rPr lang="en-US" sz="2600" dirty="0"/>
              <a:t>Places burden on industries to show chemicals are safe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Reuse and Recycling</a:t>
            </a:r>
          </a:p>
        </p:txBody>
      </p:sp>
      <p:sp>
        <p:nvSpPr>
          <p:cNvPr id="3" name="Content Placeholder 2"/>
          <p:cNvSpPr>
            <a:spLocks noGrp="1"/>
          </p:cNvSpPr>
          <p:nvPr>
            <p:ph idx="1"/>
          </p:nvPr>
        </p:nvSpPr>
        <p:spPr>
          <a:xfrm>
            <a:off x="152400" y="1295400"/>
            <a:ext cx="8915400" cy="4648199"/>
          </a:xfrm>
        </p:spPr>
        <p:txBody>
          <a:bodyPr>
            <a:normAutofit/>
          </a:bodyPr>
          <a:lstStyle/>
          <a:p>
            <a:r>
              <a:rPr lang="en-US" dirty="0"/>
              <a:t>Factors that hinder reuse and recycling</a:t>
            </a:r>
          </a:p>
          <a:p>
            <a:pPr lvl="1"/>
            <a:r>
              <a:rPr lang="en-US" sz="2600" dirty="0"/>
              <a:t>Market prices do not include harmful costs</a:t>
            </a:r>
          </a:p>
          <a:p>
            <a:pPr lvl="1"/>
            <a:r>
              <a:rPr lang="en-US" sz="2600" dirty="0"/>
              <a:t>Economic playing field is uneven</a:t>
            </a:r>
          </a:p>
          <a:p>
            <a:pPr lvl="1"/>
            <a:r>
              <a:rPr lang="en-US" sz="2600" dirty="0"/>
              <a:t>Demand for recycled materials fluctuates</a:t>
            </a:r>
          </a:p>
          <a:p>
            <a:r>
              <a:rPr lang="en-US" dirty="0"/>
              <a:t>Governments can increase subsidies for using recycled materials</a:t>
            </a:r>
          </a:p>
          <a:p>
            <a:pPr lvl="1"/>
            <a:r>
              <a:rPr lang="en-US" sz="2600" dirty="0"/>
              <a:t>Require government purchase of recycled products</a:t>
            </a:r>
          </a:p>
          <a:p>
            <a:r>
              <a:rPr lang="en-US" dirty="0"/>
              <a:t>Fee-per-bag waste collection system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Reuse and Recycling Present Economic Opportunities</a:t>
            </a:r>
          </a:p>
        </p:txBody>
      </p:sp>
      <p:sp>
        <p:nvSpPr>
          <p:cNvPr id="3" name="Content Placeholder 2"/>
          <p:cNvSpPr>
            <a:spLocks noGrp="1"/>
          </p:cNvSpPr>
          <p:nvPr>
            <p:ph idx="1"/>
          </p:nvPr>
        </p:nvSpPr>
        <p:spPr>
          <a:xfrm>
            <a:off x="152400" y="1295400"/>
            <a:ext cx="8839200" cy="4648199"/>
          </a:xfrm>
        </p:spPr>
        <p:txBody>
          <a:bodyPr/>
          <a:lstStyle/>
          <a:p>
            <a:r>
              <a:rPr lang="en-US" dirty="0"/>
              <a:t>Yard sales, secondhand stores, eBay, and  Craigslist</a:t>
            </a:r>
          </a:p>
          <a:p>
            <a:r>
              <a:rPr lang="en-US" dirty="0"/>
              <a:t>Freecycle network</a:t>
            </a:r>
          </a:p>
          <a:p>
            <a:r>
              <a:rPr lang="en-US" dirty="0"/>
              <a:t>Upcycling</a:t>
            </a:r>
          </a:p>
          <a:p>
            <a:pPr lvl="1"/>
            <a:r>
              <a:rPr lang="en-US" sz="2600" dirty="0"/>
              <a:t>Recycling materials into products of higher value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the Transition to Low-Waste Economies</a:t>
            </a:r>
          </a:p>
        </p:txBody>
      </p:sp>
      <p:sp>
        <p:nvSpPr>
          <p:cNvPr id="3" name="Content Placeholder 2"/>
          <p:cNvSpPr>
            <a:spLocks noGrp="1"/>
          </p:cNvSpPr>
          <p:nvPr>
            <p:ph idx="1"/>
          </p:nvPr>
        </p:nvSpPr>
        <p:spPr>
          <a:xfrm>
            <a:off x="152400" y="1295400"/>
            <a:ext cx="8839200" cy="4724399"/>
          </a:xfrm>
        </p:spPr>
        <p:txBody>
          <a:bodyPr>
            <a:normAutofit/>
          </a:bodyPr>
          <a:lstStyle/>
          <a:p>
            <a:r>
              <a:rPr lang="en-US" dirty="0"/>
              <a:t>Zero-waste movement</a:t>
            </a:r>
          </a:p>
          <a:p>
            <a:pPr lvl="1"/>
            <a:r>
              <a:rPr lang="en-US" sz="2600" dirty="0"/>
              <a:t>Some restaurants, corporations, and others have dramatically lowered waste outputs</a:t>
            </a:r>
          </a:p>
          <a:p>
            <a:r>
              <a:rPr lang="en-US" dirty="0"/>
              <a:t>Key principles</a:t>
            </a:r>
          </a:p>
          <a:p>
            <a:pPr lvl="1"/>
            <a:r>
              <a:rPr lang="en-US" sz="2600" dirty="0"/>
              <a:t>Everything is connected</a:t>
            </a:r>
          </a:p>
          <a:p>
            <a:pPr lvl="1"/>
            <a:r>
              <a:rPr lang="en-US" sz="2600" dirty="0"/>
              <a:t>There is no </a:t>
            </a:r>
            <a:r>
              <a:rPr lang="en-US" sz="2600" i="1" dirty="0"/>
              <a:t>away</a:t>
            </a:r>
            <a:r>
              <a:rPr lang="en-US" sz="2600" dirty="0"/>
              <a:t> </a:t>
            </a:r>
          </a:p>
          <a:p>
            <a:pPr lvl="1"/>
            <a:r>
              <a:rPr lang="en-US" sz="2600" dirty="0"/>
              <a:t>Producers and polluters should pay</a:t>
            </a:r>
          </a:p>
          <a:p>
            <a:pPr lvl="1"/>
            <a:r>
              <a:rPr lang="en-US" sz="2600" dirty="0"/>
              <a:t>We can mimic nature by reusing, recycling, composting, or exchanging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normAutofit fontScale="90000"/>
          </a:bodyPr>
          <a:lstStyle/>
          <a:p>
            <a:r>
              <a:rPr lang="en-US" dirty="0"/>
              <a:t>Case Study: Industrial Ecosystems: Copying Nature (1 of 2)</a:t>
            </a:r>
          </a:p>
        </p:txBody>
      </p:sp>
      <p:sp>
        <p:nvSpPr>
          <p:cNvPr id="3" name="Content Placeholder 2"/>
          <p:cNvSpPr>
            <a:spLocks noGrp="1"/>
          </p:cNvSpPr>
          <p:nvPr>
            <p:ph idx="1"/>
          </p:nvPr>
        </p:nvSpPr>
        <p:spPr>
          <a:xfrm>
            <a:off x="152400" y="1295400"/>
            <a:ext cx="8839200" cy="4571999"/>
          </a:xfrm>
        </p:spPr>
        <p:txBody>
          <a:bodyPr/>
          <a:lstStyle/>
          <a:p>
            <a:r>
              <a:rPr lang="en-US" dirty="0"/>
              <a:t>Resource exchange webs</a:t>
            </a:r>
          </a:p>
          <a:p>
            <a:pPr lvl="1"/>
            <a:r>
              <a:rPr lang="en-US" sz="2600" dirty="0"/>
              <a:t>Waste as raw material</a:t>
            </a:r>
          </a:p>
          <a:p>
            <a:pPr lvl="1"/>
            <a:r>
              <a:rPr lang="en-US" sz="2600" dirty="0" err="1"/>
              <a:t>Ecoindustrial</a:t>
            </a:r>
            <a:r>
              <a:rPr lang="en-US" sz="2600" dirty="0"/>
              <a:t> parks</a:t>
            </a:r>
          </a:p>
          <a:p>
            <a:r>
              <a:rPr lang="en-US" dirty="0"/>
              <a:t>Two major steps of biomimicry</a:t>
            </a:r>
          </a:p>
          <a:p>
            <a:pPr lvl="1"/>
            <a:r>
              <a:rPr lang="en-US" sz="2600" dirty="0"/>
              <a:t>Observe how natural systems respond</a:t>
            </a:r>
          </a:p>
          <a:p>
            <a:pPr lvl="1"/>
            <a:r>
              <a:rPr lang="en-US" sz="2600" dirty="0"/>
              <a:t>Apply to human industrial systems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Case Study: Industrial Ecosystems: Copying Nature (2 of 2)</a:t>
            </a:r>
          </a:p>
        </p:txBody>
      </p:sp>
      <p:pic>
        <p:nvPicPr>
          <p:cNvPr id="7" name="Picture Placeholder 6" descr="An illustration shows an industrial eco-system which comprises of an electric power plant in the centre with Greenhouses, Pharmaceutical plant, local farmers, fish farming, cement manufacturer, Area homes, Wallboard factory, Sulfuric acid producer, and oil refinery surrounding it. For all the entities, corresponding photos are shown. The arrow marks from the Electric power plant point to pharmaceutical plant, fish farming, Area homes, oil refineries, and greenhouses, which are labeled as waste heat. Arrow marks from the pharmaceutical plant and fish farming point to the local farmers which are labeled as sludge. Arrow marks from oil refinery point to the Wall board factory and Electric power plant which are labeled as Surplus natural gas. An arrow mark pointing from oil refinery to sulphuric acid producer reads as, “Surplus Sulphur.” An arrow mark from electric power plant to Wall board factory reads as, “waste calcium sulphate.” An arrow mark from Electric power plant to cement manufacturing fly ash.&#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1734258" y="1447800"/>
            <a:ext cx="5675483" cy="4598669"/>
          </a:xfrm>
          <a:prstGeom prst="rect">
            <a:avLst/>
          </a:prstGeom>
        </p:spPr>
      </p:pic>
    </p:spTree>
    <p:extLst>
      <p:ext uri="{BB962C8B-B14F-4D97-AF65-F5344CB8AC3E}">
        <p14:creationId xmlns:p14="http://schemas.microsoft.com/office/powerpoint/2010/main" val="157115914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Solid Waste Is Piling Up (3 of 3)</a:t>
            </a:r>
          </a:p>
        </p:txBody>
      </p:sp>
      <p:sp>
        <p:nvSpPr>
          <p:cNvPr id="6" name="Content Placeholder 2"/>
          <p:cNvSpPr>
            <a:spLocks noGrp="1"/>
          </p:cNvSpPr>
          <p:nvPr>
            <p:ph idx="1"/>
          </p:nvPr>
        </p:nvSpPr>
        <p:spPr/>
        <p:txBody>
          <a:bodyPr/>
          <a:lstStyle/>
          <a:p>
            <a:r>
              <a:rPr lang="en-US" dirty="0"/>
              <a:t>Where does MSW end up? </a:t>
            </a:r>
          </a:p>
          <a:p>
            <a:pPr lvl="1"/>
            <a:r>
              <a:rPr lang="en-US" sz="2600" dirty="0"/>
              <a:t>Buried in landfills or burned in more-developed countries</a:t>
            </a:r>
          </a:p>
          <a:p>
            <a:pPr lvl="1"/>
            <a:r>
              <a:rPr lang="en-US" sz="2600" dirty="0"/>
              <a:t>Open dumps in less-developed countries</a:t>
            </a:r>
          </a:p>
        </p:txBody>
      </p:sp>
    </p:spTree>
    <p:extLst>
      <p:ext uri="{BB962C8B-B14F-4D97-AF65-F5344CB8AC3E}">
        <p14:creationId xmlns:p14="http://schemas.microsoft.com/office/powerpoint/2010/main" val="399653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Solid Waste in the United States </a:t>
            </a:r>
            <a:br>
              <a:rPr lang="en-US" dirty="0"/>
            </a:br>
            <a:r>
              <a:rPr lang="en-US" dirty="0"/>
              <a:t>(1 of 2)</a:t>
            </a:r>
          </a:p>
        </p:txBody>
      </p:sp>
      <p:sp>
        <p:nvSpPr>
          <p:cNvPr id="3" name="Content Placeholder 2"/>
          <p:cNvSpPr>
            <a:spLocks noGrp="1"/>
          </p:cNvSpPr>
          <p:nvPr>
            <p:ph idx="1"/>
          </p:nvPr>
        </p:nvSpPr>
        <p:spPr/>
        <p:txBody>
          <a:bodyPr>
            <a:normAutofit fontScale="92500" lnSpcReduction="10000"/>
          </a:bodyPr>
          <a:lstStyle/>
          <a:p>
            <a:r>
              <a:rPr lang="en-US" dirty="0"/>
              <a:t>The United States is the world’s largest producer of solid waste</a:t>
            </a:r>
          </a:p>
          <a:p>
            <a:pPr lvl="1"/>
            <a:r>
              <a:rPr lang="en-US" sz="2600" dirty="0"/>
              <a:t>And highest in solid waste per person</a:t>
            </a:r>
          </a:p>
          <a:p>
            <a:r>
              <a:rPr lang="en-US" dirty="0"/>
              <a:t>Industrial waste represents 98.5% of all solid waste</a:t>
            </a:r>
          </a:p>
          <a:p>
            <a:pPr lvl="1"/>
            <a:r>
              <a:rPr lang="en-US" sz="2600" dirty="0"/>
              <a:t>Mining, agriculture, and industry</a:t>
            </a:r>
          </a:p>
          <a:p>
            <a:r>
              <a:rPr lang="en-US" dirty="0"/>
              <a:t>Most wastes break down very slowly</a:t>
            </a:r>
          </a:p>
          <a:p>
            <a:pPr lvl="1"/>
            <a:r>
              <a:rPr lang="en-US" sz="2600" dirty="0"/>
              <a:t>Lead, mercury, glass, Styrofoam, and most plastic bottles do not break down completely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357626"/>
            <a:ext cx="8991600" cy="1004011"/>
          </a:xfrm>
        </p:spPr>
        <p:txBody>
          <a:bodyPr>
            <a:normAutofit fontScale="90000"/>
          </a:bodyPr>
          <a:lstStyle/>
          <a:p>
            <a:r>
              <a:rPr lang="en-US" dirty="0"/>
              <a:t>Case Study: Solid Waste in the United States </a:t>
            </a:r>
            <a:br>
              <a:rPr lang="en-US" dirty="0"/>
            </a:br>
            <a:r>
              <a:rPr lang="en-US" dirty="0"/>
              <a:t>(2 of 2)</a:t>
            </a:r>
          </a:p>
        </p:txBody>
      </p:sp>
      <p:pic>
        <p:nvPicPr>
          <p:cNvPr id="7" name="Picture Placeholder 6" descr="An illustration shows two pie-charts. The first pie-chart shows Composition of U.S. Municipal Solid Waste which is divided into 9 portions. The first portion shows paper that covers 27%, food that covers 14.6%, yard trimmings that covers 13.5%, plastics that covers 12.8%, metals that covers 9.1%, rubber, leather and textiles that covers 9%, wood that covers 6.2%, glass that covers 4.5%, and others that cover 3.3% respectively. The second pie-chart shows Where U.S. MSW goes after collection, which is divided into three portions. This includes sanitary landfills that covers 53%, recycling that covers 34%, and incineration that covers 13%.&#10;"/>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55890" y="1524000"/>
            <a:ext cx="8032220" cy="4486120"/>
          </a:xfrm>
          <a:prstGeom prst="rect">
            <a:avLst/>
          </a:prstGeom>
        </p:spPr>
      </p:pic>
    </p:spTree>
    <p:extLst>
      <p:ext uri="{BB962C8B-B14F-4D97-AF65-F5344CB8AC3E}">
        <p14:creationId xmlns:p14="http://schemas.microsoft.com/office/powerpoint/2010/main" val="243887594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PPTVERSION" val="XP"/>
  <p:tag name="ISGAMESHOW" val="False"/>
</p:tagLst>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6068</TotalTime>
  <Words>3476</Words>
  <Application>Microsoft Office PowerPoint</Application>
  <PresentationFormat>On-screen Show (4:3)</PresentationFormat>
  <Paragraphs>473</Paragraphs>
  <Slides>68</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ＭＳ Ｐゴシック</vt:lpstr>
      <vt:lpstr>Arial</vt:lpstr>
      <vt:lpstr>Calibri</vt:lpstr>
      <vt:lpstr>Courier New</vt:lpstr>
      <vt:lpstr>Verdana</vt:lpstr>
      <vt:lpstr>Wingdings</vt:lpstr>
      <vt:lpstr>Sample</vt:lpstr>
      <vt:lpstr>Exploring Environmental Science for AP®</vt:lpstr>
      <vt:lpstr>Core Case Study: Cradle-to-Cradle Design  (1 of 2)</vt:lpstr>
      <vt:lpstr>Core Case Study: Cradle-to-Cradle Design  (2 of 2)</vt:lpstr>
      <vt:lpstr>18.1 What Environmental Problems are Related to Solid and Hazardous Wastes?</vt:lpstr>
      <vt:lpstr>Solid Waste Is Piling Up (1 of 3)</vt:lpstr>
      <vt:lpstr>Solid Waste Is Piling Up (2 of 3)</vt:lpstr>
      <vt:lpstr>Solid Waste Is Piling Up (3 of 3)</vt:lpstr>
      <vt:lpstr>Case Study: Solid Waste in the United States  (1 of 2)</vt:lpstr>
      <vt:lpstr>Case Study: Solid Waste in the United States  (2 of 2)</vt:lpstr>
      <vt:lpstr>Hazardous Waste Is a Serious and Growing Problem (1 of 3)</vt:lpstr>
      <vt:lpstr>Hazardous Waste Is a Serious and Growing Problem (2 of 3)</vt:lpstr>
      <vt:lpstr>Hazardous Waste Is a Serious and Growing Problem (3 of 3)</vt:lpstr>
      <vt:lpstr>Case Study: E-Waste—An Exploding Hazardous Waste Problem</vt:lpstr>
      <vt:lpstr>18.2 How Should We Deal with Solid Waste?</vt:lpstr>
      <vt:lpstr>Waste Management (1 of 3)</vt:lpstr>
      <vt:lpstr>Waste Management (2 of 3)</vt:lpstr>
      <vt:lpstr>Waste Management (3 of 3)</vt:lpstr>
      <vt:lpstr>The Four Rs of Waste Reduction (1 of 3)</vt:lpstr>
      <vt:lpstr>The Four Rs of Waste Reduction (2 of 3)</vt:lpstr>
      <vt:lpstr>The Four Rs of Waste Reduction (3 of 3)</vt:lpstr>
      <vt:lpstr>18.3 Why Are Refusing, Reducing, Reusing, and Recycling So Important?</vt:lpstr>
      <vt:lpstr>Alternatives to the Throwaway Economy (1 of 2)</vt:lpstr>
      <vt:lpstr>Alternatives to the Throwaway Economy (2 of 2)</vt:lpstr>
      <vt:lpstr>Revisiting Cradle-to-Cradle Design: Reuse Is on the Rise (1 of 3)</vt:lpstr>
      <vt:lpstr>Revisiting Cradle-to-Cradle Design: Reuse Is on the Rise (2 of 3)</vt:lpstr>
      <vt:lpstr>Revisiting Cradle-to-Cradle Design: Reuse Is on the Rise (3 of 3)</vt:lpstr>
      <vt:lpstr>Recycling (1 of 3)</vt:lpstr>
      <vt:lpstr>Recycling (2 of 3)</vt:lpstr>
      <vt:lpstr>Recycling (3 of 3)</vt:lpstr>
      <vt:lpstr>We Can Mix or Separate Household Solid Wastes for Recycling</vt:lpstr>
      <vt:lpstr>Recycling Paper</vt:lpstr>
      <vt:lpstr>Recycling Paper </vt:lpstr>
      <vt:lpstr>Recycling Plastics</vt:lpstr>
      <vt:lpstr>Recycling Has Advantages and Disadvantages (1 of 2)</vt:lpstr>
      <vt:lpstr>Recycling Has Advantages and Disadvantages (2 of 2)</vt:lpstr>
      <vt:lpstr>18.4 What Are the Advantages and Disadvantages of Burning or Burying Solid Waste?</vt:lpstr>
      <vt:lpstr>Burning Solid Waste Has Advantages and Disadvantages (1 of 3)</vt:lpstr>
      <vt:lpstr>Burning Solid Waste Has Advantages and Disadvantages (2 of 3)</vt:lpstr>
      <vt:lpstr>Burning Solid Waste Has Advantages and Disadvantages (3 of 3)</vt:lpstr>
      <vt:lpstr>Critical Concept: Environmental Justice</vt:lpstr>
      <vt:lpstr>Burying Solid Waste Has Advantages and Disadvantages (1 of 5)</vt:lpstr>
      <vt:lpstr>Burying Solid Waste Has Advantages and Disadvantages (2 of 5)</vt:lpstr>
      <vt:lpstr>Burying Solid Waste Has Advantages and Disadvantages (3 of 5)</vt:lpstr>
      <vt:lpstr>Burying Solid Waste Has Advantages and Disadvantages (4 of 5)</vt:lpstr>
      <vt:lpstr>Burying Solid Waste Has Advantages and Disadvantages (5 of 5)</vt:lpstr>
      <vt:lpstr>18.5 How Should We Deal with Hazardous Waste?</vt:lpstr>
      <vt:lpstr>Hazardous Waste Requires Special Handling  (1 of 2)</vt:lpstr>
      <vt:lpstr>Hazardous Waste Requires Special Handling  (2 of 2)</vt:lpstr>
      <vt:lpstr>Case Study: Recycling E-Waste (1 of 2)</vt:lpstr>
      <vt:lpstr>Case Study: Recycling E-Waste (2 of 2)</vt:lpstr>
      <vt:lpstr>Detoxifying Hazardous Wastes (1 of 2)</vt:lpstr>
      <vt:lpstr>Detoxifying Hazardous Wastes (2 of 2)</vt:lpstr>
      <vt:lpstr>Storing Hazardous Waste (1 of 4)</vt:lpstr>
      <vt:lpstr>Storing Hazardous Waste (2 of 4)</vt:lpstr>
      <vt:lpstr>Storing Hazardous Waste (3 of 4)</vt:lpstr>
      <vt:lpstr>Storing Hazardous Waste (4 of 4)</vt:lpstr>
      <vt:lpstr>Case Study: Hazardous Waste Regulation in the United States (1 of 4)</vt:lpstr>
      <vt:lpstr>Case Study: Hazardous Waste Regulation in the United States (2 of 4)</vt:lpstr>
      <vt:lpstr>Case Study: Hazardous Waste Regulation in the United States (3 of 4)</vt:lpstr>
      <vt:lpstr>Case Study: Hazardous Waste Regulation in the United States (4 of 4)</vt:lpstr>
      <vt:lpstr>18.6 How Can We Shift to a Low-Waste Economy?</vt:lpstr>
      <vt:lpstr>Citizens Can Take Action</vt:lpstr>
      <vt:lpstr>Using International Treaties to Reduce Hazardous Waste</vt:lpstr>
      <vt:lpstr>Encouraging Reuse and Recycling</vt:lpstr>
      <vt:lpstr>Reuse and Recycling Present Economic Opportunities</vt:lpstr>
      <vt:lpstr>Making the Transition to Low-Waste Economies</vt:lpstr>
      <vt:lpstr>Case Study: Industrial Ecosystems: Copying Nature (1 of 2)</vt:lpstr>
      <vt:lpstr>Case Study: Industrial Ecosystems: Copying Nature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21 Solid and Hazardous Waste</dc:title>
  <dc:creator>Tyler</dc:creator>
  <cp:lastModifiedBy>Anderson, John W</cp:lastModifiedBy>
  <cp:revision>491</cp:revision>
  <dcterms:created xsi:type="dcterms:W3CDTF">2013-09-12T16:10:24Z</dcterms:created>
  <dcterms:modified xsi:type="dcterms:W3CDTF">2018-09-25T20:21:24Z</dcterms:modified>
</cp:coreProperties>
</file>