
<file path=[Content_Types].xml><?xml version="1.0" encoding="utf-8"?>
<Types xmlns="http://schemas.openxmlformats.org/package/2006/content-types">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92" r:id="rId1"/>
  </p:sldMasterIdLst>
  <p:notesMasterIdLst>
    <p:notesMasterId r:id="rId61"/>
  </p:notesMasterIdLst>
  <p:sldIdLst>
    <p:sldId id="299" r:id="rId2"/>
    <p:sldId id="259" r:id="rId3"/>
    <p:sldId id="301" r:id="rId4"/>
    <p:sldId id="260" r:id="rId5"/>
    <p:sldId id="261" r:id="rId6"/>
    <p:sldId id="302" r:id="rId7"/>
    <p:sldId id="303" r:id="rId8"/>
    <p:sldId id="304" r:id="rId9"/>
    <p:sldId id="305" r:id="rId10"/>
    <p:sldId id="262" r:id="rId11"/>
    <p:sldId id="263" r:id="rId12"/>
    <p:sldId id="306" r:id="rId13"/>
    <p:sldId id="264" r:id="rId14"/>
    <p:sldId id="300" r:id="rId15"/>
    <p:sldId id="308" r:id="rId16"/>
    <p:sldId id="266" r:id="rId17"/>
    <p:sldId id="326" r:id="rId18"/>
    <p:sldId id="328" r:id="rId19"/>
    <p:sldId id="309" r:id="rId20"/>
    <p:sldId id="310" r:id="rId21"/>
    <p:sldId id="311" r:id="rId22"/>
    <p:sldId id="267" r:id="rId23"/>
    <p:sldId id="270" r:id="rId24"/>
    <p:sldId id="271" r:id="rId25"/>
    <p:sldId id="272" r:id="rId26"/>
    <p:sldId id="312" r:id="rId27"/>
    <p:sldId id="273" r:id="rId28"/>
    <p:sldId id="274" r:id="rId29"/>
    <p:sldId id="313" r:id="rId30"/>
    <p:sldId id="275" r:id="rId31"/>
    <p:sldId id="277" r:id="rId32"/>
    <p:sldId id="276" r:id="rId33"/>
    <p:sldId id="278" r:id="rId34"/>
    <p:sldId id="281" r:id="rId35"/>
    <p:sldId id="282" r:id="rId36"/>
    <p:sldId id="283" r:id="rId37"/>
    <p:sldId id="284" r:id="rId38"/>
    <p:sldId id="285" r:id="rId39"/>
    <p:sldId id="314" r:id="rId40"/>
    <p:sldId id="279" r:id="rId41"/>
    <p:sldId id="315" r:id="rId42"/>
    <p:sldId id="280" r:id="rId43"/>
    <p:sldId id="316" r:id="rId44"/>
    <p:sldId id="317" r:id="rId45"/>
    <p:sldId id="286" r:id="rId46"/>
    <p:sldId id="287" r:id="rId47"/>
    <p:sldId id="288" r:id="rId48"/>
    <p:sldId id="289" r:id="rId49"/>
    <p:sldId id="318" r:id="rId50"/>
    <p:sldId id="290" r:id="rId51"/>
    <p:sldId id="291" r:id="rId52"/>
    <p:sldId id="292" r:id="rId53"/>
    <p:sldId id="319" r:id="rId54"/>
    <p:sldId id="320" r:id="rId55"/>
    <p:sldId id="321" r:id="rId56"/>
    <p:sldId id="293" r:id="rId57"/>
    <p:sldId id="294" r:id="rId58"/>
    <p:sldId id="324" r:id="rId59"/>
    <p:sldId id="325" r:id="rId60"/>
  </p:sldIdLst>
  <p:sldSz cx="9144000" cy="6858000" type="screen4x3"/>
  <p:notesSz cx="6858000" cy="9144000"/>
  <p:custDataLst>
    <p:tags r:id="rId62"/>
  </p:custDataLst>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160">
          <p15:clr>
            <a:srgbClr val="A4A3A4"/>
          </p15:clr>
        </p15:guide>
        <p15:guide id="2" orient="horz" pos="960">
          <p15:clr>
            <a:srgbClr val="A4A3A4"/>
          </p15:clr>
        </p15:guide>
        <p15:guide id="3" orient="horz" pos="384">
          <p15:clr>
            <a:srgbClr val="A4A3A4"/>
          </p15:clr>
        </p15:guide>
        <p15:guide id="4"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ta Mitra" initials="RM" lastIdx="2" clrIdx="0">
    <p:extLst/>
  </p:cmAuthor>
  <p:cmAuthor id="2" name="Holly" initials="H"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6387"/>
    <a:srgbClr val="336600"/>
    <a:srgbClr val="333300"/>
    <a:srgbClr val="007A00"/>
    <a:srgbClr val="7B5A2D"/>
    <a:srgbClr val="C19253"/>
    <a:srgbClr val="77562B"/>
    <a:srgbClr val="46331A"/>
    <a:srgbClr val="2C2010"/>
    <a:srgbClr val="004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13" autoAdjust="0"/>
    <p:restoredTop sz="91439" autoAdjust="0"/>
  </p:normalViewPr>
  <p:slideViewPr>
    <p:cSldViewPr>
      <p:cViewPr varScale="1">
        <p:scale>
          <a:sx n="124" d="100"/>
          <a:sy n="124" d="100"/>
        </p:scale>
        <p:origin x="1038" y="48"/>
      </p:cViewPr>
      <p:guideLst>
        <p:guide orient="horz" pos="2160"/>
        <p:guide orient="horz" pos="960"/>
        <p:guide orient="horz" pos="384"/>
        <p:guide pos="2880"/>
      </p:guideLst>
    </p:cSldViewPr>
  </p:slideViewPr>
  <p:outlineViewPr>
    <p:cViewPr>
      <p:scale>
        <a:sx n="33" d="100"/>
        <a:sy n="33" d="100"/>
      </p:scale>
      <p:origin x="48" y="24300"/>
    </p:cViewPr>
  </p:outlineViewPr>
  <p:notesTextViewPr>
    <p:cViewPr>
      <p:scale>
        <a:sx n="100" d="100"/>
        <a:sy n="100" d="100"/>
      </p:scale>
      <p:origin x="0" y="0"/>
    </p:cViewPr>
  </p:notesTextViewPr>
  <p:sorterViewPr>
    <p:cViewPr>
      <p:scale>
        <a:sx n="100" d="100"/>
        <a:sy n="100" d="100"/>
      </p:scale>
      <p:origin x="0" y="63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pitchFamily="1" charset="-128"/>
                <a:cs typeface="+mn-cs"/>
              </a:defRPr>
            </a:lvl1pPr>
          </a:lstStyle>
          <a:p>
            <a:pPr>
              <a:defRPr/>
            </a:pPr>
            <a:endParaRPr lang="en-US" dirty="0"/>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pitchFamily="1" charset="-128"/>
                <a:cs typeface="+mn-cs"/>
              </a:defRPr>
            </a:lvl1pPr>
          </a:lstStyle>
          <a:p>
            <a:pPr>
              <a:defRPr/>
            </a:pPr>
            <a:endParaRPr lang="en-US" dirty="0"/>
          </a:p>
        </p:txBody>
      </p:sp>
      <p:sp>
        <p:nvSpPr>
          <p:cNvPr id="665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pitchFamily="1" charset="-128"/>
                <a:cs typeface="+mn-cs"/>
              </a:defRPr>
            </a:lvl1pPr>
          </a:lstStyle>
          <a:p>
            <a:pPr>
              <a:defRPr/>
            </a:pPr>
            <a:endParaRPr lang="en-US" dirty="0"/>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C17FC884-6B8A-AA41-8AD1-6286A1B9538A}" type="slidenum">
              <a:rPr lang="en-US"/>
              <a:pPr/>
              <a:t>‹#›</a:t>
            </a:fld>
            <a:endParaRPr lang="en-US" dirty="0"/>
          </a:p>
        </p:txBody>
      </p:sp>
    </p:spTree>
    <p:extLst>
      <p:ext uri="{BB962C8B-B14F-4D97-AF65-F5344CB8AC3E}">
        <p14:creationId xmlns:p14="http://schemas.microsoft.com/office/powerpoint/2010/main" val="20165553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p:spPr>
        <p:txBody>
          <a:bodyPr/>
          <a:lstStyle/>
          <a:p>
            <a:endParaRPr lang="en-US" dirty="0">
              <a:ea typeface="ＭＳ Ｐゴシック" charset="-128"/>
            </a:endParaRPr>
          </a:p>
        </p:txBody>
      </p:sp>
    </p:spTree>
    <p:extLst>
      <p:ext uri="{BB962C8B-B14F-4D97-AF65-F5344CB8AC3E}">
        <p14:creationId xmlns:p14="http://schemas.microsoft.com/office/powerpoint/2010/main" val="2584289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E3B3672-05A5-7B4E-97CE-268C85A095D0}" type="slidenum">
              <a:rPr lang="en-US"/>
              <a:pPr>
                <a:defRPr/>
              </a:pPr>
              <a:t>11</a:t>
            </a:fld>
            <a:endParaRPr lang="en-US" dirty="0"/>
          </a:p>
        </p:txBody>
      </p:sp>
      <p:sp>
        <p:nvSpPr>
          <p:cNvPr id="63490" name="Rectangle 2"/>
          <p:cNvSpPr>
            <a:spLocks noGrp="1" noRot="1" noChangeAspect="1" noChangeArrowheads="1" noTextEdit="1"/>
          </p:cNvSpPr>
          <p:nvPr>
            <p:ph type="sldImg"/>
          </p:nvPr>
        </p:nvSpPr>
        <p:spPr>
          <a:xfrm>
            <a:off x="1143000" y="687388"/>
            <a:ext cx="4572000" cy="3429000"/>
          </a:xfrm>
          <a:ln/>
          <a:extLst>
            <a:ext uri="{FAA26D3D-D897-4be2-8F04-BA451C77F1D7}">
              <ma14:placeholderFlag xmlns:ma14="http://schemas.microsoft.com/office/mac/drawingml/2011/main" xmlns="" val="1"/>
            </a:ext>
          </a:extLst>
        </p:spPr>
      </p:sp>
      <p:sp>
        <p:nvSpPr>
          <p:cNvPr id="63491" name="Rectangle 3"/>
          <p:cNvSpPr>
            <a:spLocks noGrp="1" noChangeArrowheads="1"/>
          </p:cNvSpPr>
          <p:nvPr>
            <p:ph type="body" idx="1"/>
          </p:nvPr>
        </p:nvSpPr>
        <p:spPr>
          <a:xfrm>
            <a:off x="912813" y="4343400"/>
            <a:ext cx="5032375" cy="4113213"/>
          </a:xfrm>
        </p:spPr>
        <p:txBody>
          <a:bodyPr lIns="91426" tIns="45714" rIns="91426" bIns="45714"/>
          <a:lstStyle/>
          <a:p>
            <a:r>
              <a:rPr lang="en-US" dirty="0"/>
              <a:t>Table 20.1 Major water pollutants and their sources</a:t>
            </a:r>
          </a:p>
        </p:txBody>
      </p:sp>
    </p:spTree>
    <p:extLst>
      <p:ext uri="{BB962C8B-B14F-4D97-AF65-F5344CB8AC3E}">
        <p14:creationId xmlns:p14="http://schemas.microsoft.com/office/powerpoint/2010/main" val="790492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E3B3672-05A5-7B4E-97CE-268C85A095D0}" type="slidenum">
              <a:rPr lang="en-US"/>
              <a:pPr>
                <a:defRPr/>
              </a:pPr>
              <a:t>12</a:t>
            </a:fld>
            <a:endParaRPr lang="en-US" dirty="0"/>
          </a:p>
        </p:txBody>
      </p:sp>
      <p:sp>
        <p:nvSpPr>
          <p:cNvPr id="63490" name="Rectangle 2"/>
          <p:cNvSpPr>
            <a:spLocks noGrp="1" noRot="1" noChangeAspect="1" noChangeArrowheads="1" noTextEdit="1"/>
          </p:cNvSpPr>
          <p:nvPr>
            <p:ph type="sldImg"/>
          </p:nvPr>
        </p:nvSpPr>
        <p:spPr>
          <a:xfrm>
            <a:off x="1143000" y="687388"/>
            <a:ext cx="4572000" cy="3429000"/>
          </a:xfrm>
          <a:ln/>
          <a:extLst>
            <a:ext uri="{FAA26D3D-D897-4be2-8F04-BA451C77F1D7}">
              <ma14:placeholderFlag xmlns:ma14="http://schemas.microsoft.com/office/mac/drawingml/2011/main" xmlns="" val="1"/>
            </a:ext>
          </a:extLst>
        </p:spPr>
      </p:sp>
      <p:sp>
        <p:nvSpPr>
          <p:cNvPr id="63491" name="Rectangle 3"/>
          <p:cNvSpPr>
            <a:spLocks noGrp="1" noChangeArrowheads="1"/>
          </p:cNvSpPr>
          <p:nvPr>
            <p:ph type="body" idx="1"/>
          </p:nvPr>
        </p:nvSpPr>
        <p:spPr>
          <a:xfrm>
            <a:off x="912813" y="4343400"/>
            <a:ext cx="5032375" cy="4113213"/>
          </a:xfrm>
        </p:spPr>
        <p:txBody>
          <a:bodyPr lIns="91426" tIns="45714" rIns="91426" bIns="45714"/>
          <a:lstStyle/>
          <a:p>
            <a:r>
              <a:rPr lang="en-US" dirty="0"/>
              <a:t>Table 20.1 Major water pollutants and their sources</a:t>
            </a:r>
          </a:p>
        </p:txBody>
      </p:sp>
    </p:spTree>
    <p:extLst>
      <p:ext uri="{BB962C8B-B14F-4D97-AF65-F5344CB8AC3E}">
        <p14:creationId xmlns:p14="http://schemas.microsoft.com/office/powerpoint/2010/main" val="1396305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75780" name="Slide Number Placeholder 3"/>
          <p:cNvSpPr>
            <a:spLocks noGrp="1"/>
          </p:cNvSpPr>
          <p:nvPr>
            <p:ph type="sldNum" sz="quarter" idx="5"/>
          </p:nvPr>
        </p:nvSpPr>
        <p:spPr>
          <a:noFill/>
        </p:spPr>
        <p:txBody>
          <a:bodyPr/>
          <a:lstStyle/>
          <a:p>
            <a:fld id="{2E95E33B-2571-4F44-82FD-1757ECB83CC7}" type="slidenum">
              <a:rPr lang="en-US"/>
              <a:pPr/>
              <a:t>13</a:t>
            </a:fld>
            <a:endParaRPr lang="en-US" dirty="0"/>
          </a:p>
        </p:txBody>
      </p:sp>
    </p:spTree>
    <p:extLst>
      <p:ext uri="{BB962C8B-B14F-4D97-AF65-F5344CB8AC3E}">
        <p14:creationId xmlns:p14="http://schemas.microsoft.com/office/powerpoint/2010/main" val="2174184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75780" name="Slide Number Placeholder 3"/>
          <p:cNvSpPr>
            <a:spLocks noGrp="1"/>
          </p:cNvSpPr>
          <p:nvPr>
            <p:ph type="sldNum" sz="quarter" idx="5"/>
          </p:nvPr>
        </p:nvSpPr>
        <p:spPr>
          <a:noFill/>
        </p:spPr>
        <p:txBody>
          <a:bodyPr/>
          <a:lstStyle/>
          <a:p>
            <a:fld id="{2E95E33B-2571-4F44-82FD-1757ECB83CC7}" type="slidenum">
              <a:rPr lang="en-US"/>
              <a:pPr/>
              <a:t>14</a:t>
            </a:fld>
            <a:endParaRPr lang="en-US" dirty="0"/>
          </a:p>
        </p:txBody>
      </p:sp>
    </p:spTree>
    <p:extLst>
      <p:ext uri="{BB962C8B-B14F-4D97-AF65-F5344CB8AC3E}">
        <p14:creationId xmlns:p14="http://schemas.microsoft.com/office/powerpoint/2010/main" val="4018671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75780" name="Slide Number Placeholder 3"/>
          <p:cNvSpPr>
            <a:spLocks noGrp="1"/>
          </p:cNvSpPr>
          <p:nvPr>
            <p:ph type="sldNum" sz="quarter" idx="5"/>
          </p:nvPr>
        </p:nvSpPr>
        <p:spPr>
          <a:noFill/>
        </p:spPr>
        <p:txBody>
          <a:bodyPr/>
          <a:lstStyle/>
          <a:p>
            <a:fld id="{2E95E33B-2571-4F44-82FD-1757ECB83CC7}" type="slidenum">
              <a:rPr lang="en-US"/>
              <a:pPr/>
              <a:t>15</a:t>
            </a:fld>
            <a:endParaRPr lang="en-US" dirty="0"/>
          </a:p>
        </p:txBody>
      </p:sp>
    </p:spTree>
    <p:extLst>
      <p:ext uri="{BB962C8B-B14F-4D97-AF65-F5344CB8AC3E}">
        <p14:creationId xmlns:p14="http://schemas.microsoft.com/office/powerpoint/2010/main" val="4018671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rial"/>
                <a:ea typeface="ＭＳ Ｐゴシック" pitchFamily="1" charset="-128"/>
                <a:cs typeface="ＭＳ Ｐゴシック" charset="-128"/>
              </a:rPr>
              <a:t>Figure 20.7 Hindu people in India washing themselves in a river as a part of their daily holy ritual. They also use the river to wash their clothes, and it is polluted with animal and human wastes.</a:t>
            </a:r>
            <a:endParaRPr lang="en-US" noProof="1">
              <a:solidFill>
                <a:srgbClr val="000000"/>
              </a:solidFill>
              <a:ea typeface="ＭＳ Ｐゴシック" charset="-128"/>
            </a:endParaRPr>
          </a:p>
        </p:txBody>
      </p:sp>
      <p:sp>
        <p:nvSpPr>
          <p:cNvPr id="4" name="Slide Number Placeholder 3"/>
          <p:cNvSpPr>
            <a:spLocks noGrp="1"/>
          </p:cNvSpPr>
          <p:nvPr>
            <p:ph type="sldNum" sz="quarter" idx="10"/>
          </p:nvPr>
        </p:nvSpPr>
        <p:spPr/>
        <p:txBody>
          <a:bodyPr/>
          <a:lstStyle/>
          <a:p>
            <a:fld id="{C17FC884-6B8A-AA41-8AD1-6286A1B9538A}" type="slidenum">
              <a:rPr lang="en-US" smtClean="0"/>
              <a:pPr/>
              <a:t>16</a:t>
            </a:fld>
            <a:endParaRPr lang="en-US" dirty="0"/>
          </a:p>
        </p:txBody>
      </p:sp>
    </p:spTree>
    <p:extLst>
      <p:ext uri="{BB962C8B-B14F-4D97-AF65-F5344CB8AC3E}">
        <p14:creationId xmlns:p14="http://schemas.microsoft.com/office/powerpoint/2010/main" val="1992700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75780" name="Slide Number Placeholder 3"/>
          <p:cNvSpPr>
            <a:spLocks noGrp="1"/>
          </p:cNvSpPr>
          <p:nvPr>
            <p:ph type="sldNum" sz="quarter" idx="5"/>
          </p:nvPr>
        </p:nvSpPr>
        <p:spPr>
          <a:noFill/>
        </p:spPr>
        <p:txBody>
          <a:bodyPr/>
          <a:lstStyle/>
          <a:p>
            <a:fld id="{2E95E33B-2571-4F44-82FD-1757ECB83CC7}" type="slidenum">
              <a:rPr lang="en-US"/>
              <a:pPr/>
              <a:t>19</a:t>
            </a:fld>
            <a:endParaRPr lang="en-US" dirty="0"/>
          </a:p>
        </p:txBody>
      </p:sp>
    </p:spTree>
    <p:extLst>
      <p:ext uri="{BB962C8B-B14F-4D97-AF65-F5344CB8AC3E}">
        <p14:creationId xmlns:p14="http://schemas.microsoft.com/office/powerpoint/2010/main" val="40186713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75780" name="Slide Number Placeholder 3"/>
          <p:cNvSpPr>
            <a:spLocks noGrp="1"/>
          </p:cNvSpPr>
          <p:nvPr>
            <p:ph type="sldNum" sz="quarter" idx="5"/>
          </p:nvPr>
        </p:nvSpPr>
        <p:spPr>
          <a:noFill/>
        </p:spPr>
        <p:txBody>
          <a:bodyPr/>
          <a:lstStyle/>
          <a:p>
            <a:fld id="{2E95E33B-2571-4F44-82FD-1757ECB83CC7}" type="slidenum">
              <a:rPr lang="en-US"/>
              <a:pPr/>
              <a:t>20</a:t>
            </a:fld>
            <a:endParaRPr lang="en-US" dirty="0"/>
          </a:p>
        </p:txBody>
      </p:sp>
    </p:spTree>
    <p:extLst>
      <p:ext uri="{BB962C8B-B14F-4D97-AF65-F5344CB8AC3E}">
        <p14:creationId xmlns:p14="http://schemas.microsoft.com/office/powerpoint/2010/main" val="40186713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75780" name="Slide Number Placeholder 3"/>
          <p:cNvSpPr>
            <a:spLocks noGrp="1"/>
          </p:cNvSpPr>
          <p:nvPr>
            <p:ph type="sldNum" sz="quarter" idx="5"/>
          </p:nvPr>
        </p:nvSpPr>
        <p:spPr>
          <a:noFill/>
        </p:spPr>
        <p:txBody>
          <a:bodyPr/>
          <a:lstStyle/>
          <a:p>
            <a:fld id="{2E95E33B-2571-4F44-82FD-1757ECB83CC7}" type="slidenum">
              <a:rPr lang="en-US"/>
              <a:pPr/>
              <a:t>21</a:t>
            </a:fld>
            <a:endParaRPr lang="en-US" dirty="0"/>
          </a:p>
        </p:txBody>
      </p:sp>
    </p:spTree>
    <p:extLst>
      <p:ext uri="{BB962C8B-B14F-4D97-AF65-F5344CB8AC3E}">
        <p14:creationId xmlns:p14="http://schemas.microsoft.com/office/powerpoint/2010/main" val="4018671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rial"/>
                <a:ea typeface="ＭＳ Ｐゴシック" pitchFamily="1" charset="-128"/>
                <a:cs typeface="ＭＳ Ｐゴシック" charset="-128"/>
              </a:rPr>
              <a:t>Figure 20.8 Severe cultural eutrophication of Chao Lake in China.</a:t>
            </a:r>
            <a:endParaRPr lang="en-US" noProof="1">
              <a:solidFill>
                <a:srgbClr val="000000"/>
              </a:solidFill>
              <a:ea typeface="ＭＳ Ｐゴシック" charset="-128"/>
            </a:endParaRPr>
          </a:p>
        </p:txBody>
      </p:sp>
      <p:sp>
        <p:nvSpPr>
          <p:cNvPr id="4" name="Slide Number Placeholder 3"/>
          <p:cNvSpPr>
            <a:spLocks noGrp="1"/>
          </p:cNvSpPr>
          <p:nvPr>
            <p:ph type="sldNum" sz="quarter" idx="10"/>
          </p:nvPr>
        </p:nvSpPr>
        <p:spPr/>
        <p:txBody>
          <a:bodyPr/>
          <a:lstStyle/>
          <a:p>
            <a:fld id="{C17FC884-6B8A-AA41-8AD1-6286A1B9538A}" type="slidenum">
              <a:rPr lang="en-US" smtClean="0"/>
              <a:pPr/>
              <a:t>22</a:t>
            </a:fld>
            <a:endParaRPr lang="en-US" dirty="0"/>
          </a:p>
        </p:txBody>
      </p:sp>
    </p:spTree>
    <p:extLst>
      <p:ext uri="{BB962C8B-B14F-4D97-AF65-F5344CB8AC3E}">
        <p14:creationId xmlns:p14="http://schemas.microsoft.com/office/powerpoint/2010/main" val="2976417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E3B3672-05A5-7B4E-97CE-268C85A095D0}" type="slidenum">
              <a:rPr lang="en-US"/>
              <a:pPr>
                <a:defRPr/>
              </a:pPr>
              <a:t>3</a:t>
            </a:fld>
            <a:endParaRPr lang="en-US" dirty="0"/>
          </a:p>
        </p:txBody>
      </p:sp>
      <p:sp>
        <p:nvSpPr>
          <p:cNvPr id="63490" name="Rectangle 2"/>
          <p:cNvSpPr>
            <a:spLocks noGrp="1" noRot="1" noChangeAspect="1" noChangeArrowheads="1" noTextEdit="1"/>
          </p:cNvSpPr>
          <p:nvPr>
            <p:ph type="sldImg"/>
          </p:nvPr>
        </p:nvSpPr>
        <p:spPr>
          <a:xfrm>
            <a:off x="1143000" y="687388"/>
            <a:ext cx="4572000" cy="3429000"/>
          </a:xfrm>
          <a:ln/>
          <a:extLst>
            <a:ext uri="{FAA26D3D-D897-4be2-8F04-BA451C77F1D7}">
              <ma14:placeholderFlag xmlns:ma14="http://schemas.microsoft.com/office/mac/drawingml/2011/main" xmlns="" val="1"/>
            </a:ext>
          </a:extLst>
        </p:spPr>
      </p:sp>
      <p:sp>
        <p:nvSpPr>
          <p:cNvPr id="63491" name="Rectangle 3"/>
          <p:cNvSpPr>
            <a:spLocks noGrp="1" noChangeArrowheads="1"/>
          </p:cNvSpPr>
          <p:nvPr>
            <p:ph type="body" idx="1"/>
          </p:nvPr>
        </p:nvSpPr>
        <p:spPr>
          <a:xfrm>
            <a:off x="912813" y="4343400"/>
            <a:ext cx="5032375" cy="4113213"/>
          </a:xfrm>
        </p:spPr>
        <p:txBody>
          <a:bodyPr lIns="91426" tIns="45714" rIns="91426" bIns="45714"/>
          <a:lstStyle/>
          <a:p>
            <a:r>
              <a:rPr lang="en-US" sz="1200" b="0" i="0" u="none" strike="noStrike" kern="1200" baseline="0" dirty="0">
                <a:solidFill>
                  <a:schemeClr val="tx1"/>
                </a:solidFill>
                <a:latin typeface="Arial"/>
                <a:ea typeface="ＭＳ Ｐゴシック" pitchFamily="1" charset="-128"/>
                <a:cs typeface="ＭＳ Ｐゴシック" charset="-128"/>
              </a:rPr>
              <a:t>Figure 20.1 Water containing sediments, dissolved nitrate fertilizers, and other pollutants drains from the Mississippi River basin (top) into the Mississippi River and from there into the northern Gulf of Mexico (bottom). This creates a dead zone with low levels of dissolved oxygen (1–3 ppm), indicated by the dark and light red shaded areas in the bottom figure for 2015.</a:t>
            </a:r>
            <a:endParaRPr lang="en-US" dirty="0"/>
          </a:p>
        </p:txBody>
      </p:sp>
    </p:spTree>
    <p:extLst>
      <p:ext uri="{BB962C8B-B14F-4D97-AF65-F5344CB8AC3E}">
        <p14:creationId xmlns:p14="http://schemas.microsoft.com/office/powerpoint/2010/main" val="1559724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0AD10D4-340F-6845-9B82-C8CEC3B81042}" type="slidenum">
              <a:rPr lang="en-US"/>
              <a:pPr>
                <a:defRPr/>
              </a:pPr>
              <a:t>24</a:t>
            </a:fld>
            <a:endParaRPr lang="en-US" dirty="0"/>
          </a:p>
        </p:txBody>
      </p:sp>
      <p:sp>
        <p:nvSpPr>
          <p:cNvPr id="18434" name="Rectangle 2"/>
          <p:cNvSpPr>
            <a:spLocks noGrp="1" noRot="1" noChangeAspect="1" noChangeArrowheads="1" noTextEdit="1"/>
          </p:cNvSpPr>
          <p:nvPr>
            <p:ph type="sldImg"/>
          </p:nvPr>
        </p:nvSpPr>
        <p:spPr>
          <a:xfrm>
            <a:off x="1143000" y="687388"/>
            <a:ext cx="4572000" cy="3429000"/>
          </a:xfrm>
          <a:ln/>
          <a:extLst>
            <a:ext uri="{FAA26D3D-D897-4be2-8F04-BA451C77F1D7}">
              <ma14:placeholderFlag xmlns:ma14="http://schemas.microsoft.com/office/mac/drawingml/2011/main" xmlns="" val="1"/>
            </a:ext>
          </a:extLst>
        </p:spPr>
      </p:sp>
      <p:sp>
        <p:nvSpPr>
          <p:cNvPr id="18435" name="Rectangle 3"/>
          <p:cNvSpPr>
            <a:spLocks noGrp="1" noChangeArrowheads="1"/>
          </p:cNvSpPr>
          <p:nvPr>
            <p:ph type="body" idx="1"/>
          </p:nvPr>
        </p:nvSpPr>
        <p:spPr>
          <a:xfrm>
            <a:off x="912813" y="4343400"/>
            <a:ext cx="5032375" cy="4113213"/>
          </a:xfrm>
        </p:spPr>
        <p:txBody>
          <a:bodyPr lIns="91426" tIns="45714" rIns="91426" bIns="45714"/>
          <a:lstStyle/>
          <a:p>
            <a:r>
              <a:rPr lang="en-US" dirty="0"/>
              <a:t>Figure</a:t>
            </a:r>
            <a:r>
              <a:rPr lang="en-US" baseline="0" dirty="0"/>
              <a:t> 20.9 The five Great Lakes of North America make up the world’s largest freshwater system.</a:t>
            </a:r>
            <a:endParaRPr lang="en-US" dirty="0"/>
          </a:p>
        </p:txBody>
      </p:sp>
    </p:spTree>
    <p:extLst>
      <p:ext uri="{BB962C8B-B14F-4D97-AF65-F5344CB8AC3E}">
        <p14:creationId xmlns:p14="http://schemas.microsoft.com/office/powerpoint/2010/main" val="12290363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84996" name="Slide Number Placeholder 3"/>
          <p:cNvSpPr>
            <a:spLocks noGrp="1"/>
          </p:cNvSpPr>
          <p:nvPr>
            <p:ph type="sldNum" sz="quarter" idx="5"/>
          </p:nvPr>
        </p:nvSpPr>
        <p:spPr>
          <a:noFill/>
        </p:spPr>
        <p:txBody>
          <a:bodyPr/>
          <a:lstStyle/>
          <a:p>
            <a:fld id="{EC43E18C-6518-7940-AD5F-C2DECD09AE4C}" type="slidenum">
              <a:rPr lang="en-US"/>
              <a:pPr/>
              <a:t>25</a:t>
            </a:fld>
            <a:endParaRPr lang="en-US" dirty="0"/>
          </a:p>
        </p:txBody>
      </p:sp>
    </p:spTree>
    <p:extLst>
      <p:ext uri="{BB962C8B-B14F-4D97-AF65-F5344CB8AC3E}">
        <p14:creationId xmlns:p14="http://schemas.microsoft.com/office/powerpoint/2010/main" val="27892645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84996" name="Slide Number Placeholder 3"/>
          <p:cNvSpPr>
            <a:spLocks noGrp="1"/>
          </p:cNvSpPr>
          <p:nvPr>
            <p:ph type="sldNum" sz="quarter" idx="5"/>
          </p:nvPr>
        </p:nvSpPr>
        <p:spPr>
          <a:noFill/>
        </p:spPr>
        <p:txBody>
          <a:bodyPr/>
          <a:lstStyle/>
          <a:p>
            <a:fld id="{EC43E18C-6518-7940-AD5F-C2DECD09AE4C}" type="slidenum">
              <a:rPr lang="en-US"/>
              <a:pPr/>
              <a:t>26</a:t>
            </a:fld>
            <a:endParaRPr lang="en-US" dirty="0"/>
          </a:p>
        </p:txBody>
      </p:sp>
    </p:spTree>
    <p:extLst>
      <p:ext uri="{BB962C8B-B14F-4D97-AF65-F5344CB8AC3E}">
        <p14:creationId xmlns:p14="http://schemas.microsoft.com/office/powerpoint/2010/main" val="27892645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87044" name="Slide Number Placeholder 3"/>
          <p:cNvSpPr>
            <a:spLocks noGrp="1"/>
          </p:cNvSpPr>
          <p:nvPr>
            <p:ph type="sldNum" sz="quarter" idx="5"/>
          </p:nvPr>
        </p:nvSpPr>
        <p:spPr>
          <a:noFill/>
        </p:spPr>
        <p:txBody>
          <a:bodyPr/>
          <a:lstStyle/>
          <a:p>
            <a:fld id="{BB274ACA-8F4A-CA4E-8DBE-757FCE69A0CF}" type="slidenum">
              <a:rPr lang="en-US"/>
              <a:pPr/>
              <a:t>27</a:t>
            </a:fld>
            <a:endParaRPr lang="en-US" dirty="0"/>
          </a:p>
        </p:txBody>
      </p:sp>
    </p:spTree>
    <p:extLst>
      <p:ext uri="{BB962C8B-B14F-4D97-AF65-F5344CB8AC3E}">
        <p14:creationId xmlns:p14="http://schemas.microsoft.com/office/powerpoint/2010/main" val="41097566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p:spPr>
        <p:txBody>
          <a:bodyPr/>
          <a:lstStyle/>
          <a:p>
            <a:endParaRPr lang="en-US" dirty="0">
              <a:ea typeface="ＭＳ Ｐゴシック" charset="-128"/>
            </a:endParaRPr>
          </a:p>
        </p:txBody>
      </p:sp>
    </p:spTree>
    <p:extLst>
      <p:ext uri="{BB962C8B-B14F-4D97-AF65-F5344CB8AC3E}">
        <p14:creationId xmlns:p14="http://schemas.microsoft.com/office/powerpoint/2010/main" val="21654080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p:spPr>
        <p:txBody>
          <a:bodyPr/>
          <a:lstStyle/>
          <a:p>
            <a:endParaRPr lang="en-US" dirty="0">
              <a:ea typeface="ＭＳ Ｐゴシック" charset="-128"/>
            </a:endParaRPr>
          </a:p>
        </p:txBody>
      </p:sp>
    </p:spTree>
    <p:extLst>
      <p:ext uri="{BB962C8B-B14F-4D97-AF65-F5344CB8AC3E}">
        <p14:creationId xmlns:p14="http://schemas.microsoft.com/office/powerpoint/2010/main" val="21654080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rial"/>
                <a:ea typeface="ＭＳ Ｐゴシック" pitchFamily="1" charset="-128"/>
                <a:cs typeface="ＭＳ Ｐゴシック" charset="-128"/>
              </a:rPr>
              <a:t>Figure 20.11 Natural capital degradation: Principal sources of groundwater contamination in the United States. Another source in coastal areas is saltwater intrusion from excessive groundwater withdrawal. (Figure is not drawn to scale.) Critical thinking: What are three contamination sources in the figure that might be affecting groundwater in your area?</a:t>
            </a:r>
            <a:endParaRPr lang="en-US" noProof="1">
              <a:solidFill>
                <a:srgbClr val="000000"/>
              </a:solidFill>
              <a:ea typeface="ＭＳ Ｐゴシック" charset="-128"/>
            </a:endParaRPr>
          </a:p>
        </p:txBody>
      </p:sp>
      <p:sp>
        <p:nvSpPr>
          <p:cNvPr id="4" name="Slide Number Placeholder 3"/>
          <p:cNvSpPr>
            <a:spLocks noGrp="1"/>
          </p:cNvSpPr>
          <p:nvPr>
            <p:ph type="sldNum" sz="quarter" idx="10"/>
          </p:nvPr>
        </p:nvSpPr>
        <p:spPr/>
        <p:txBody>
          <a:bodyPr/>
          <a:lstStyle/>
          <a:p>
            <a:fld id="{C17FC884-6B8A-AA41-8AD1-6286A1B9538A}" type="slidenum">
              <a:rPr lang="en-US" smtClean="0"/>
              <a:pPr/>
              <a:t>30</a:t>
            </a:fld>
            <a:endParaRPr lang="en-US" dirty="0"/>
          </a:p>
        </p:txBody>
      </p:sp>
    </p:spTree>
    <p:extLst>
      <p:ext uri="{BB962C8B-B14F-4D97-AF65-F5344CB8AC3E}">
        <p14:creationId xmlns:p14="http://schemas.microsoft.com/office/powerpoint/2010/main" val="1606175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rial"/>
                <a:ea typeface="ＭＳ Ｐゴシック" pitchFamily="1" charset="-128"/>
                <a:cs typeface="ＭＳ Ｐゴシック" charset="-128"/>
              </a:rPr>
              <a:t>Figure 20.13 We can clean up contaminated groundwater, but prevention is the only effective approach. Critical thinking:</a:t>
            </a:r>
            <a:r>
              <a:rPr lang="en-US" sz="1200" b="0" i="1" u="none" strike="noStrike" kern="1200" baseline="0" dirty="0">
                <a:solidFill>
                  <a:schemeClr val="tx1"/>
                </a:solidFill>
                <a:latin typeface="Arial"/>
                <a:ea typeface="ＭＳ Ｐゴシック" pitchFamily="1" charset="-128"/>
                <a:cs typeface="ＭＳ Ｐゴシック" charset="-128"/>
              </a:rPr>
              <a:t> </a:t>
            </a:r>
            <a:r>
              <a:rPr lang="en-US" sz="1200" b="0" i="0" u="none" strike="noStrike" kern="1200" baseline="0" dirty="0">
                <a:solidFill>
                  <a:schemeClr val="tx1"/>
                </a:solidFill>
                <a:latin typeface="Arial"/>
                <a:ea typeface="ＭＳ Ｐゴシック" pitchFamily="1" charset="-128"/>
                <a:cs typeface="ＭＳ Ｐゴシック" charset="-128"/>
              </a:rPr>
              <a:t>Which two of these preventive solutions do you think are the most important? Why?	</a:t>
            </a:r>
            <a:endParaRPr lang="en-US" dirty="0"/>
          </a:p>
        </p:txBody>
      </p:sp>
      <p:sp>
        <p:nvSpPr>
          <p:cNvPr id="4" name="Slide Number Placeholder 3"/>
          <p:cNvSpPr>
            <a:spLocks noGrp="1"/>
          </p:cNvSpPr>
          <p:nvPr>
            <p:ph type="sldNum" sz="quarter" idx="10"/>
          </p:nvPr>
        </p:nvSpPr>
        <p:spPr/>
        <p:txBody>
          <a:bodyPr/>
          <a:lstStyle/>
          <a:p>
            <a:fld id="{C17FC884-6B8A-AA41-8AD1-6286A1B9538A}" type="slidenum">
              <a:rPr lang="en-US" smtClean="0"/>
              <a:pPr/>
              <a:t>32</a:t>
            </a:fld>
            <a:endParaRPr lang="en-US" dirty="0"/>
          </a:p>
        </p:txBody>
      </p:sp>
    </p:spTree>
    <p:extLst>
      <p:ext uri="{BB962C8B-B14F-4D97-AF65-F5344CB8AC3E}">
        <p14:creationId xmlns:p14="http://schemas.microsoft.com/office/powerpoint/2010/main" val="35321673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p:spPr>
        <p:txBody>
          <a:bodyPr/>
          <a:lstStyle/>
          <a:p>
            <a:endParaRPr lang="en-US" dirty="0">
              <a:ea typeface="ＭＳ Ｐゴシック" charset="-128"/>
            </a:endParaRPr>
          </a:p>
        </p:txBody>
      </p:sp>
      <p:sp>
        <p:nvSpPr>
          <p:cNvPr id="97284" name="Slide Number Placeholder 3"/>
          <p:cNvSpPr>
            <a:spLocks noGrp="1"/>
          </p:cNvSpPr>
          <p:nvPr>
            <p:ph type="sldNum" sz="quarter" idx="5"/>
          </p:nvPr>
        </p:nvSpPr>
        <p:spPr>
          <a:noFill/>
        </p:spPr>
        <p:txBody>
          <a:bodyPr/>
          <a:lstStyle/>
          <a:p>
            <a:fld id="{4B335AFB-FEA1-774E-8824-268A5CF5D1E1}" type="slidenum">
              <a:rPr lang="en-US"/>
              <a:pPr/>
              <a:t>34</a:t>
            </a:fld>
            <a:endParaRPr lang="en-US" dirty="0"/>
          </a:p>
        </p:txBody>
      </p:sp>
    </p:spTree>
    <p:extLst>
      <p:ext uri="{BB962C8B-B14F-4D97-AF65-F5344CB8AC3E}">
        <p14:creationId xmlns:p14="http://schemas.microsoft.com/office/powerpoint/2010/main" val="41313561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99332" name="Slide Number Placeholder 3"/>
          <p:cNvSpPr>
            <a:spLocks noGrp="1"/>
          </p:cNvSpPr>
          <p:nvPr>
            <p:ph type="sldNum" sz="quarter" idx="5"/>
          </p:nvPr>
        </p:nvSpPr>
        <p:spPr>
          <a:noFill/>
        </p:spPr>
        <p:txBody>
          <a:bodyPr/>
          <a:lstStyle/>
          <a:p>
            <a:fld id="{1ED61608-5167-684A-B88E-FE2D80DD26EE}" type="slidenum">
              <a:rPr lang="en-US"/>
              <a:pPr/>
              <a:t>35</a:t>
            </a:fld>
            <a:endParaRPr lang="en-US" dirty="0"/>
          </a:p>
        </p:txBody>
      </p:sp>
    </p:spTree>
    <p:extLst>
      <p:ext uri="{BB962C8B-B14F-4D97-AF65-F5344CB8AC3E}">
        <p14:creationId xmlns:p14="http://schemas.microsoft.com/office/powerpoint/2010/main" val="1923104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69636" name="Slide Number Placeholder 3"/>
          <p:cNvSpPr>
            <a:spLocks noGrp="1"/>
          </p:cNvSpPr>
          <p:nvPr>
            <p:ph type="sldNum" sz="quarter" idx="5"/>
          </p:nvPr>
        </p:nvSpPr>
        <p:spPr>
          <a:noFill/>
        </p:spPr>
        <p:txBody>
          <a:bodyPr/>
          <a:lstStyle/>
          <a:p>
            <a:fld id="{C6F20201-0EC3-4045-BB18-0C378B79112F}" type="slidenum">
              <a:rPr lang="en-US"/>
              <a:pPr/>
              <a:t>4</a:t>
            </a:fld>
            <a:endParaRPr lang="en-US" dirty="0"/>
          </a:p>
        </p:txBody>
      </p:sp>
    </p:spTree>
    <p:extLst>
      <p:ext uri="{BB962C8B-B14F-4D97-AF65-F5344CB8AC3E}">
        <p14:creationId xmlns:p14="http://schemas.microsoft.com/office/powerpoint/2010/main" val="11399627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101380" name="Slide Number Placeholder 3"/>
          <p:cNvSpPr>
            <a:spLocks noGrp="1"/>
          </p:cNvSpPr>
          <p:nvPr>
            <p:ph type="sldNum" sz="quarter" idx="5"/>
          </p:nvPr>
        </p:nvSpPr>
        <p:spPr>
          <a:noFill/>
        </p:spPr>
        <p:txBody>
          <a:bodyPr/>
          <a:lstStyle/>
          <a:p>
            <a:fld id="{7ED3B0CA-CDB7-B54F-A9E2-AB7C3E9EDDF0}" type="slidenum">
              <a:rPr lang="en-US"/>
              <a:pPr/>
              <a:t>36</a:t>
            </a:fld>
            <a:endParaRPr lang="en-US" dirty="0"/>
          </a:p>
        </p:txBody>
      </p:sp>
    </p:spTree>
    <p:extLst>
      <p:ext uri="{BB962C8B-B14F-4D97-AF65-F5344CB8AC3E}">
        <p14:creationId xmlns:p14="http://schemas.microsoft.com/office/powerpoint/2010/main" val="40005002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103428" name="Slide Number Placeholder 3"/>
          <p:cNvSpPr>
            <a:spLocks noGrp="1"/>
          </p:cNvSpPr>
          <p:nvPr>
            <p:ph type="sldNum" sz="quarter" idx="5"/>
          </p:nvPr>
        </p:nvSpPr>
        <p:spPr>
          <a:noFill/>
        </p:spPr>
        <p:txBody>
          <a:bodyPr/>
          <a:lstStyle/>
          <a:p>
            <a:fld id="{EB04B05E-7E01-CB4D-A957-35244ADEFFF9}" type="slidenum">
              <a:rPr lang="en-US"/>
              <a:pPr/>
              <a:t>37</a:t>
            </a:fld>
            <a:endParaRPr lang="en-US" dirty="0"/>
          </a:p>
        </p:txBody>
      </p:sp>
    </p:spTree>
    <p:extLst>
      <p:ext uri="{BB962C8B-B14F-4D97-AF65-F5344CB8AC3E}">
        <p14:creationId xmlns:p14="http://schemas.microsoft.com/office/powerpoint/2010/main" val="29321457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101380" name="Slide Number Placeholder 3"/>
          <p:cNvSpPr>
            <a:spLocks noGrp="1"/>
          </p:cNvSpPr>
          <p:nvPr>
            <p:ph type="sldNum" sz="quarter" idx="5"/>
          </p:nvPr>
        </p:nvSpPr>
        <p:spPr>
          <a:noFill/>
        </p:spPr>
        <p:txBody>
          <a:bodyPr/>
          <a:lstStyle/>
          <a:p>
            <a:fld id="{7ED3B0CA-CDB7-B54F-A9E2-AB7C3E9EDDF0}" type="slidenum">
              <a:rPr lang="en-US"/>
              <a:pPr/>
              <a:t>39</a:t>
            </a:fld>
            <a:endParaRPr lang="en-US" dirty="0"/>
          </a:p>
        </p:txBody>
      </p:sp>
    </p:spTree>
    <p:extLst>
      <p:ext uri="{BB962C8B-B14F-4D97-AF65-F5344CB8AC3E}">
        <p14:creationId xmlns:p14="http://schemas.microsoft.com/office/powerpoint/2010/main" val="40005002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rial"/>
                <a:ea typeface="ＭＳ Ｐゴシック" pitchFamily="1" charset="-128"/>
                <a:cs typeface="ＭＳ Ｐゴシック" charset="-128"/>
              </a:rPr>
              <a:t>Figure 20.15 Natural capital degradation: Residential areas, factories, and farms all contribute to the pollution of coastal waters. Critical thinking: What do you think are the three worst pollution problems shown here? For each one, how does it affect two or more of the ecosystem and economic services listed in Figure 8.4?</a:t>
            </a:r>
            <a:endParaRPr lang="en-US" noProof="1">
              <a:solidFill>
                <a:srgbClr val="000000"/>
              </a:solidFill>
              <a:ea typeface="ＭＳ Ｐゴシック" charset="-128"/>
            </a:endParaRPr>
          </a:p>
        </p:txBody>
      </p:sp>
      <p:sp>
        <p:nvSpPr>
          <p:cNvPr id="4" name="Slide Number Placeholder 3"/>
          <p:cNvSpPr>
            <a:spLocks noGrp="1"/>
          </p:cNvSpPr>
          <p:nvPr>
            <p:ph type="sldNum" sz="quarter" idx="10"/>
          </p:nvPr>
        </p:nvSpPr>
        <p:spPr/>
        <p:txBody>
          <a:bodyPr/>
          <a:lstStyle/>
          <a:p>
            <a:fld id="{C17FC884-6B8A-AA41-8AD1-6286A1B9538A}" type="slidenum">
              <a:rPr lang="en-US" smtClean="0"/>
              <a:pPr/>
              <a:t>40</a:t>
            </a:fld>
            <a:endParaRPr lang="en-US" dirty="0"/>
          </a:p>
        </p:txBody>
      </p:sp>
    </p:spTree>
    <p:extLst>
      <p:ext uri="{BB962C8B-B14F-4D97-AF65-F5344CB8AC3E}">
        <p14:creationId xmlns:p14="http://schemas.microsoft.com/office/powerpoint/2010/main" val="22157668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103428" name="Slide Number Placeholder 3"/>
          <p:cNvSpPr>
            <a:spLocks noGrp="1"/>
          </p:cNvSpPr>
          <p:nvPr>
            <p:ph type="sldNum" sz="quarter" idx="5"/>
          </p:nvPr>
        </p:nvSpPr>
        <p:spPr>
          <a:noFill/>
        </p:spPr>
        <p:txBody>
          <a:bodyPr/>
          <a:lstStyle/>
          <a:p>
            <a:fld id="{EB04B05E-7E01-CB4D-A957-35244ADEFFF9}" type="slidenum">
              <a:rPr lang="en-US"/>
              <a:pPr/>
              <a:t>41</a:t>
            </a:fld>
            <a:endParaRPr lang="en-US" dirty="0"/>
          </a:p>
        </p:txBody>
      </p:sp>
    </p:spTree>
    <p:extLst>
      <p:ext uri="{BB962C8B-B14F-4D97-AF65-F5344CB8AC3E}">
        <p14:creationId xmlns:p14="http://schemas.microsoft.com/office/powerpoint/2010/main" val="29321457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Figure 20.16</a:t>
            </a:r>
            <a:r>
              <a:rPr lang="en-US" b="0" baseline="0" dirty="0"/>
              <a:t> </a:t>
            </a:r>
            <a:r>
              <a:rPr lang="en-US" sz="1200" kern="1200" baseline="0" dirty="0">
                <a:solidFill>
                  <a:schemeClr val="tx1"/>
                </a:solidFill>
                <a:ea typeface="ＭＳ Ｐゴシック" pitchFamily="1" charset="-128"/>
                <a:cs typeface="ＭＳ Ｐゴシック" charset="-128"/>
              </a:rPr>
              <a:t>The North Pacific Garbage Patch is actually two vast, slowly swirling masses of small plastic particles floating just under the water. Five other huge garbage patches have been discovered in the world’s other major oceans.</a:t>
            </a:r>
            <a:endParaRPr lang="en-US" b="1" dirty="0"/>
          </a:p>
        </p:txBody>
      </p:sp>
      <p:sp>
        <p:nvSpPr>
          <p:cNvPr id="4" name="Slide Number Placeholder 3"/>
          <p:cNvSpPr>
            <a:spLocks noGrp="1"/>
          </p:cNvSpPr>
          <p:nvPr>
            <p:ph type="sldNum" sz="quarter" idx="10"/>
          </p:nvPr>
        </p:nvSpPr>
        <p:spPr/>
        <p:txBody>
          <a:bodyPr/>
          <a:lstStyle/>
          <a:p>
            <a:fld id="{C17FC884-6B8A-AA41-8AD1-6286A1B9538A}" type="slidenum">
              <a:rPr lang="en-US" smtClean="0"/>
              <a:pPr/>
              <a:t>42</a:t>
            </a:fld>
            <a:endParaRPr lang="en-US" dirty="0"/>
          </a:p>
        </p:txBody>
      </p:sp>
    </p:spTree>
    <p:extLst>
      <p:ext uri="{BB962C8B-B14F-4D97-AF65-F5344CB8AC3E}">
        <p14:creationId xmlns:p14="http://schemas.microsoft.com/office/powerpoint/2010/main" val="916329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E6F2EB7-EE36-7F40-9D9D-E08F5F3A9E3B}" type="slidenum">
              <a:rPr lang="en-US"/>
              <a:pPr>
                <a:defRPr/>
              </a:pPr>
              <a:t>45</a:t>
            </a:fld>
            <a:endParaRPr lang="en-US" dirty="0"/>
          </a:p>
        </p:txBody>
      </p:sp>
      <p:sp>
        <p:nvSpPr>
          <p:cNvPr id="77826" name="Rectangle 2"/>
          <p:cNvSpPr>
            <a:spLocks noGrp="1" noRot="1" noChangeAspect="1" noChangeArrowheads="1" noTextEdit="1"/>
          </p:cNvSpPr>
          <p:nvPr>
            <p:ph type="sldImg"/>
          </p:nvPr>
        </p:nvSpPr>
        <p:spPr>
          <a:xfrm>
            <a:off x="1143000" y="687388"/>
            <a:ext cx="4572000" cy="3429000"/>
          </a:xfrm>
          <a:ln/>
          <a:extLst>
            <a:ext uri="{FAA26D3D-D897-4be2-8F04-BA451C77F1D7}">
              <ma14:placeholderFlag xmlns:ma14="http://schemas.microsoft.com/office/mac/drawingml/2011/main" xmlns="" val="1"/>
            </a:ext>
          </a:extLst>
        </p:spPr>
      </p:sp>
      <p:sp>
        <p:nvSpPr>
          <p:cNvPr id="77827" name="Rectangle 3"/>
          <p:cNvSpPr>
            <a:spLocks noGrp="1" noChangeArrowheads="1"/>
          </p:cNvSpPr>
          <p:nvPr>
            <p:ph type="body" idx="1"/>
          </p:nvPr>
        </p:nvSpPr>
        <p:spPr>
          <a:xfrm>
            <a:off x="912813" y="4343400"/>
            <a:ext cx="5032375" cy="4113213"/>
          </a:xfrm>
        </p:spPr>
        <p:txBody>
          <a:bodyPr lIns="91426" tIns="45714" rIns="91426" bIns="45714"/>
          <a:lstStyle/>
          <a:p>
            <a:r>
              <a:rPr lang="en-US" b="0" noProof="1">
                <a:solidFill>
                  <a:srgbClr val="000000"/>
                </a:solidFill>
                <a:ea typeface="ＭＳ Ｐゴシック" charset="-128"/>
              </a:rPr>
              <a:t>Figure 20.17</a:t>
            </a:r>
            <a:r>
              <a:rPr lang="en-US" b="0" baseline="0" noProof="1">
                <a:solidFill>
                  <a:srgbClr val="000000"/>
                </a:solidFill>
                <a:ea typeface="ＭＳ Ｐゴシック" charset="-128"/>
              </a:rPr>
              <a:t> </a:t>
            </a:r>
            <a:r>
              <a:rPr lang="en-US" sz="1200" kern="1200" baseline="0" dirty="0">
                <a:solidFill>
                  <a:schemeClr val="tx1"/>
                </a:solidFill>
                <a:ea typeface="ＭＳ Ｐゴシック" pitchFamily="1" charset="-128"/>
                <a:cs typeface="ＭＳ Ｐゴシック" charset="-128"/>
              </a:rPr>
              <a:t>The Deepwater Horizon drilling platform, </a:t>
            </a:r>
            <a:r>
              <a:rPr lang="en-US" sz="1200" b="0" i="0" u="none" strike="noStrike" kern="1200" baseline="0" dirty="0">
                <a:solidFill>
                  <a:schemeClr val="tx1"/>
                </a:solidFill>
                <a:latin typeface="Arial"/>
                <a:ea typeface="ＭＳ Ｐゴシック" pitchFamily="1" charset="-128"/>
                <a:cs typeface="ＭＳ Ｐゴシック" charset="-128"/>
              </a:rPr>
              <a:t>located 64 kilometers (40 miles) off the coast of Louisiana, exploded, burned, and sank in the Gulf of Mexico on April 20, 2010.</a:t>
            </a:r>
            <a:endParaRPr lang="en-US" noProof="1">
              <a:solidFill>
                <a:srgbClr val="000000"/>
              </a:solidFill>
              <a:ea typeface="ＭＳ Ｐゴシック" charset="-128"/>
            </a:endParaRPr>
          </a:p>
        </p:txBody>
      </p:sp>
    </p:spTree>
    <p:extLst>
      <p:ext uri="{BB962C8B-B14F-4D97-AF65-F5344CB8AC3E}">
        <p14:creationId xmlns:p14="http://schemas.microsoft.com/office/powerpoint/2010/main" val="34413725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107524" name="Slide Number Placeholder 3"/>
          <p:cNvSpPr>
            <a:spLocks noGrp="1"/>
          </p:cNvSpPr>
          <p:nvPr>
            <p:ph type="sldNum" sz="quarter" idx="5"/>
          </p:nvPr>
        </p:nvSpPr>
        <p:spPr>
          <a:noFill/>
        </p:spPr>
        <p:txBody>
          <a:bodyPr/>
          <a:lstStyle/>
          <a:p>
            <a:fld id="{97799F32-9172-8749-A3C3-DB0B81E08753}" type="slidenum">
              <a:rPr lang="en-US"/>
              <a:pPr/>
              <a:t>46</a:t>
            </a:fld>
            <a:endParaRPr lang="en-US" dirty="0"/>
          </a:p>
        </p:txBody>
      </p:sp>
    </p:spTree>
    <p:extLst>
      <p:ext uri="{BB962C8B-B14F-4D97-AF65-F5344CB8AC3E}">
        <p14:creationId xmlns:p14="http://schemas.microsoft.com/office/powerpoint/2010/main" val="26943194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108548" name="Slide Number Placeholder 3"/>
          <p:cNvSpPr>
            <a:spLocks noGrp="1"/>
          </p:cNvSpPr>
          <p:nvPr>
            <p:ph type="sldNum" sz="quarter" idx="5"/>
          </p:nvPr>
        </p:nvSpPr>
        <p:spPr>
          <a:noFill/>
        </p:spPr>
        <p:txBody>
          <a:bodyPr/>
          <a:lstStyle/>
          <a:p>
            <a:fld id="{E05FD121-992E-3647-825B-AA87A40D41D9}" type="slidenum">
              <a:rPr lang="en-US"/>
              <a:pPr/>
              <a:t>47</a:t>
            </a:fld>
            <a:endParaRPr lang="en-US" dirty="0"/>
          </a:p>
        </p:txBody>
      </p:sp>
    </p:spTree>
    <p:extLst>
      <p:ext uri="{BB962C8B-B14F-4D97-AF65-F5344CB8AC3E}">
        <p14:creationId xmlns:p14="http://schemas.microsoft.com/office/powerpoint/2010/main" val="42780409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112644" name="Slide Number Placeholder 3"/>
          <p:cNvSpPr>
            <a:spLocks noGrp="1"/>
          </p:cNvSpPr>
          <p:nvPr>
            <p:ph type="sldNum" sz="quarter" idx="5"/>
          </p:nvPr>
        </p:nvSpPr>
        <p:spPr>
          <a:noFill/>
        </p:spPr>
        <p:txBody>
          <a:bodyPr/>
          <a:lstStyle/>
          <a:p>
            <a:fld id="{7B6AD169-3F83-6741-9857-FFE010FB2CEB}" type="slidenum">
              <a:rPr lang="en-US"/>
              <a:pPr/>
              <a:t>48</a:t>
            </a:fld>
            <a:endParaRPr lang="en-US" dirty="0"/>
          </a:p>
        </p:txBody>
      </p:sp>
    </p:spTree>
    <p:extLst>
      <p:ext uri="{BB962C8B-B14F-4D97-AF65-F5344CB8AC3E}">
        <p14:creationId xmlns:p14="http://schemas.microsoft.com/office/powerpoint/2010/main" val="1108843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69636" name="Slide Number Placeholder 3"/>
          <p:cNvSpPr>
            <a:spLocks noGrp="1"/>
          </p:cNvSpPr>
          <p:nvPr>
            <p:ph type="sldNum" sz="quarter" idx="5"/>
          </p:nvPr>
        </p:nvSpPr>
        <p:spPr>
          <a:noFill/>
        </p:spPr>
        <p:txBody>
          <a:bodyPr/>
          <a:lstStyle/>
          <a:p>
            <a:fld id="{C6F20201-0EC3-4045-BB18-0C378B79112F}" type="slidenum">
              <a:rPr lang="en-US"/>
              <a:pPr/>
              <a:t>5</a:t>
            </a:fld>
            <a:endParaRPr lang="en-US" dirty="0"/>
          </a:p>
        </p:txBody>
      </p:sp>
    </p:spTree>
    <p:extLst>
      <p:ext uri="{BB962C8B-B14F-4D97-AF65-F5344CB8AC3E}">
        <p14:creationId xmlns:p14="http://schemas.microsoft.com/office/powerpoint/2010/main" val="19460050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E6F2EB7-EE36-7F40-9D9D-E08F5F3A9E3B}" type="slidenum">
              <a:rPr lang="en-US"/>
              <a:pPr>
                <a:defRPr/>
              </a:pPr>
              <a:t>49</a:t>
            </a:fld>
            <a:endParaRPr lang="en-US" dirty="0"/>
          </a:p>
        </p:txBody>
      </p:sp>
      <p:sp>
        <p:nvSpPr>
          <p:cNvPr id="77826" name="Rectangle 2"/>
          <p:cNvSpPr>
            <a:spLocks noGrp="1" noRot="1" noChangeAspect="1" noChangeArrowheads="1" noTextEdit="1"/>
          </p:cNvSpPr>
          <p:nvPr>
            <p:ph type="sldImg"/>
          </p:nvPr>
        </p:nvSpPr>
        <p:spPr>
          <a:xfrm>
            <a:off x="1143000" y="687388"/>
            <a:ext cx="4572000" cy="3429000"/>
          </a:xfrm>
          <a:ln/>
          <a:extLst>
            <a:ext uri="{FAA26D3D-D897-4be2-8F04-BA451C77F1D7}">
              <ma14:placeholderFlag xmlns:ma14="http://schemas.microsoft.com/office/mac/drawingml/2011/main" xmlns="" val="1"/>
            </a:ext>
          </a:extLst>
        </p:spPr>
      </p:sp>
      <p:sp>
        <p:nvSpPr>
          <p:cNvPr id="77827" name="Rectangle 3"/>
          <p:cNvSpPr>
            <a:spLocks noGrp="1" noChangeArrowheads="1"/>
          </p:cNvSpPr>
          <p:nvPr>
            <p:ph type="body" idx="1"/>
          </p:nvPr>
        </p:nvSpPr>
        <p:spPr>
          <a:xfrm>
            <a:off x="912813" y="4343400"/>
            <a:ext cx="5032375" cy="4113213"/>
          </a:xfrm>
        </p:spPr>
        <p:txBody>
          <a:bodyPr lIns="91426" tIns="45714" rIns="91426" bIns="45714"/>
          <a:lstStyle/>
          <a:p>
            <a:r>
              <a:rPr lang="en-US" sz="1200" b="0" i="0" u="none" strike="noStrike" kern="1200" baseline="0" dirty="0">
                <a:solidFill>
                  <a:schemeClr val="tx1"/>
                </a:solidFill>
                <a:latin typeface="Arial"/>
                <a:ea typeface="ＭＳ Ｐゴシック" pitchFamily="1" charset="-128"/>
                <a:cs typeface="ＭＳ Ｐゴシック" charset="-128"/>
              </a:rPr>
              <a:t>Figure 20.19 Methods for preventing excessive pollution of coastal waters and methods for cleaning it up. Critical thinking: Which two of these solutions do you think are the most important? Why?</a:t>
            </a:r>
            <a:endParaRPr lang="en-US" b="1" dirty="0"/>
          </a:p>
        </p:txBody>
      </p:sp>
    </p:spTree>
    <p:extLst>
      <p:ext uri="{BB962C8B-B14F-4D97-AF65-F5344CB8AC3E}">
        <p14:creationId xmlns:p14="http://schemas.microsoft.com/office/powerpoint/2010/main" val="35345888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114692" name="Slide Number Placeholder 3"/>
          <p:cNvSpPr>
            <a:spLocks noGrp="1"/>
          </p:cNvSpPr>
          <p:nvPr>
            <p:ph type="sldNum" sz="quarter" idx="5"/>
          </p:nvPr>
        </p:nvSpPr>
        <p:spPr>
          <a:noFill/>
        </p:spPr>
        <p:txBody>
          <a:bodyPr/>
          <a:lstStyle/>
          <a:p>
            <a:fld id="{EE11F425-CED3-A44E-B588-EA856D76C428}" type="slidenum">
              <a:rPr lang="en-US"/>
              <a:pPr/>
              <a:t>51</a:t>
            </a:fld>
            <a:endParaRPr lang="en-US" dirty="0"/>
          </a:p>
        </p:txBody>
      </p:sp>
    </p:spTree>
    <p:extLst>
      <p:ext uri="{BB962C8B-B14F-4D97-AF65-F5344CB8AC3E}">
        <p14:creationId xmlns:p14="http://schemas.microsoft.com/office/powerpoint/2010/main" val="2233174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114692" name="Slide Number Placeholder 3"/>
          <p:cNvSpPr>
            <a:spLocks noGrp="1"/>
          </p:cNvSpPr>
          <p:nvPr>
            <p:ph type="sldNum" sz="quarter" idx="5"/>
          </p:nvPr>
        </p:nvSpPr>
        <p:spPr>
          <a:noFill/>
        </p:spPr>
        <p:txBody>
          <a:bodyPr/>
          <a:lstStyle/>
          <a:p>
            <a:fld id="{EE11F425-CED3-A44E-B588-EA856D76C428}" type="slidenum">
              <a:rPr lang="en-US"/>
              <a:pPr/>
              <a:t>52</a:t>
            </a:fld>
            <a:endParaRPr lang="en-US" dirty="0"/>
          </a:p>
        </p:txBody>
      </p:sp>
    </p:spTree>
    <p:extLst>
      <p:ext uri="{BB962C8B-B14F-4D97-AF65-F5344CB8AC3E}">
        <p14:creationId xmlns:p14="http://schemas.microsoft.com/office/powerpoint/2010/main" val="19571925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114692" name="Slide Number Placeholder 3"/>
          <p:cNvSpPr>
            <a:spLocks noGrp="1"/>
          </p:cNvSpPr>
          <p:nvPr>
            <p:ph type="sldNum" sz="quarter" idx="5"/>
          </p:nvPr>
        </p:nvSpPr>
        <p:spPr>
          <a:noFill/>
        </p:spPr>
        <p:txBody>
          <a:bodyPr/>
          <a:lstStyle/>
          <a:p>
            <a:fld id="{EE11F425-CED3-A44E-B588-EA856D76C428}" type="slidenum">
              <a:rPr lang="en-US"/>
              <a:pPr/>
              <a:t>53</a:t>
            </a:fld>
            <a:endParaRPr lang="en-US" dirty="0"/>
          </a:p>
        </p:txBody>
      </p:sp>
    </p:spTree>
    <p:extLst>
      <p:ext uri="{BB962C8B-B14F-4D97-AF65-F5344CB8AC3E}">
        <p14:creationId xmlns:p14="http://schemas.microsoft.com/office/powerpoint/2010/main" val="19571925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E6F2EB7-EE36-7F40-9D9D-E08F5F3A9E3B}" type="slidenum">
              <a:rPr lang="en-US"/>
              <a:pPr>
                <a:defRPr/>
              </a:pPr>
              <a:t>54</a:t>
            </a:fld>
            <a:endParaRPr lang="en-US" dirty="0"/>
          </a:p>
        </p:txBody>
      </p:sp>
      <p:sp>
        <p:nvSpPr>
          <p:cNvPr id="77826" name="Rectangle 2"/>
          <p:cNvSpPr>
            <a:spLocks noGrp="1" noRot="1" noChangeAspect="1" noChangeArrowheads="1" noTextEdit="1"/>
          </p:cNvSpPr>
          <p:nvPr>
            <p:ph type="sldImg"/>
          </p:nvPr>
        </p:nvSpPr>
        <p:spPr>
          <a:xfrm>
            <a:off x="1143000" y="687388"/>
            <a:ext cx="4572000" cy="3429000"/>
          </a:xfrm>
          <a:ln/>
          <a:extLst>
            <a:ext uri="{FAA26D3D-D897-4be2-8F04-BA451C77F1D7}">
              <ma14:placeholderFlag xmlns:ma14="http://schemas.microsoft.com/office/mac/drawingml/2011/main" xmlns="" val="1"/>
            </a:ext>
          </a:extLst>
        </p:spPr>
      </p:sp>
      <p:sp>
        <p:nvSpPr>
          <p:cNvPr id="77827" name="Rectangle 3"/>
          <p:cNvSpPr>
            <a:spLocks noGrp="1" noChangeArrowheads="1"/>
          </p:cNvSpPr>
          <p:nvPr>
            <p:ph type="body" idx="1"/>
          </p:nvPr>
        </p:nvSpPr>
        <p:spPr>
          <a:xfrm>
            <a:off x="912813" y="4343400"/>
            <a:ext cx="5032375" cy="4113213"/>
          </a:xfrm>
        </p:spPr>
        <p:txBody>
          <a:bodyPr lIns="91426" tIns="45714" rIns="91426" bIns="45714"/>
          <a:lstStyle/>
          <a:p>
            <a:r>
              <a:rPr lang="en-US" sz="1200" b="0" i="0" u="none" strike="noStrike" kern="1200" baseline="0" dirty="0">
                <a:solidFill>
                  <a:schemeClr val="tx1"/>
                </a:solidFill>
                <a:latin typeface="Arial"/>
                <a:ea typeface="ＭＳ Ｐゴシック" pitchFamily="1" charset="-128"/>
                <a:cs typeface="ＭＳ Ｐゴシック" charset="-128"/>
              </a:rPr>
              <a:t>Figure 20.21 Solutions: Septic tank systems are often used for disposal of domestic sewage and wastewater in rural and suburban areas.</a:t>
            </a:r>
            <a:endParaRPr lang="en-US" noProof="1">
              <a:solidFill>
                <a:srgbClr val="000000"/>
              </a:solidFill>
              <a:ea typeface="ＭＳ Ｐゴシック" charset="-128"/>
            </a:endParaRPr>
          </a:p>
        </p:txBody>
      </p:sp>
    </p:spTree>
    <p:extLst>
      <p:ext uri="{BB962C8B-B14F-4D97-AF65-F5344CB8AC3E}">
        <p14:creationId xmlns:p14="http://schemas.microsoft.com/office/powerpoint/2010/main" val="29561666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E6F2EB7-EE36-7F40-9D9D-E08F5F3A9E3B}" type="slidenum">
              <a:rPr lang="en-US"/>
              <a:pPr>
                <a:defRPr/>
              </a:pPr>
              <a:t>55</a:t>
            </a:fld>
            <a:endParaRPr lang="en-US" dirty="0"/>
          </a:p>
        </p:txBody>
      </p:sp>
      <p:sp>
        <p:nvSpPr>
          <p:cNvPr id="77826" name="Rectangle 2"/>
          <p:cNvSpPr>
            <a:spLocks noGrp="1" noRot="1" noChangeAspect="1" noChangeArrowheads="1" noTextEdit="1"/>
          </p:cNvSpPr>
          <p:nvPr>
            <p:ph type="sldImg"/>
          </p:nvPr>
        </p:nvSpPr>
        <p:spPr>
          <a:xfrm>
            <a:off x="1143000" y="687388"/>
            <a:ext cx="4572000" cy="3429000"/>
          </a:xfrm>
          <a:ln/>
          <a:extLst>
            <a:ext uri="{FAA26D3D-D897-4be2-8F04-BA451C77F1D7}">
              <ma14:placeholderFlag xmlns:ma14="http://schemas.microsoft.com/office/mac/drawingml/2011/main" xmlns="" val="1"/>
            </a:ext>
          </a:extLst>
        </p:spPr>
      </p:sp>
      <p:sp>
        <p:nvSpPr>
          <p:cNvPr id="77827" name="Rectangle 3"/>
          <p:cNvSpPr>
            <a:spLocks noGrp="1" noChangeArrowheads="1"/>
          </p:cNvSpPr>
          <p:nvPr>
            <p:ph type="body" idx="1"/>
          </p:nvPr>
        </p:nvSpPr>
        <p:spPr>
          <a:xfrm>
            <a:off x="912813" y="4343400"/>
            <a:ext cx="5032375" cy="4113213"/>
          </a:xfrm>
        </p:spPr>
        <p:txBody>
          <a:bodyPr lIns="91426" tIns="45714" rIns="91426" bIns="45714"/>
          <a:lstStyle/>
          <a:p>
            <a:r>
              <a:rPr lang="en-US" sz="1200" b="0" i="0" u="none" strike="noStrike" kern="1200" baseline="0" dirty="0">
                <a:solidFill>
                  <a:schemeClr val="tx1"/>
                </a:solidFill>
                <a:latin typeface="Arial"/>
                <a:ea typeface="ＭＳ Ｐゴシック" pitchFamily="1" charset="-128"/>
                <a:cs typeface="ＭＳ Ｐゴシック" charset="-128"/>
              </a:rPr>
              <a:t>Figure 20.22 Solutions: Primary and secondary sewage treatment systems help to reduce water pollution. Critical thinking: What do you think should be done with the sludge produced by sewage treatment plants?</a:t>
            </a:r>
            <a:endParaRPr lang="el-GR" b="1" dirty="0">
              <a:solidFill>
                <a:srgbClr val="000000"/>
              </a:solidFill>
              <a:ea typeface="ＭＳ Ｐゴシック" charset="-128"/>
            </a:endParaRPr>
          </a:p>
        </p:txBody>
      </p:sp>
    </p:spTree>
    <p:extLst>
      <p:ext uri="{BB962C8B-B14F-4D97-AF65-F5344CB8AC3E}">
        <p14:creationId xmlns:p14="http://schemas.microsoft.com/office/powerpoint/2010/main" val="2337822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69636" name="Slide Number Placeholder 3"/>
          <p:cNvSpPr>
            <a:spLocks noGrp="1"/>
          </p:cNvSpPr>
          <p:nvPr>
            <p:ph type="sldNum" sz="quarter" idx="5"/>
          </p:nvPr>
        </p:nvSpPr>
        <p:spPr>
          <a:noFill/>
        </p:spPr>
        <p:txBody>
          <a:bodyPr/>
          <a:lstStyle/>
          <a:p>
            <a:fld id="{C6F20201-0EC3-4045-BB18-0C378B79112F}" type="slidenum">
              <a:rPr lang="en-US"/>
              <a:pPr/>
              <a:t>6</a:t>
            </a:fld>
            <a:endParaRPr lang="en-US" dirty="0"/>
          </a:p>
        </p:txBody>
      </p:sp>
    </p:spTree>
    <p:extLst>
      <p:ext uri="{BB962C8B-B14F-4D97-AF65-F5344CB8AC3E}">
        <p14:creationId xmlns:p14="http://schemas.microsoft.com/office/powerpoint/2010/main" val="1946005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E3B3672-05A5-7B4E-97CE-268C85A095D0}" type="slidenum">
              <a:rPr lang="en-US"/>
              <a:pPr>
                <a:defRPr/>
              </a:pPr>
              <a:t>7</a:t>
            </a:fld>
            <a:endParaRPr lang="en-US" dirty="0"/>
          </a:p>
        </p:txBody>
      </p:sp>
      <p:sp>
        <p:nvSpPr>
          <p:cNvPr id="63490" name="Rectangle 2"/>
          <p:cNvSpPr>
            <a:spLocks noGrp="1" noRot="1" noChangeAspect="1" noChangeArrowheads="1" noTextEdit="1"/>
          </p:cNvSpPr>
          <p:nvPr>
            <p:ph type="sldImg"/>
          </p:nvPr>
        </p:nvSpPr>
        <p:spPr>
          <a:xfrm>
            <a:off x="1143000" y="687388"/>
            <a:ext cx="4572000" cy="3429000"/>
          </a:xfrm>
          <a:ln/>
          <a:extLst>
            <a:ext uri="{FAA26D3D-D897-4be2-8F04-BA451C77F1D7}">
              <ma14:placeholderFlag xmlns:ma14="http://schemas.microsoft.com/office/mac/drawingml/2011/main" xmlns="" val="1"/>
            </a:ext>
          </a:extLst>
        </p:spPr>
      </p:sp>
      <p:sp>
        <p:nvSpPr>
          <p:cNvPr id="63491" name="Rectangle 3"/>
          <p:cNvSpPr>
            <a:spLocks noGrp="1" noChangeArrowheads="1"/>
          </p:cNvSpPr>
          <p:nvPr>
            <p:ph type="body" idx="1"/>
          </p:nvPr>
        </p:nvSpPr>
        <p:spPr>
          <a:xfrm>
            <a:off x="912813" y="4343400"/>
            <a:ext cx="5032375" cy="4113213"/>
          </a:xfrm>
        </p:spPr>
        <p:txBody>
          <a:bodyPr lIns="91426" tIns="45714" rIns="91426" bIns="45714"/>
          <a:lstStyle/>
          <a:p>
            <a:r>
              <a:rPr lang="en-US" sz="1200" b="0" i="0" u="none" strike="noStrike" kern="1200" baseline="0" dirty="0">
                <a:solidFill>
                  <a:schemeClr val="tx1"/>
                </a:solidFill>
                <a:latin typeface="Arial"/>
                <a:ea typeface="ＭＳ Ｐゴシック" pitchFamily="1" charset="-128"/>
                <a:cs typeface="ＭＳ Ｐゴシック" charset="-128"/>
              </a:rPr>
              <a:t>Figure 20.2 Point source of water pollution from an industrial plant</a:t>
            </a:r>
            <a:endParaRPr lang="en-US" noProof="1">
              <a:solidFill>
                <a:srgbClr val="000000"/>
              </a:solidFill>
              <a:ea typeface="ＭＳ Ｐゴシック" charset="-128"/>
            </a:endParaRPr>
          </a:p>
        </p:txBody>
      </p:sp>
    </p:spTree>
    <p:extLst>
      <p:ext uri="{BB962C8B-B14F-4D97-AF65-F5344CB8AC3E}">
        <p14:creationId xmlns:p14="http://schemas.microsoft.com/office/powerpoint/2010/main" val="1983760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E3B3672-05A5-7B4E-97CE-268C85A095D0}" type="slidenum">
              <a:rPr lang="en-US"/>
              <a:pPr>
                <a:defRPr/>
              </a:pPr>
              <a:t>8</a:t>
            </a:fld>
            <a:endParaRPr lang="en-US" dirty="0"/>
          </a:p>
        </p:txBody>
      </p:sp>
      <p:sp>
        <p:nvSpPr>
          <p:cNvPr id="63490" name="Rectangle 2"/>
          <p:cNvSpPr>
            <a:spLocks noGrp="1" noRot="1" noChangeAspect="1" noChangeArrowheads="1" noTextEdit="1"/>
          </p:cNvSpPr>
          <p:nvPr>
            <p:ph type="sldImg"/>
          </p:nvPr>
        </p:nvSpPr>
        <p:spPr>
          <a:xfrm>
            <a:off x="1143000" y="687388"/>
            <a:ext cx="4572000" cy="3429000"/>
          </a:xfrm>
          <a:ln/>
          <a:extLst>
            <a:ext uri="{FAA26D3D-D897-4be2-8F04-BA451C77F1D7}">
              <ma14:placeholderFlag xmlns:ma14="http://schemas.microsoft.com/office/mac/drawingml/2011/main" xmlns="" val="1"/>
            </a:ext>
          </a:extLst>
        </p:spPr>
      </p:sp>
      <p:sp>
        <p:nvSpPr>
          <p:cNvPr id="63491" name="Rectangle 3"/>
          <p:cNvSpPr>
            <a:spLocks noGrp="1" noChangeArrowheads="1"/>
          </p:cNvSpPr>
          <p:nvPr>
            <p:ph type="body" idx="1"/>
          </p:nvPr>
        </p:nvSpPr>
        <p:spPr>
          <a:xfrm>
            <a:off x="912813" y="4343400"/>
            <a:ext cx="5032375" cy="4113213"/>
          </a:xfrm>
        </p:spPr>
        <p:txBody>
          <a:bodyPr lIns="91426" tIns="45714" rIns="91426" bIns="45714"/>
          <a:lstStyle/>
          <a:p>
            <a:r>
              <a:rPr lang="en-US" sz="1200" b="0" i="0" u="none" strike="noStrike" kern="1200" baseline="0" dirty="0">
                <a:solidFill>
                  <a:schemeClr val="tx1"/>
                </a:solidFill>
                <a:latin typeface="Arial"/>
                <a:ea typeface="ＭＳ Ｐゴシック" pitchFamily="1" charset="-128"/>
                <a:cs typeface="ＭＳ Ｐゴシック" charset="-128"/>
              </a:rPr>
              <a:t>Figure 20.3 Point source pollution: acid draining from an abandoned open-pit coal mine</a:t>
            </a:r>
            <a:endParaRPr lang="en-US" noProof="1">
              <a:solidFill>
                <a:srgbClr val="000000"/>
              </a:solidFill>
              <a:ea typeface="ＭＳ Ｐゴシック" charset="-128"/>
            </a:endParaRPr>
          </a:p>
        </p:txBody>
      </p:sp>
    </p:spTree>
    <p:extLst>
      <p:ext uri="{BB962C8B-B14F-4D97-AF65-F5344CB8AC3E}">
        <p14:creationId xmlns:p14="http://schemas.microsoft.com/office/powerpoint/2010/main" val="2086450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E3B3672-05A5-7B4E-97CE-268C85A095D0}" type="slidenum">
              <a:rPr lang="en-US"/>
              <a:pPr>
                <a:defRPr/>
              </a:pPr>
              <a:t>9</a:t>
            </a:fld>
            <a:endParaRPr lang="en-US" dirty="0"/>
          </a:p>
        </p:txBody>
      </p:sp>
      <p:sp>
        <p:nvSpPr>
          <p:cNvPr id="63490" name="Rectangle 2"/>
          <p:cNvSpPr>
            <a:spLocks noGrp="1" noRot="1" noChangeAspect="1" noChangeArrowheads="1" noTextEdit="1"/>
          </p:cNvSpPr>
          <p:nvPr>
            <p:ph type="sldImg"/>
          </p:nvPr>
        </p:nvSpPr>
        <p:spPr>
          <a:xfrm>
            <a:off x="1143000" y="687388"/>
            <a:ext cx="4572000" cy="3429000"/>
          </a:xfrm>
          <a:ln/>
          <a:extLst>
            <a:ext uri="{FAA26D3D-D897-4be2-8F04-BA451C77F1D7}">
              <ma14:placeholderFlag xmlns:ma14="http://schemas.microsoft.com/office/mac/drawingml/2011/main" xmlns="" val="1"/>
            </a:ext>
          </a:extLst>
        </p:spPr>
      </p:sp>
      <p:sp>
        <p:nvSpPr>
          <p:cNvPr id="63491" name="Rectangle 3"/>
          <p:cNvSpPr>
            <a:spLocks noGrp="1" noChangeArrowheads="1"/>
          </p:cNvSpPr>
          <p:nvPr>
            <p:ph type="body" idx="1"/>
          </p:nvPr>
        </p:nvSpPr>
        <p:spPr>
          <a:xfrm>
            <a:off x="912813" y="4343400"/>
            <a:ext cx="5032375" cy="4113213"/>
          </a:xfrm>
        </p:spPr>
        <p:txBody>
          <a:bodyPr lIns="91426" tIns="45714" rIns="91426" bIns="45714"/>
          <a:lstStyle/>
          <a:p>
            <a:r>
              <a:rPr lang="en-US" dirty="0"/>
              <a:t>Figure 20.4 </a:t>
            </a:r>
            <a:r>
              <a:rPr lang="en-US" sz="1200" b="0" i="0" u="none" strike="noStrike" kern="1200" baseline="0" dirty="0">
                <a:solidFill>
                  <a:schemeClr val="tx1"/>
                </a:solidFill>
                <a:latin typeface="Arial"/>
                <a:ea typeface="ＭＳ Ｐゴシック" pitchFamily="1" charset="-128"/>
                <a:cs typeface="ＭＳ Ｐゴシック" charset="-128"/>
              </a:rPr>
              <a:t>Nonpoint source pollution: sediments in farmland runoff flowing into a stream. By weight, sediment is the largest source of water pollution. Critical thinking: What do you think the owner of this farm could have done to prevent such sediment pollution?</a:t>
            </a:r>
            <a:endParaRPr lang="en-US" dirty="0"/>
          </a:p>
        </p:txBody>
      </p:sp>
    </p:spTree>
    <p:extLst>
      <p:ext uri="{BB962C8B-B14F-4D97-AF65-F5344CB8AC3E}">
        <p14:creationId xmlns:p14="http://schemas.microsoft.com/office/powerpoint/2010/main" val="589555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72708" name="Slide Number Placeholder 3"/>
          <p:cNvSpPr>
            <a:spLocks noGrp="1"/>
          </p:cNvSpPr>
          <p:nvPr>
            <p:ph type="sldNum" sz="quarter" idx="5"/>
          </p:nvPr>
        </p:nvSpPr>
        <p:spPr>
          <a:noFill/>
        </p:spPr>
        <p:txBody>
          <a:bodyPr/>
          <a:lstStyle/>
          <a:p>
            <a:fld id="{EF221A0F-1728-1446-B7CF-A2379E5C64AE}" type="slidenum">
              <a:rPr lang="en-US"/>
              <a:pPr/>
              <a:t>10</a:t>
            </a:fld>
            <a:endParaRPr lang="en-US" dirty="0"/>
          </a:p>
        </p:txBody>
      </p:sp>
    </p:spTree>
    <p:extLst>
      <p:ext uri="{BB962C8B-B14F-4D97-AF65-F5344CB8AC3E}">
        <p14:creationId xmlns:p14="http://schemas.microsoft.com/office/powerpoint/2010/main" val="4636213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76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p:cNvSpPr>
            <a:spLocks noGrp="1"/>
          </p:cNvSpPr>
          <p:nvPr>
            <p:ph type="title"/>
          </p:nvPr>
        </p:nvSpPr>
        <p:spPr>
          <a:xfrm>
            <a:off x="457200" y="228600"/>
            <a:ext cx="8229600" cy="622828"/>
          </a:xfrm>
        </p:spPr>
        <p:txBody>
          <a:bodyPr anchor="t">
            <a:noAutofit/>
          </a:bodyPr>
          <a:lstStyle>
            <a:lvl1pPr>
              <a:defRPr sz="3600">
                <a:latin typeface="Arial" pitchFamily="34" charset="0"/>
                <a:ea typeface="Verdana" pitchFamily="34" charset="0"/>
                <a:cs typeface="Arial" pitchFamily="34" charset="0"/>
              </a:defRPr>
            </a:lvl1pPr>
          </a:lstStyle>
          <a:p>
            <a:r>
              <a:rPr lang="en-US"/>
              <a:t>Click to edit Master title style</a:t>
            </a:r>
            <a:endParaRPr lang="en-US" dirty="0"/>
          </a:p>
        </p:txBody>
      </p:sp>
      <p:sp>
        <p:nvSpPr>
          <p:cNvPr id="7" name="Conten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latin typeface="Arial" pitchFamily="34" charset="0"/>
                <a:ea typeface="Verdana" pitchFamily="34" charset="0"/>
                <a:cs typeface="Arial" pitchFamily="34" charset="0"/>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atin typeface="Arial" pitchFamily="34" charset="0"/>
                <a:ea typeface="Verdana" pitchFamily="34" charset="0"/>
                <a:cs typeface="Arial" pitchFamily="34" charset="0"/>
              </a:defRPr>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800">
                <a:latin typeface="Arial" pitchFamily="34" charset="0"/>
                <a:ea typeface="Verdana" pitchFamily="34" charset="0"/>
                <a:cs typeface="Arial" pitchFamily="34" charset="0"/>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3" name="Rectangle 12"/>
          <p:cNvSpPr/>
          <p:nvPr/>
        </p:nvSpPr>
        <p:spPr bwMode="white">
          <a:xfrm>
            <a:off x="-7938" y="6248400"/>
            <a:ext cx="9161464" cy="629874"/>
          </a:xfrm>
          <a:prstGeom prst="rect">
            <a:avLst/>
          </a:prstGeom>
          <a:solidFill>
            <a:srgbClr val="076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sz="quarter" idx="16"/>
          </p:nvPr>
        </p:nvSpPr>
        <p:spPr>
          <a:xfrm>
            <a:off x="1600200" y="6285230"/>
            <a:ext cx="7543800" cy="572770"/>
          </a:xfrm>
          <a:solidFill>
            <a:srgbClr val="076387"/>
          </a:solidFill>
        </p:spPr>
        <p:txBody>
          <a:bodyPr>
            <a:noAutofit/>
          </a:bodyPr>
          <a:lstStyle>
            <a:lvl1pPr algn="ctr">
              <a:defRPr sz="1100">
                <a:latin typeface="Arial" pitchFamily="34" charset="0"/>
                <a:cs typeface="Arial" pitchFamily="34" charset="0"/>
              </a:defRPr>
            </a:lvl1pPr>
            <a:lvl2pPr>
              <a:defRPr sz="1100">
                <a:latin typeface="Arial" pitchFamily="34" charset="0"/>
                <a:cs typeface="Arial" pitchFamily="34" charset="0"/>
              </a:defRPr>
            </a:lvl2pPr>
            <a:lvl3pPr>
              <a:defRPr sz="1100">
                <a:latin typeface="Arial" pitchFamily="34" charset="0"/>
                <a:cs typeface="Arial" pitchFamily="34" charset="0"/>
              </a:defRPr>
            </a:lvl3pPr>
            <a:lvl4pPr>
              <a:defRPr sz="1100">
                <a:latin typeface="Arial" pitchFamily="34" charset="0"/>
                <a:cs typeface="Arial" pitchFamily="34" charset="0"/>
              </a:defRPr>
            </a:lvl4pPr>
            <a:lvl5pPr>
              <a:defRPr sz="1100">
                <a:latin typeface="Arial" pitchFamily="34" charset="0"/>
                <a:cs typeface="Arial" pitchFamily="34" charset="0"/>
              </a:defRPr>
            </a:lvl5pPr>
          </a:lstStyle>
          <a:p>
            <a:pPr lvl="0"/>
            <a:r>
              <a:rPr lang="en-US"/>
              <a:t>Click to edit Master text styles</a:t>
            </a:r>
          </a:p>
        </p:txBody>
      </p:sp>
      <p:pic>
        <p:nvPicPr>
          <p:cNvPr id="1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47" y="6324787"/>
            <a:ext cx="1447800" cy="479425"/>
          </a:xfrm>
          <a:prstGeom prst="rect">
            <a:avLst/>
          </a:prstGeom>
          <a:solidFill>
            <a:srgbClr val="076387"/>
          </a:solidFill>
          <a:ln>
            <a:noFill/>
          </a:ln>
          <a:extLst/>
        </p:spPr>
      </p:pic>
    </p:spTree>
    <p:extLst>
      <p:ext uri="{BB962C8B-B14F-4D97-AF65-F5344CB8AC3E}">
        <p14:creationId xmlns:p14="http://schemas.microsoft.com/office/powerpoint/2010/main" val="3052119556"/>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 y="27709"/>
            <a:ext cx="9052560" cy="1039091"/>
          </a:xfrm>
        </p:spPr>
        <p:txBody>
          <a:bodyPr>
            <a:normAutofit/>
          </a:bodyPr>
          <a:lstStyle>
            <a:lvl1pPr algn="ctr">
              <a:defRPr sz="3600">
                <a:latin typeface="Arial" pitchFamily="34" charset="0"/>
                <a:ea typeface="Verdana" pitchFamily="34" charset="0"/>
                <a:cs typeface="Arial"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buClr>
                <a:srgbClr val="076387"/>
              </a:buClr>
              <a:buSzPct val="100000"/>
              <a:defRPr/>
            </a:lvl1pPr>
            <a:lvl2pPr>
              <a:buClr>
                <a:srgbClr val="076387"/>
              </a:buClr>
              <a:defRPr/>
            </a:lvl2pPr>
            <a:lvl3pPr marL="1143000" indent="-228600">
              <a:buClr>
                <a:srgbClr val="076387"/>
              </a:buClr>
              <a:buFont typeface="Wingdings" pitchFamily="2" charset="2"/>
              <a:buChar char="§"/>
              <a:defRPr/>
            </a:lvl3pPr>
            <a:lvl4pPr marL="1600200" indent="-228600">
              <a:buClr>
                <a:srgbClr val="076387"/>
              </a:buClr>
              <a:buFont typeface="Courier New" pitchFamily="49" charset="0"/>
              <a:buChar char="o"/>
              <a:defRPr/>
            </a:lvl4pPr>
            <a:lvl5pPr>
              <a:buClr>
                <a:srgbClr val="076387"/>
              </a:buCl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54940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Figure + Caption Layout">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519169" y="357626"/>
            <a:ext cx="8032638" cy="1004011"/>
          </a:xfrm>
        </p:spPr>
        <p:txBody>
          <a:bodyPr>
            <a:normAutofit/>
          </a:bodyPr>
          <a:lstStyle>
            <a:lvl1pPr algn="ctr">
              <a:defRPr sz="3600" b="0">
                <a:solidFill>
                  <a:schemeClr val="tx1"/>
                </a:solidFill>
              </a:defRPr>
            </a:lvl1pPr>
          </a:lstStyle>
          <a:p>
            <a:r>
              <a:rPr lang="en-US"/>
              <a:t>Click to edit Master title style</a:t>
            </a:r>
            <a:endParaRPr lang="en-US" dirty="0"/>
          </a:p>
        </p:txBody>
      </p:sp>
      <p:sp>
        <p:nvSpPr>
          <p:cNvPr id="3" name="Picture Placeholder 2"/>
          <p:cNvSpPr>
            <a:spLocks noGrp="1"/>
          </p:cNvSpPr>
          <p:nvPr>
            <p:ph type="pic" sz="quarter" idx="10"/>
          </p:nvPr>
        </p:nvSpPr>
        <p:spPr>
          <a:xfrm>
            <a:off x="1143000" y="1752600"/>
            <a:ext cx="6997700" cy="3429000"/>
          </a:xfrm>
        </p:spPr>
        <p:txBody>
          <a:bodyPr/>
          <a:lstStyle/>
          <a:p>
            <a:r>
              <a:rPr lang="en-US"/>
              <a:t>Click icon to add picture</a:t>
            </a:r>
          </a:p>
        </p:txBody>
      </p:sp>
      <p:sp>
        <p:nvSpPr>
          <p:cNvPr id="11" name="Text Placeholder 3"/>
          <p:cNvSpPr>
            <a:spLocks noGrp="1"/>
          </p:cNvSpPr>
          <p:nvPr>
            <p:ph type="body" sz="half" idx="2"/>
          </p:nvPr>
        </p:nvSpPr>
        <p:spPr>
          <a:xfrm>
            <a:off x="519169" y="5486400"/>
            <a:ext cx="8032638" cy="6651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5"/>
          <p:cNvSpPr/>
          <p:nvPr/>
        </p:nvSpPr>
        <p:spPr bwMode="white">
          <a:xfrm>
            <a:off x="-7937" y="6248400"/>
            <a:ext cx="9151937" cy="617539"/>
          </a:xfrm>
          <a:prstGeom prst="rect">
            <a:avLst/>
          </a:prstGeom>
          <a:solidFill>
            <a:srgbClr val="0763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Copyright" descr="Pearson: Copyright 2015, 2012, 2009"/>
          <p:cNvSpPr txBox="1">
            <a:spLocks noChangeArrowheads="1"/>
          </p:cNvSpPr>
          <p:nvPr/>
        </p:nvSpPr>
        <p:spPr bwMode="auto">
          <a:xfrm>
            <a:off x="1523999" y="6324601"/>
            <a:ext cx="7391401" cy="533081"/>
          </a:xfrm>
          <a:prstGeom prst="rect">
            <a:avLst/>
          </a:prstGeom>
          <a:solidFill>
            <a:srgbClr val="076387"/>
          </a:solid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bg1"/>
                </a:solidFill>
                <a:effectLst/>
                <a:latin typeface="Arial" pitchFamily="34" charset="0"/>
                <a:ea typeface="Verdana" pitchFamily="34" charset="0"/>
                <a:cs typeface="Arial" pitchFamily="34" charset="0"/>
              </a:rPr>
              <a:t>Copyright</a:t>
            </a:r>
            <a:r>
              <a:rPr lang="en-US" sz="1200" kern="1200" baseline="0" dirty="0">
                <a:solidFill>
                  <a:schemeClr val="bg1"/>
                </a:solidFill>
                <a:effectLst/>
                <a:latin typeface="Arial" pitchFamily="34" charset="0"/>
                <a:ea typeface="Verdana" pitchFamily="34" charset="0"/>
                <a:cs typeface="Arial" pitchFamily="34" charset="0"/>
              </a:rPr>
              <a:t> </a:t>
            </a:r>
            <a:r>
              <a:rPr kumimoji="0" lang="en-US" sz="1200" b="0" i="0" u="none" strike="noStrike" kern="1200" cap="none" spc="0" normalizeH="0" baseline="0" noProof="0" dirty="0">
                <a:ln>
                  <a:noFill/>
                </a:ln>
                <a:solidFill>
                  <a:schemeClr val="bg1"/>
                </a:solidFill>
                <a:effectLst/>
                <a:uLnTx/>
                <a:uFillTx/>
                <a:latin typeface="Arial" pitchFamily="34" charset="0"/>
                <a:ea typeface="ＭＳ Ｐゴシック" pitchFamily="34" charset="-128"/>
                <a:cs typeface="+mn-cs"/>
              </a:rPr>
              <a:t>© 2018 </a:t>
            </a:r>
            <a:r>
              <a:rPr kumimoji="0" lang="en-US" sz="1200" b="0" i="0" u="none" strike="noStrike" kern="1200" cap="none" spc="0" normalizeH="0" baseline="0" noProof="0" dirty="0" err="1">
                <a:ln>
                  <a:noFill/>
                </a:ln>
                <a:solidFill>
                  <a:schemeClr val="bg1"/>
                </a:solidFill>
                <a:effectLst/>
                <a:uLnTx/>
                <a:uFillTx/>
                <a:latin typeface="Arial" pitchFamily="34" charset="0"/>
                <a:ea typeface="ＭＳ Ｐゴシック" pitchFamily="34" charset="-128"/>
                <a:cs typeface="+mn-cs"/>
              </a:rPr>
              <a:t>Cengage</a:t>
            </a:r>
            <a:r>
              <a:rPr kumimoji="0" lang="en-US" sz="1200" b="0" i="0" u="none" strike="noStrike" kern="1200" cap="none" spc="0" normalizeH="0" baseline="0" noProof="0" dirty="0">
                <a:ln>
                  <a:noFill/>
                </a:ln>
                <a:solidFill>
                  <a:schemeClr val="bg1"/>
                </a:solidFill>
                <a:effectLst/>
                <a:uLnTx/>
                <a:uFillTx/>
                <a:latin typeface="Arial" pitchFamily="34" charset="0"/>
                <a:ea typeface="ＭＳ Ｐゴシック" pitchFamily="34" charset="-128"/>
                <a:cs typeface="+mn-cs"/>
              </a:rPr>
              <a:t> Learning. All Rights Reserved. May not be copied, scanned, or duplicated, in whole or in part, except for use as permitted in a license distributed with a certain product or service or otherwise on a password-protected website for classroom use.</a:t>
            </a:r>
            <a:endParaRPr lang="en-US" sz="1200" dirty="0">
              <a:solidFill>
                <a:schemeClr val="bg1"/>
              </a:solidFill>
            </a:endParaRPr>
          </a:p>
        </p:txBody>
      </p:sp>
      <p:pic>
        <p:nvPicPr>
          <p:cNvPr id="13"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6345959"/>
            <a:ext cx="1316182" cy="435841"/>
          </a:xfrm>
          <a:prstGeom prst="rect">
            <a:avLst/>
          </a:prstGeom>
          <a:solidFill>
            <a:srgbClr val="076387"/>
          </a:solidFill>
          <a:ln>
            <a:noFill/>
          </a:ln>
          <a:extLst/>
        </p:spPr>
      </p:pic>
    </p:spTree>
    <p:extLst>
      <p:ext uri="{BB962C8B-B14F-4D97-AF65-F5344CB8AC3E}">
        <p14:creationId xmlns:p14="http://schemas.microsoft.com/office/powerpoint/2010/main" val="2732324716"/>
      </p:ext>
    </p:extLst>
  </p:cSld>
  <p:clrMapOvr>
    <a:masterClrMapping/>
  </p:clrMapOvr>
  <p:transition spd="slow"/>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bwMode="white">
          <a:xfrm>
            <a:off x="-7938" y="6324600"/>
            <a:ext cx="9161464" cy="629874"/>
          </a:xfrm>
          <a:prstGeom prst="rect">
            <a:avLst/>
          </a:prstGeom>
          <a:solidFill>
            <a:srgbClr val="076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pyright" descr="Pearson: Copyright 2015, 2012, 2009"/>
          <p:cNvSpPr txBox="1">
            <a:spLocks noChangeArrowheads="1"/>
          </p:cNvSpPr>
          <p:nvPr/>
        </p:nvSpPr>
        <p:spPr bwMode="auto">
          <a:xfrm>
            <a:off x="1388395" y="6394712"/>
            <a:ext cx="7714039" cy="504445"/>
          </a:xfrm>
          <a:prstGeom prst="rect">
            <a:avLst/>
          </a:prstGeom>
          <a:solidFill>
            <a:srgbClr val="076387"/>
          </a:solid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bg1"/>
                </a:solidFill>
                <a:effectLst/>
                <a:latin typeface="Arial" pitchFamily="34" charset="0"/>
                <a:ea typeface="Verdana" pitchFamily="34" charset="0"/>
                <a:cs typeface="Arial" pitchFamily="34" charset="0"/>
              </a:rPr>
              <a:t>Copyright</a:t>
            </a:r>
            <a:r>
              <a:rPr lang="en-US" sz="1200" kern="1200" baseline="0" dirty="0">
                <a:solidFill>
                  <a:schemeClr val="bg1"/>
                </a:solidFill>
                <a:effectLst/>
                <a:latin typeface="Arial" pitchFamily="34" charset="0"/>
                <a:ea typeface="Verdana" pitchFamily="34" charset="0"/>
                <a:cs typeface="Arial" pitchFamily="34" charset="0"/>
              </a:rPr>
              <a:t> </a:t>
            </a:r>
            <a:r>
              <a:rPr kumimoji="0" lang="en-US" sz="1200" b="0" i="0" u="none" strike="noStrike" kern="1200" cap="none" spc="0" normalizeH="0" baseline="0" noProof="0" dirty="0">
                <a:ln>
                  <a:noFill/>
                </a:ln>
                <a:solidFill>
                  <a:schemeClr val="bg1"/>
                </a:solidFill>
                <a:effectLst/>
                <a:uLnTx/>
                <a:uFillTx/>
                <a:latin typeface="Arial" pitchFamily="34" charset="0"/>
                <a:ea typeface="ＭＳ Ｐゴシック" pitchFamily="34" charset="-128"/>
                <a:cs typeface="+mn-cs"/>
              </a:rPr>
              <a:t>© 2018 </a:t>
            </a:r>
            <a:r>
              <a:rPr kumimoji="0" lang="en-US" sz="1200" b="0" i="0" u="none" strike="noStrike" kern="1200" cap="none" spc="0" normalizeH="0" baseline="0" noProof="0" dirty="0" err="1">
                <a:ln>
                  <a:noFill/>
                </a:ln>
                <a:solidFill>
                  <a:schemeClr val="bg1"/>
                </a:solidFill>
                <a:effectLst/>
                <a:uLnTx/>
                <a:uFillTx/>
                <a:latin typeface="Arial" pitchFamily="34" charset="0"/>
                <a:ea typeface="ＭＳ Ｐゴシック" pitchFamily="34" charset="-128"/>
                <a:cs typeface="+mn-cs"/>
              </a:rPr>
              <a:t>Cengage</a:t>
            </a:r>
            <a:r>
              <a:rPr kumimoji="0" lang="en-US" sz="1200" b="0" i="0" u="none" strike="noStrike" kern="1200" cap="none" spc="0" normalizeH="0" baseline="0" noProof="0" dirty="0">
                <a:ln>
                  <a:noFill/>
                </a:ln>
                <a:solidFill>
                  <a:schemeClr val="bg1"/>
                </a:solidFill>
                <a:effectLst/>
                <a:uLnTx/>
                <a:uFillTx/>
                <a:latin typeface="Arial" pitchFamily="34" charset="0"/>
                <a:ea typeface="ＭＳ Ｐゴシック" pitchFamily="34" charset="-128"/>
                <a:cs typeface="+mn-cs"/>
              </a:rPr>
              <a:t> Learning. All Rights Reserved. May not be copied, scanned, or duplicated, in whole or in part, except for use as permitted in a license distributed with a certain product or service or otherwise on a password-protected website for classroom use.</a:t>
            </a:r>
            <a:endParaRPr lang="en-US" sz="1200" dirty="0">
              <a:solidFill>
                <a:schemeClr val="bg1"/>
              </a:solidFill>
            </a:endParaRPr>
          </a:p>
        </p:txBody>
      </p:sp>
      <p:pic>
        <p:nvPicPr>
          <p:cNvPr id="9"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45959"/>
            <a:ext cx="1316182" cy="435841"/>
          </a:xfrm>
          <a:prstGeom prst="rect">
            <a:avLst/>
          </a:prstGeom>
          <a:solidFill>
            <a:srgbClr val="076387"/>
          </a:solidFill>
          <a:ln>
            <a:noFill/>
          </a:ln>
          <a:extLst/>
        </p:spPr>
      </p:pic>
    </p:spTree>
    <p:extLst>
      <p:ext uri="{BB962C8B-B14F-4D97-AF65-F5344CB8AC3E}">
        <p14:creationId xmlns:p14="http://schemas.microsoft.com/office/powerpoint/2010/main" val="9968589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t Placeholder 1"/>
          <p:cNvSpPr>
            <a:spLocks noGrp="1"/>
          </p:cNvSpPr>
          <p:nvPr>
            <p:ph type="title"/>
          </p:nvPr>
        </p:nvSpPr>
        <p:spPr>
          <a:xfrm>
            <a:off x="457200" y="27709"/>
            <a:ext cx="8229600" cy="1039091"/>
          </a:xfrm>
          <a:prstGeom prst="rect">
            <a:avLst/>
          </a:prstGeom>
        </p:spPr>
        <p:txBody>
          <a:bodyPr vert="horz" lIns="91440" tIns="45720" rIns="91440" bIns="45720" rtlCol="0" anchor="ctr">
            <a:normAutofit/>
          </a:bodyPr>
          <a:lstStyle/>
          <a:p>
            <a:r>
              <a:rPr lang="en-US"/>
              <a:t>Click to edit Master title style</a:t>
            </a:r>
          </a:p>
        </p:txBody>
      </p:sp>
      <p:sp>
        <p:nvSpPr>
          <p:cNvPr id="3" name="Content Placeholder 2"/>
          <p:cNvSpPr>
            <a:spLocks noGrp="1"/>
          </p:cNvSpPr>
          <p:nvPr>
            <p:ph type="body" idx="1"/>
          </p:nvPr>
        </p:nvSpPr>
        <p:spPr>
          <a:xfrm>
            <a:off x="228600" y="1295400"/>
            <a:ext cx="8763000" cy="48307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bwMode="white">
          <a:xfrm>
            <a:off x="0" y="0"/>
            <a:ext cx="9144000" cy="1133554"/>
          </a:xfrm>
          <a:prstGeom prst="rect">
            <a:avLst/>
          </a:prstGeom>
          <a:solidFill>
            <a:srgbClr val="076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bwMode="white">
          <a:xfrm>
            <a:off x="-7938" y="6248400"/>
            <a:ext cx="9161464" cy="629874"/>
          </a:xfrm>
          <a:prstGeom prst="rect">
            <a:avLst/>
          </a:prstGeom>
          <a:solidFill>
            <a:srgbClr val="076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pyright" descr="Pearson: Copyright 2015, 2012, 2009"/>
          <p:cNvSpPr txBox="1">
            <a:spLocks noChangeArrowheads="1"/>
          </p:cNvSpPr>
          <p:nvPr/>
        </p:nvSpPr>
        <p:spPr bwMode="auto">
          <a:xfrm>
            <a:off x="1402250" y="6317675"/>
            <a:ext cx="7714039" cy="509488"/>
          </a:xfrm>
          <a:prstGeom prst="rect">
            <a:avLst/>
          </a:prstGeom>
          <a:solidFill>
            <a:srgbClr val="076387"/>
          </a:solid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bg1"/>
                </a:solidFill>
                <a:effectLst/>
                <a:latin typeface="Arial" pitchFamily="34" charset="0"/>
                <a:ea typeface="Verdana" pitchFamily="34" charset="0"/>
                <a:cs typeface="Arial" pitchFamily="34" charset="0"/>
              </a:rPr>
              <a:t>Copyright</a:t>
            </a:r>
            <a:r>
              <a:rPr lang="en-US" sz="1200" kern="1200" baseline="0" dirty="0">
                <a:solidFill>
                  <a:schemeClr val="bg1"/>
                </a:solidFill>
                <a:effectLst/>
                <a:latin typeface="Arial" pitchFamily="34" charset="0"/>
                <a:ea typeface="Verdana" pitchFamily="34" charset="0"/>
                <a:cs typeface="Arial" pitchFamily="34" charset="0"/>
              </a:rPr>
              <a:t> </a:t>
            </a:r>
            <a:r>
              <a:rPr kumimoji="0" lang="en-US" sz="1200" b="0" i="0" u="none" strike="noStrike" kern="1200" cap="none" spc="0" normalizeH="0" baseline="0" noProof="0" dirty="0">
                <a:ln>
                  <a:noFill/>
                </a:ln>
                <a:solidFill>
                  <a:schemeClr val="bg1"/>
                </a:solidFill>
                <a:effectLst/>
                <a:uLnTx/>
                <a:uFillTx/>
                <a:latin typeface="Arial" pitchFamily="34" charset="0"/>
                <a:ea typeface="ＭＳ Ｐゴシック" pitchFamily="34" charset="-128"/>
                <a:cs typeface="+mn-cs"/>
              </a:rPr>
              <a:t>© 2018 </a:t>
            </a:r>
            <a:r>
              <a:rPr kumimoji="0" lang="en-US" sz="1200" b="0" i="0" u="none" strike="noStrike" kern="1200" cap="none" spc="0" normalizeH="0" baseline="0" noProof="0" dirty="0" err="1">
                <a:ln>
                  <a:noFill/>
                </a:ln>
                <a:solidFill>
                  <a:schemeClr val="bg1"/>
                </a:solidFill>
                <a:effectLst/>
                <a:uLnTx/>
                <a:uFillTx/>
                <a:latin typeface="Arial" pitchFamily="34" charset="0"/>
                <a:ea typeface="ＭＳ Ｐゴシック" pitchFamily="34" charset="-128"/>
                <a:cs typeface="+mn-cs"/>
              </a:rPr>
              <a:t>Cengage</a:t>
            </a:r>
            <a:r>
              <a:rPr kumimoji="0" lang="en-US" sz="1200" b="0" i="0" u="none" strike="noStrike" kern="1200" cap="none" spc="0" normalizeH="0" baseline="0" noProof="0" dirty="0">
                <a:ln>
                  <a:noFill/>
                </a:ln>
                <a:solidFill>
                  <a:schemeClr val="bg1"/>
                </a:solidFill>
                <a:effectLst/>
                <a:uLnTx/>
                <a:uFillTx/>
                <a:latin typeface="Arial" pitchFamily="34" charset="0"/>
                <a:ea typeface="ＭＳ Ｐゴシック" pitchFamily="34" charset="-128"/>
                <a:cs typeface="+mn-cs"/>
              </a:rPr>
              <a:t> Learning. All Rights Reserved. May not be copied, scanned, or duplicated, in whole or in part, except for use as permitted in a license distributed with a certain product or service or otherwise on a password-protected website for classroom use.</a:t>
            </a:r>
            <a:endParaRPr lang="en-US" sz="1200" dirty="0">
              <a:solidFill>
                <a:schemeClr val="bg1"/>
              </a:solidFill>
            </a:endParaRPr>
          </a:p>
        </p:txBody>
      </p:sp>
      <p:pic>
        <p:nvPicPr>
          <p:cNvPr id="16" name="Picture 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6345959"/>
            <a:ext cx="1316182" cy="435841"/>
          </a:xfrm>
          <a:prstGeom prst="rect">
            <a:avLst/>
          </a:prstGeom>
          <a:solidFill>
            <a:srgbClr val="076387"/>
          </a:solidFill>
          <a:ln>
            <a:noFill/>
          </a:ln>
          <a:extLst/>
        </p:spPr>
      </p:pic>
    </p:spTree>
    <p:extLst>
      <p:ext uri="{BB962C8B-B14F-4D97-AF65-F5344CB8AC3E}">
        <p14:creationId xmlns:p14="http://schemas.microsoft.com/office/powerpoint/2010/main" val="3851809251"/>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Lst>
  <p:hf sldNum="0" hdr="0" ftr="0" dt="0"/>
  <p:txStyles>
    <p:titleStyle>
      <a:lvl1pPr algn="ctr" defTabSz="914400" rtl="0" eaLnBrk="1" latinLnBrk="0" hangingPunct="1">
        <a:spcBef>
          <a:spcPct val="0"/>
        </a:spcBef>
        <a:buNone/>
        <a:defRPr sz="3600" kern="1200">
          <a:solidFill>
            <a:schemeClr val="bg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Clr>
          <a:srgbClr val="076387"/>
        </a:buClr>
        <a:buFont typeface="Arial" pitchFamily="34" charset="0"/>
        <a:buChar char="•"/>
        <a:defRPr sz="2800" kern="1200">
          <a:solidFill>
            <a:schemeClr val="tx1"/>
          </a:solidFill>
          <a:latin typeface="Arial" pitchFamily="34" charset="0"/>
          <a:ea typeface="Verdana" pitchFamily="34" charset="0"/>
          <a:cs typeface="Arial" pitchFamily="34" charset="0"/>
        </a:defRPr>
      </a:lvl1pPr>
      <a:lvl2pPr marL="742950" indent="-285750" algn="l" defTabSz="914400" rtl="0" eaLnBrk="1" latinLnBrk="0" hangingPunct="1">
        <a:spcBef>
          <a:spcPct val="20000"/>
        </a:spcBef>
        <a:buClr>
          <a:srgbClr val="076387"/>
        </a:buClr>
        <a:buFont typeface="Arial" pitchFamily="34" charset="0"/>
        <a:buChar char="–"/>
        <a:defRPr sz="2400" kern="1200">
          <a:solidFill>
            <a:schemeClr val="tx1"/>
          </a:solidFill>
          <a:latin typeface="Arial" pitchFamily="34" charset="0"/>
          <a:ea typeface="Verdana" pitchFamily="34" charset="0"/>
          <a:cs typeface="Arial" pitchFamily="34" charset="0"/>
        </a:defRPr>
      </a:lvl2pPr>
      <a:lvl3pPr marL="1143000" indent="-228600" algn="l" defTabSz="914400" rtl="0" eaLnBrk="1" latinLnBrk="0" hangingPunct="1">
        <a:spcBef>
          <a:spcPct val="20000"/>
        </a:spcBef>
        <a:buClr>
          <a:srgbClr val="076387"/>
        </a:buClr>
        <a:buFont typeface="Wingdings" pitchFamily="2" charset="2"/>
        <a:buChar char="§"/>
        <a:defRPr sz="2000" kern="1200">
          <a:solidFill>
            <a:schemeClr val="tx1"/>
          </a:solidFill>
          <a:latin typeface="Arial" pitchFamily="34" charset="0"/>
          <a:ea typeface="Verdana" pitchFamily="34" charset="0"/>
          <a:cs typeface="Arial" pitchFamily="34" charset="0"/>
        </a:defRPr>
      </a:lvl3pPr>
      <a:lvl4pPr marL="1600200" indent="-228600" algn="l" defTabSz="914400" rtl="0" eaLnBrk="1" latinLnBrk="0" hangingPunct="1">
        <a:spcBef>
          <a:spcPct val="20000"/>
        </a:spcBef>
        <a:buClr>
          <a:srgbClr val="076387"/>
        </a:buClr>
        <a:buFont typeface="Courier New" pitchFamily="49" charset="0"/>
        <a:buChar char="o"/>
        <a:defRPr sz="2000" kern="1200">
          <a:solidFill>
            <a:schemeClr val="tx1"/>
          </a:solidFill>
          <a:latin typeface="Arial" pitchFamily="34" charset="0"/>
          <a:ea typeface="Verdana" pitchFamily="34" charset="0"/>
          <a:cs typeface="Arial" pitchFamily="34" charset="0"/>
        </a:defRPr>
      </a:lvl4pPr>
      <a:lvl5pPr marL="2057400" indent="-228600" algn="l" defTabSz="914400" rtl="0" eaLnBrk="1" latinLnBrk="0" hangingPunct="1">
        <a:spcBef>
          <a:spcPct val="20000"/>
        </a:spcBef>
        <a:buClr>
          <a:srgbClr val="076387"/>
        </a:buClr>
        <a:buFont typeface="Arial" pitchFamily="34" charset="0"/>
        <a:buChar char="»"/>
        <a:defRPr sz="2000" kern="1200">
          <a:solidFill>
            <a:schemeClr val="tx1"/>
          </a:solidFill>
          <a:latin typeface="Arial" pitchFamily="34" charset="0"/>
          <a:ea typeface="Verdana" pitchFamily="34"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 y="228600"/>
            <a:ext cx="8229600" cy="622828"/>
          </a:xfrm>
        </p:spPr>
        <p:txBody>
          <a:bodyPr/>
          <a:lstStyle/>
          <a:p>
            <a:pPr algn="l"/>
            <a:r>
              <a:rPr lang="en-US" sz="2800" b="1" dirty="0"/>
              <a:t>Exploring Environmental Science for AP</a:t>
            </a:r>
            <a:r>
              <a:rPr lang="en-US" sz="2800" b="1" baseline="30000" dirty="0"/>
              <a:t>®</a:t>
            </a:r>
            <a:endParaRPr lang="en-US" sz="2800" dirty="0"/>
          </a:p>
        </p:txBody>
      </p:sp>
      <p:sp>
        <p:nvSpPr>
          <p:cNvPr id="5" name="Text Placeholder 4"/>
          <p:cNvSpPr>
            <a:spLocks noGrp="1"/>
          </p:cNvSpPr>
          <p:nvPr>
            <p:ph type="body" sz="quarter" idx="13"/>
          </p:nvPr>
        </p:nvSpPr>
        <p:spPr>
          <a:xfrm>
            <a:off x="76200" y="816430"/>
            <a:ext cx="8229600" cy="478970"/>
          </a:xfrm>
        </p:spPr>
        <p:txBody>
          <a:bodyPr/>
          <a:lstStyle/>
          <a:p>
            <a:r>
              <a:rPr lang="en-US" dirty="0"/>
              <a:t>1st Edition</a:t>
            </a:r>
          </a:p>
        </p:txBody>
      </p:sp>
      <p:sp>
        <p:nvSpPr>
          <p:cNvPr id="6" name="Text Placeholder 5"/>
          <p:cNvSpPr>
            <a:spLocks noGrp="1"/>
          </p:cNvSpPr>
          <p:nvPr>
            <p:ph type="body" sz="quarter" idx="14"/>
          </p:nvPr>
        </p:nvSpPr>
        <p:spPr>
          <a:xfrm>
            <a:off x="4419600" y="2929338"/>
            <a:ext cx="4267200" cy="2072440"/>
          </a:xfrm>
        </p:spPr>
        <p:txBody>
          <a:bodyPr anchor="ctr"/>
          <a:lstStyle/>
          <a:p>
            <a:pPr algn="ctr"/>
            <a:r>
              <a:rPr lang="en-US" b="1" dirty="0"/>
              <a:t>Chapter 17</a:t>
            </a:r>
          </a:p>
          <a:p>
            <a:pPr algn="ctr"/>
            <a:r>
              <a:rPr lang="en-US" dirty="0"/>
              <a:t>Water Pollution</a:t>
            </a:r>
          </a:p>
        </p:txBody>
      </p:sp>
      <p:sp>
        <p:nvSpPr>
          <p:cNvPr id="7" name="Text Placeholder 6"/>
          <p:cNvSpPr>
            <a:spLocks noGrp="1"/>
          </p:cNvSpPr>
          <p:nvPr>
            <p:ph type="body" sz="quarter" idx="15"/>
          </p:nvPr>
        </p:nvSpPr>
        <p:spPr>
          <a:xfrm>
            <a:off x="1676400" y="6267487"/>
            <a:ext cx="7127628" cy="578846"/>
          </a:xfrm>
        </p:spPr>
        <p:txBody>
          <a:bodyPr/>
          <a:lstStyle/>
          <a:p>
            <a:pPr algn="ctr"/>
            <a:r>
              <a:rPr lang="en-US" sz="1200" dirty="0">
                <a:solidFill>
                  <a:schemeClr val="bg1"/>
                </a:solidFill>
              </a:rPr>
              <a:t>Copyright © 2018 </a:t>
            </a:r>
            <a:r>
              <a:rPr lang="en-US" sz="1200" dirty="0" err="1">
                <a:solidFill>
                  <a:schemeClr val="bg1"/>
                </a:solidFill>
              </a:rPr>
              <a:t>Cengage</a:t>
            </a:r>
            <a:r>
              <a:rPr lang="en-US" sz="1200" dirty="0">
                <a:solidFill>
                  <a:schemeClr val="bg1"/>
                </a:solidFill>
              </a:rPr>
              <a:t> Learning. All Rights Reserved. May not be copied, scanned, or duplicated, in whole or in part, except for use as permitted in a license distributed with a certain product or service or otherwise on a password-protected website for classroom use.</a:t>
            </a:r>
          </a:p>
        </p:txBody>
      </p:sp>
      <p:pic>
        <p:nvPicPr>
          <p:cNvPr id="3" name="Picture 2">
            <a:extLst>
              <a:ext uri="{FF2B5EF4-FFF2-40B4-BE49-F238E27FC236}">
                <a16:creationId xmlns:a16="http://schemas.microsoft.com/office/drawing/2014/main" id="{C90FB6D5-BD92-478D-B502-1ED0184FA7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048" y="1591056"/>
            <a:ext cx="3549982" cy="4480560"/>
          </a:xfrm>
          <a:prstGeom prst="rect">
            <a:avLst/>
          </a:prstGeom>
        </p:spPr>
      </p:pic>
    </p:spTree>
    <p:extLst>
      <p:ext uri="{BB962C8B-B14F-4D97-AF65-F5344CB8AC3E}">
        <p14:creationId xmlns:p14="http://schemas.microsoft.com/office/powerpoint/2010/main" val="1981677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noChangeArrowheads="1"/>
          </p:cNvSpPr>
          <p:nvPr>
            <p:ph type="title"/>
          </p:nvPr>
        </p:nvSpPr>
        <p:spPr>
          <a:xfrm>
            <a:off x="45720" y="-24246"/>
            <a:ext cx="9052560" cy="1143000"/>
          </a:xfrm>
        </p:spPr>
        <p:txBody>
          <a:bodyPr>
            <a:noAutofit/>
          </a:bodyPr>
          <a:lstStyle/>
          <a:p>
            <a:r>
              <a:rPr lang="en-US" dirty="0"/>
              <a:t>Harmful Effects of Water Pollutants</a:t>
            </a:r>
          </a:p>
        </p:txBody>
      </p:sp>
      <p:sp>
        <p:nvSpPr>
          <p:cNvPr id="9219" name="Content Placeholder 7"/>
          <p:cNvSpPr>
            <a:spLocks noGrp="1" noChangeArrowheads="1"/>
          </p:cNvSpPr>
          <p:nvPr>
            <p:ph idx="1"/>
          </p:nvPr>
        </p:nvSpPr>
        <p:spPr/>
        <p:txBody>
          <a:bodyPr/>
          <a:lstStyle/>
          <a:p>
            <a:r>
              <a:rPr lang="en-US" dirty="0"/>
              <a:t>Most serious threats to stream and lake water quality</a:t>
            </a:r>
          </a:p>
          <a:p>
            <a:pPr lvl="1"/>
            <a:r>
              <a:rPr lang="en-US" dirty="0"/>
              <a:t>Mercury</a:t>
            </a:r>
          </a:p>
          <a:p>
            <a:pPr lvl="1"/>
            <a:r>
              <a:rPr lang="en-US" dirty="0"/>
              <a:t>Pathogens from broken sewer pipes</a:t>
            </a:r>
          </a:p>
          <a:p>
            <a:pPr lvl="1"/>
            <a:r>
              <a:rPr lang="en-US" dirty="0"/>
              <a:t>Sediment from land disturbance and erosion</a:t>
            </a:r>
          </a:p>
          <a:p>
            <a:pPr lvl="1"/>
            <a:r>
              <a:rPr lang="en-US" dirty="0"/>
              <a:t>Metals</a:t>
            </a:r>
          </a:p>
          <a:p>
            <a:pPr lvl="1"/>
            <a:r>
              <a:rPr lang="en-US" dirty="0"/>
              <a:t>Nutrients that cause oxygen depletion</a:t>
            </a:r>
          </a:p>
          <a:p>
            <a:r>
              <a:rPr lang="en-US" dirty="0"/>
              <a:t>Infectious disease organisms </a:t>
            </a:r>
          </a:p>
          <a:p>
            <a:pPr lvl="1"/>
            <a:r>
              <a:rPr lang="en-US" dirty="0"/>
              <a:t>Contaminated drinking water</a:t>
            </a:r>
          </a:p>
          <a:p>
            <a:pPr lvl="1"/>
            <a:r>
              <a:rPr lang="en-US" dirty="0"/>
              <a:t>An estimated 1.6 million people die every year</a:t>
            </a:r>
          </a:p>
        </p:txBody>
      </p:sp>
    </p:spTree>
    <p:extLst>
      <p:ext uri="{BB962C8B-B14F-4D97-AF65-F5344CB8AC3E}">
        <p14:creationId xmlns:p14="http://schemas.microsoft.com/office/powerpoint/2010/main" val="3486511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9169" y="152400"/>
            <a:ext cx="8032638" cy="1104412"/>
          </a:xfrm>
        </p:spPr>
        <p:txBody>
          <a:bodyPr>
            <a:noAutofit/>
          </a:bodyPr>
          <a:lstStyle/>
          <a:p>
            <a:r>
              <a:rPr lang="en-US" sz="3400" b="1" dirty="0"/>
              <a:t>TABLE 17.1 </a:t>
            </a:r>
            <a:r>
              <a:rPr lang="en-US" sz="3400" dirty="0"/>
              <a:t>Major Water Pollutants and Their Sources (1 of 2) </a:t>
            </a:r>
          </a:p>
        </p:txBody>
      </p:sp>
      <p:graphicFrame>
        <p:nvGraphicFramePr>
          <p:cNvPr id="4" name="Table 3"/>
          <p:cNvGraphicFramePr>
            <a:graphicFrameLocks noGrp="1"/>
          </p:cNvGraphicFramePr>
          <p:nvPr>
            <p:extLst>
              <p:ext uri="{D42A27DB-BD31-4B8C-83A1-F6EECF244321}">
                <p14:modId xmlns:p14="http://schemas.microsoft.com/office/powerpoint/2010/main" val="1351269339"/>
              </p:ext>
            </p:extLst>
          </p:nvPr>
        </p:nvGraphicFramePr>
        <p:xfrm>
          <a:off x="304800" y="1371600"/>
          <a:ext cx="8534400" cy="4684395"/>
        </p:xfrm>
        <a:graphic>
          <a:graphicData uri="http://schemas.openxmlformats.org/drawingml/2006/table">
            <a:tbl>
              <a:tblPr firstRow="1" bandRow="1">
                <a:tableStyleId>{5940675A-B579-460E-94D1-54222C63F5DA}</a:tableStyleId>
              </a:tblPr>
              <a:tblGrid>
                <a:gridCol w="2895600">
                  <a:extLst>
                    <a:ext uri="{9D8B030D-6E8A-4147-A177-3AD203B41FA5}">
                      <a16:colId xmlns:a16="http://schemas.microsoft.com/office/drawing/2014/main" val="20000"/>
                    </a:ext>
                  </a:extLst>
                </a:gridCol>
                <a:gridCol w="2794000">
                  <a:extLst>
                    <a:ext uri="{9D8B030D-6E8A-4147-A177-3AD203B41FA5}">
                      <a16:colId xmlns:a16="http://schemas.microsoft.com/office/drawing/2014/main" val="20001"/>
                    </a:ext>
                  </a:extLst>
                </a:gridCol>
                <a:gridCol w="2844800">
                  <a:extLst>
                    <a:ext uri="{9D8B030D-6E8A-4147-A177-3AD203B41FA5}">
                      <a16:colId xmlns:a16="http://schemas.microsoft.com/office/drawing/2014/main" val="20002"/>
                    </a:ext>
                  </a:extLst>
                </a:gridCol>
              </a:tblGrid>
              <a:tr h="600075">
                <a:tc>
                  <a:txBody>
                    <a:bodyPr/>
                    <a:lstStyle/>
                    <a:p>
                      <a:r>
                        <a:rPr lang="en-US" sz="2000" b="1" dirty="0">
                          <a:solidFill>
                            <a:schemeClr val="bg1"/>
                          </a:solidFill>
                          <a:latin typeface="Arial" panose="020B0604020202020204" pitchFamily="34" charset="0"/>
                          <a:cs typeface="Arial" panose="020B0604020202020204" pitchFamily="34" charset="0"/>
                        </a:rPr>
                        <a:t>Type/Effects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76387"/>
                    </a:solidFill>
                  </a:tcPr>
                </a:tc>
                <a:tc>
                  <a:txBody>
                    <a:bodyPr/>
                    <a:lstStyle/>
                    <a:p>
                      <a:r>
                        <a:rPr lang="en-US" sz="2000" b="1" dirty="0">
                          <a:solidFill>
                            <a:schemeClr val="bg1"/>
                          </a:solidFill>
                          <a:latin typeface="Arial" panose="020B0604020202020204" pitchFamily="34" charset="0"/>
                          <a:cs typeface="Arial" panose="020B0604020202020204" pitchFamily="34" charset="0"/>
                        </a:rPr>
                        <a:t>Examples</a:t>
                      </a:r>
                    </a:p>
                  </a:txBody>
                  <a:tcPr anchor="ctr">
                    <a:lnL w="12700" cap="flat" cmpd="sng" algn="ctr">
                      <a:solidFill>
                        <a:schemeClr val="tx1"/>
                      </a:solidFill>
                      <a:prstDash val="solid"/>
                      <a:round/>
                      <a:headEnd type="none" w="med" len="med"/>
                      <a:tailEnd type="none" w="med" len="med"/>
                    </a:lnL>
                    <a:solidFill>
                      <a:srgbClr val="076387"/>
                    </a:solidFill>
                  </a:tcPr>
                </a:tc>
                <a:tc>
                  <a:txBody>
                    <a:bodyPr/>
                    <a:lstStyle/>
                    <a:p>
                      <a:r>
                        <a:rPr lang="en-US" sz="2000" b="1" dirty="0">
                          <a:solidFill>
                            <a:schemeClr val="bg1"/>
                          </a:solidFill>
                          <a:latin typeface="Arial" panose="020B0604020202020204" pitchFamily="34" charset="0"/>
                          <a:cs typeface="Arial" panose="020B0604020202020204" pitchFamily="34" charset="0"/>
                        </a:rPr>
                        <a:t>Major Sources</a:t>
                      </a:r>
                    </a:p>
                  </a:txBody>
                  <a:tcPr anchor="ctr">
                    <a:solidFill>
                      <a:srgbClr val="076387"/>
                    </a:solidFill>
                  </a:tcPr>
                </a:tc>
                <a:extLst>
                  <a:ext uri="{0D108BD9-81ED-4DB2-BD59-A6C34878D82A}">
                    <a16:rowId xmlns:a16="http://schemas.microsoft.com/office/drawing/2014/main" val="10000"/>
                  </a:ext>
                </a:extLst>
              </a:tr>
              <a:tr h="600075">
                <a:tc>
                  <a:txBody>
                    <a:bodyPr/>
                    <a:lstStyle/>
                    <a:p>
                      <a:r>
                        <a:rPr lang="fr-FR" sz="1700" dirty="0" err="1">
                          <a:latin typeface="Arial" panose="020B0604020202020204" pitchFamily="34" charset="0"/>
                          <a:cs typeface="Arial" panose="020B0604020202020204" pitchFamily="34" charset="0"/>
                        </a:rPr>
                        <a:t>Infectious</a:t>
                      </a:r>
                      <a:r>
                        <a:rPr lang="fr-FR" sz="1700" dirty="0">
                          <a:latin typeface="Arial" panose="020B0604020202020204" pitchFamily="34" charset="0"/>
                          <a:cs typeface="Arial" panose="020B0604020202020204" pitchFamily="34" charset="0"/>
                        </a:rPr>
                        <a:t> agents</a:t>
                      </a:r>
                      <a:r>
                        <a:rPr lang="fr-FR" sz="1700" baseline="0" dirty="0">
                          <a:latin typeface="Arial" panose="020B0604020202020204" pitchFamily="34" charset="0"/>
                          <a:cs typeface="Arial" panose="020B0604020202020204" pitchFamily="34" charset="0"/>
                        </a:rPr>
                        <a:t> </a:t>
                      </a:r>
                      <a:r>
                        <a:rPr lang="fr-FR" sz="1700" dirty="0">
                          <a:latin typeface="Arial" panose="020B0604020202020204" pitchFamily="34" charset="0"/>
                          <a:cs typeface="Arial" panose="020B0604020202020204" pitchFamily="34" charset="0"/>
                        </a:rPr>
                        <a:t>(</a:t>
                      </a:r>
                      <a:r>
                        <a:rPr lang="fr-FR" sz="1700" dirty="0" err="1">
                          <a:latin typeface="Arial" panose="020B0604020202020204" pitchFamily="34" charset="0"/>
                          <a:cs typeface="Arial" panose="020B0604020202020204" pitchFamily="34" charset="0"/>
                        </a:rPr>
                        <a:t>pathogens</a:t>
                      </a:r>
                      <a:r>
                        <a:rPr lang="fr-FR" sz="1700" dirty="0">
                          <a:latin typeface="Arial" panose="020B0604020202020204" pitchFamily="34" charset="0"/>
                          <a:cs typeface="Arial" panose="020B0604020202020204" pitchFamily="34" charset="0"/>
                        </a:rPr>
                        <a:t>)</a:t>
                      </a:r>
                      <a:r>
                        <a:rPr lang="fr-FR" sz="1700" baseline="0" dirty="0">
                          <a:latin typeface="Arial" panose="020B0604020202020204" pitchFamily="34" charset="0"/>
                          <a:cs typeface="Arial" panose="020B0604020202020204" pitchFamily="34" charset="0"/>
                        </a:rPr>
                        <a:t> </a:t>
                      </a:r>
                      <a:r>
                        <a:rPr lang="fr-FR" sz="1700" dirty="0">
                          <a:latin typeface="Arial" panose="020B0604020202020204" pitchFamily="34" charset="0"/>
                          <a:cs typeface="Arial" panose="020B0604020202020204" pitchFamily="34" charset="0"/>
                        </a:rPr>
                        <a:t>Cause </a:t>
                      </a:r>
                      <a:r>
                        <a:rPr lang="fr-FR" sz="1700" dirty="0" err="1">
                          <a:latin typeface="Arial" panose="020B0604020202020204" pitchFamily="34" charset="0"/>
                          <a:cs typeface="Arial" panose="020B0604020202020204" pitchFamily="34" charset="0"/>
                        </a:rPr>
                        <a:t>diseases</a:t>
                      </a:r>
                      <a:endParaRPr lang="en-US" sz="1700"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r>
                        <a:rPr lang="en-US" sz="1700" dirty="0">
                          <a:latin typeface="Arial" panose="020B0604020202020204" pitchFamily="34" charset="0"/>
                          <a:cs typeface="Arial" panose="020B0604020202020204" pitchFamily="34" charset="0"/>
                        </a:rPr>
                        <a:t>Bacteria, viruses, protozoa, parasites</a:t>
                      </a:r>
                    </a:p>
                  </a:txBody>
                  <a:tcPr anchor="ctr"/>
                </a:tc>
                <a:tc>
                  <a:txBody>
                    <a:bodyPr/>
                    <a:lstStyle/>
                    <a:p>
                      <a:r>
                        <a:rPr lang="en-US" sz="1700" dirty="0">
                          <a:latin typeface="Arial" panose="020B0604020202020204" pitchFamily="34" charset="0"/>
                          <a:cs typeface="Arial" panose="020B0604020202020204" pitchFamily="34" charset="0"/>
                        </a:rPr>
                        <a:t>Human and animal wastes</a:t>
                      </a:r>
                    </a:p>
                  </a:txBody>
                  <a:tcPr anchor="ctr"/>
                </a:tc>
                <a:extLst>
                  <a:ext uri="{0D108BD9-81ED-4DB2-BD59-A6C34878D82A}">
                    <a16:rowId xmlns:a16="http://schemas.microsoft.com/office/drawing/2014/main" val="10001"/>
                  </a:ext>
                </a:extLst>
              </a:tr>
              <a:tr h="600075">
                <a:tc>
                  <a:txBody>
                    <a:bodyPr/>
                    <a:lstStyle/>
                    <a:p>
                      <a:r>
                        <a:rPr lang="en-US" sz="1700" dirty="0">
                          <a:latin typeface="Arial" panose="020B0604020202020204" pitchFamily="34" charset="0"/>
                          <a:cs typeface="Arial" panose="020B0604020202020204" pitchFamily="34" charset="0"/>
                        </a:rPr>
                        <a:t>Oxygen-demanding wastes Deplete dissolved oxygen needed by aquatic species</a:t>
                      </a:r>
                    </a:p>
                  </a:txBody>
                  <a:tcPr anchor="ctr"/>
                </a:tc>
                <a:tc>
                  <a:txBody>
                    <a:bodyPr/>
                    <a:lstStyle/>
                    <a:p>
                      <a:r>
                        <a:rPr lang="en-US" sz="1700" dirty="0">
                          <a:latin typeface="Arial" panose="020B0604020202020204" pitchFamily="34" charset="0"/>
                          <a:cs typeface="Arial" panose="020B0604020202020204" pitchFamily="34" charset="0"/>
                        </a:rPr>
                        <a:t>Biodegradable animal wastes and plant debris</a:t>
                      </a:r>
                    </a:p>
                  </a:txBody>
                  <a:tcPr anchor="ctr"/>
                </a:tc>
                <a:tc>
                  <a:txBody>
                    <a:bodyPr/>
                    <a:lstStyle/>
                    <a:p>
                      <a:r>
                        <a:rPr lang="en-US" sz="1700" dirty="0">
                          <a:latin typeface="Arial" panose="020B0604020202020204" pitchFamily="34" charset="0"/>
                          <a:cs typeface="Arial" panose="020B0604020202020204" pitchFamily="34" charset="0"/>
                        </a:rPr>
                        <a:t>Sewage, animal feedlots, food-processing facilities, paper mills</a:t>
                      </a:r>
                    </a:p>
                  </a:txBody>
                  <a:tcPr anchor="ctr"/>
                </a:tc>
                <a:extLst>
                  <a:ext uri="{0D108BD9-81ED-4DB2-BD59-A6C34878D82A}">
                    <a16:rowId xmlns:a16="http://schemas.microsoft.com/office/drawing/2014/main" val="10002"/>
                  </a:ext>
                </a:extLst>
              </a:tr>
              <a:tr h="600075">
                <a:tc>
                  <a:txBody>
                    <a:bodyPr/>
                    <a:lstStyle/>
                    <a:p>
                      <a:r>
                        <a:rPr lang="en-US" sz="1700" dirty="0">
                          <a:latin typeface="Arial" panose="020B0604020202020204" pitchFamily="34" charset="0"/>
                          <a:cs typeface="Arial" panose="020B0604020202020204" pitchFamily="34" charset="0"/>
                        </a:rPr>
                        <a:t>Plant nutrients Cause excessive growth of algae and other species</a:t>
                      </a:r>
                    </a:p>
                  </a:txBody>
                  <a:tcPr anchor="ctr"/>
                </a:tc>
                <a:tc>
                  <a:txBody>
                    <a:bodyPr/>
                    <a:lstStyle/>
                    <a:p>
                      <a:r>
                        <a:rPr lang="en-US" sz="1700" dirty="0">
                          <a:latin typeface="Arial" panose="020B0604020202020204" pitchFamily="34" charset="0"/>
                          <a:cs typeface="Arial" panose="020B0604020202020204" pitchFamily="34" charset="0"/>
                        </a:rPr>
                        <a:t>Nitrates (NO</a:t>
                      </a:r>
                      <a:r>
                        <a:rPr lang="en-US" sz="1400" dirty="0">
                          <a:latin typeface="Arial" panose="020B0604020202020204" pitchFamily="34" charset="0"/>
                          <a:cs typeface="Arial" panose="020B0604020202020204" pitchFamily="34" charset="0"/>
                        </a:rPr>
                        <a:t>3</a:t>
                      </a:r>
                      <a:r>
                        <a:rPr lang="en-US" sz="1700" dirty="0">
                          <a:latin typeface="Arial" panose="020B0604020202020204" pitchFamily="34" charset="0"/>
                          <a:cs typeface="Arial" panose="020B0604020202020204" pitchFamily="34" charset="0"/>
                        </a:rPr>
                        <a:t>) and phosphates (PO431-)</a:t>
                      </a:r>
                    </a:p>
                  </a:txBody>
                  <a:tcPr anchor="ctr"/>
                </a:tc>
                <a:tc>
                  <a:txBody>
                    <a:bodyPr/>
                    <a:lstStyle/>
                    <a:p>
                      <a:r>
                        <a:rPr lang="en-US" sz="1700" dirty="0">
                          <a:latin typeface="Arial" panose="020B0604020202020204" pitchFamily="34" charset="0"/>
                          <a:cs typeface="Arial" panose="020B0604020202020204" pitchFamily="34" charset="0"/>
                        </a:rPr>
                        <a:t>Sewage, animal wastes, inorganic fertilizers</a:t>
                      </a:r>
                    </a:p>
                  </a:txBody>
                  <a:tcPr anchor="ctr"/>
                </a:tc>
                <a:extLst>
                  <a:ext uri="{0D108BD9-81ED-4DB2-BD59-A6C34878D82A}">
                    <a16:rowId xmlns:a16="http://schemas.microsoft.com/office/drawing/2014/main" val="10003"/>
                  </a:ext>
                </a:extLst>
              </a:tr>
              <a:tr h="600075">
                <a:tc>
                  <a:txBody>
                    <a:bodyPr/>
                    <a:lstStyle/>
                    <a:p>
                      <a:r>
                        <a:rPr lang="en-US" sz="1700" dirty="0">
                          <a:latin typeface="Arial" panose="020B0604020202020204" pitchFamily="34" charset="0"/>
                          <a:cs typeface="Arial" panose="020B0604020202020204" pitchFamily="34" charset="0"/>
                        </a:rPr>
                        <a:t>Organic chemicals Add toxins to aquatic systems</a:t>
                      </a:r>
                    </a:p>
                  </a:txBody>
                  <a:tcPr anchor="ctr"/>
                </a:tc>
                <a:tc>
                  <a:txBody>
                    <a:bodyPr/>
                    <a:lstStyle/>
                    <a:p>
                      <a:r>
                        <a:rPr lang="en-US" sz="1700" dirty="0">
                          <a:latin typeface="Arial" panose="020B0604020202020204" pitchFamily="34" charset="0"/>
                          <a:cs typeface="Arial" panose="020B0604020202020204" pitchFamily="34" charset="0"/>
                        </a:rPr>
                        <a:t>Oil, gasoline, plastics, pesticides, cleaning solvents</a:t>
                      </a:r>
                    </a:p>
                  </a:txBody>
                  <a:tcPr anchor="ctr"/>
                </a:tc>
                <a:tc>
                  <a:txBody>
                    <a:bodyPr/>
                    <a:lstStyle/>
                    <a:p>
                      <a:r>
                        <a:rPr lang="en-US" sz="1700" dirty="0">
                          <a:latin typeface="Arial" panose="020B0604020202020204" pitchFamily="34" charset="0"/>
                          <a:cs typeface="Arial" panose="020B0604020202020204" pitchFamily="34" charset="0"/>
                        </a:rPr>
                        <a:t>Industry, farms, households</a:t>
                      </a:r>
                    </a:p>
                  </a:txBody>
                  <a:tcPr anchor="ctr"/>
                </a:tc>
                <a:extLst>
                  <a:ext uri="{0D108BD9-81ED-4DB2-BD59-A6C34878D82A}">
                    <a16:rowId xmlns:a16="http://schemas.microsoft.com/office/drawing/2014/main" val="10004"/>
                  </a:ext>
                </a:extLst>
              </a:tr>
              <a:tr h="600075">
                <a:tc>
                  <a:txBody>
                    <a:bodyPr/>
                    <a:lstStyle/>
                    <a:p>
                      <a:r>
                        <a:rPr lang="en-US" sz="1700" dirty="0">
                          <a:latin typeface="Arial" panose="020B0604020202020204" pitchFamily="34" charset="0"/>
                          <a:cs typeface="Arial" panose="020B0604020202020204" pitchFamily="34" charset="0"/>
                        </a:rPr>
                        <a:t>Inorganic chemicals Add toxins to aquatic systems</a:t>
                      </a:r>
                    </a:p>
                  </a:txBody>
                  <a:tcPr anchor="ctr"/>
                </a:tc>
                <a:tc>
                  <a:txBody>
                    <a:bodyPr/>
                    <a:lstStyle/>
                    <a:p>
                      <a:r>
                        <a:rPr lang="pt-BR" sz="1700" dirty="0">
                          <a:latin typeface="Arial" panose="020B0604020202020204" pitchFamily="34" charset="0"/>
                          <a:cs typeface="Arial" panose="020B0604020202020204" pitchFamily="34" charset="0"/>
                        </a:rPr>
                        <a:t>Acids, bases, salts, metal compounds</a:t>
                      </a:r>
                      <a:endParaRPr lang="en-US" sz="1700" dirty="0">
                        <a:latin typeface="Arial" panose="020B0604020202020204" pitchFamily="34" charset="0"/>
                        <a:cs typeface="Arial" panose="020B0604020202020204" pitchFamily="34" charset="0"/>
                      </a:endParaRPr>
                    </a:p>
                  </a:txBody>
                  <a:tcPr anchor="ctr"/>
                </a:tc>
                <a:tc>
                  <a:txBody>
                    <a:bodyPr/>
                    <a:lstStyle/>
                    <a:p>
                      <a:r>
                        <a:rPr lang="en-US" sz="1700" dirty="0">
                          <a:latin typeface="Arial" panose="020B0604020202020204" pitchFamily="34" charset="0"/>
                          <a:cs typeface="Arial" panose="020B0604020202020204" pitchFamily="34" charset="0"/>
                        </a:rPr>
                        <a:t>Industry, households, surface runoff, mining sites</a:t>
                      </a:r>
                    </a:p>
                  </a:txBody>
                  <a:tcPr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140951289"/>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9169" y="152400"/>
            <a:ext cx="8032638" cy="1104412"/>
          </a:xfrm>
        </p:spPr>
        <p:txBody>
          <a:bodyPr>
            <a:noAutofit/>
          </a:bodyPr>
          <a:lstStyle/>
          <a:p>
            <a:r>
              <a:rPr lang="en-US" sz="3400" b="1" dirty="0"/>
              <a:t>TABLE 17.1 </a:t>
            </a:r>
            <a:r>
              <a:rPr lang="en-US" sz="3400" dirty="0"/>
              <a:t>Major Water Pollutants and Their Sources (2 of 2) </a:t>
            </a:r>
          </a:p>
        </p:txBody>
      </p:sp>
      <p:graphicFrame>
        <p:nvGraphicFramePr>
          <p:cNvPr id="4" name="Table 3"/>
          <p:cNvGraphicFramePr>
            <a:graphicFrameLocks noGrp="1"/>
          </p:cNvGraphicFramePr>
          <p:nvPr>
            <p:extLst>
              <p:ext uri="{D42A27DB-BD31-4B8C-83A1-F6EECF244321}">
                <p14:modId xmlns:p14="http://schemas.microsoft.com/office/powerpoint/2010/main" val="2216916185"/>
              </p:ext>
            </p:extLst>
          </p:nvPr>
        </p:nvGraphicFramePr>
        <p:xfrm>
          <a:off x="304800" y="1508761"/>
          <a:ext cx="8534400" cy="2606040"/>
        </p:xfrm>
        <a:graphic>
          <a:graphicData uri="http://schemas.openxmlformats.org/drawingml/2006/table">
            <a:tbl>
              <a:tblPr firstRow="1" bandRow="1">
                <a:tableStyleId>{5940675A-B579-460E-94D1-54222C63F5DA}</a:tableStyleId>
              </a:tblPr>
              <a:tblGrid>
                <a:gridCol w="2844800">
                  <a:extLst>
                    <a:ext uri="{9D8B030D-6E8A-4147-A177-3AD203B41FA5}">
                      <a16:colId xmlns:a16="http://schemas.microsoft.com/office/drawing/2014/main" val="20000"/>
                    </a:ext>
                  </a:extLst>
                </a:gridCol>
                <a:gridCol w="2844800">
                  <a:extLst>
                    <a:ext uri="{9D8B030D-6E8A-4147-A177-3AD203B41FA5}">
                      <a16:colId xmlns:a16="http://schemas.microsoft.com/office/drawing/2014/main" val="20001"/>
                    </a:ext>
                  </a:extLst>
                </a:gridCol>
                <a:gridCol w="2844800">
                  <a:extLst>
                    <a:ext uri="{9D8B030D-6E8A-4147-A177-3AD203B41FA5}">
                      <a16:colId xmlns:a16="http://schemas.microsoft.com/office/drawing/2014/main" val="20002"/>
                    </a:ext>
                  </a:extLst>
                </a:gridCol>
              </a:tblGrid>
              <a:tr h="600075">
                <a:tc>
                  <a:txBody>
                    <a:bodyPr/>
                    <a:lstStyle/>
                    <a:p>
                      <a:r>
                        <a:rPr lang="en-US" sz="1700" b="0" dirty="0">
                          <a:latin typeface="Arial" panose="020B0604020202020204" pitchFamily="34" charset="0"/>
                          <a:cs typeface="Arial" panose="020B0604020202020204" pitchFamily="34" charset="0"/>
                        </a:rPr>
                        <a:t>Sediments Disrupt photosynthesis, food webs, other processes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700" b="0" dirty="0">
                          <a:latin typeface="Arial" panose="020B0604020202020204" pitchFamily="34" charset="0"/>
                          <a:cs typeface="Arial" panose="020B0604020202020204" pitchFamily="34" charset="0"/>
                        </a:rPr>
                        <a:t>Soil, silt</a:t>
                      </a:r>
                    </a:p>
                  </a:txBody>
                  <a:tcPr anchor="ctr">
                    <a:lnL w="12700" cap="flat" cmpd="sng" algn="ctr">
                      <a:solidFill>
                        <a:schemeClr val="tx1"/>
                      </a:solidFill>
                      <a:prstDash val="solid"/>
                      <a:round/>
                      <a:headEnd type="none" w="med" len="med"/>
                      <a:tailEnd type="none" w="med" len="med"/>
                    </a:lnL>
                  </a:tcPr>
                </a:tc>
                <a:tc>
                  <a:txBody>
                    <a:bodyPr/>
                    <a:lstStyle/>
                    <a:p>
                      <a:r>
                        <a:rPr lang="en-US" sz="1700" b="0" dirty="0">
                          <a:latin typeface="Arial" panose="020B0604020202020204" pitchFamily="34" charset="0"/>
                          <a:cs typeface="Arial" panose="020B0604020202020204" pitchFamily="34" charset="0"/>
                        </a:rPr>
                        <a:t>Land erosion</a:t>
                      </a:r>
                    </a:p>
                  </a:txBody>
                  <a:tcPr anchor="ctr"/>
                </a:tc>
                <a:extLst>
                  <a:ext uri="{0D108BD9-81ED-4DB2-BD59-A6C34878D82A}">
                    <a16:rowId xmlns:a16="http://schemas.microsoft.com/office/drawing/2014/main" val="10000"/>
                  </a:ext>
                </a:extLst>
              </a:tr>
              <a:tr h="600075">
                <a:tc>
                  <a:txBody>
                    <a:bodyPr/>
                    <a:lstStyle/>
                    <a:p>
                      <a:r>
                        <a:rPr lang="en-US" sz="1700" b="0" dirty="0">
                          <a:latin typeface="Arial" panose="020B0604020202020204" pitchFamily="34" charset="0"/>
                          <a:cs typeface="Arial" panose="020B0604020202020204" pitchFamily="34" charset="0"/>
                        </a:rPr>
                        <a:t>Heavy metals Cause cancer, disrupt immune and endocrine systems</a:t>
                      </a:r>
                    </a:p>
                  </a:txBody>
                  <a:tcPr anchor="ctr">
                    <a:lnT w="12700" cap="flat" cmpd="sng" algn="ctr">
                      <a:solidFill>
                        <a:schemeClr val="tx1"/>
                      </a:solidFill>
                      <a:prstDash val="solid"/>
                      <a:round/>
                      <a:headEnd type="none" w="med" len="med"/>
                      <a:tailEnd type="none" w="med" len="med"/>
                    </a:lnT>
                  </a:tcPr>
                </a:tc>
                <a:tc>
                  <a:txBody>
                    <a:bodyPr/>
                    <a:lstStyle/>
                    <a:p>
                      <a:r>
                        <a:rPr lang="en-US" sz="1700" b="0" dirty="0">
                          <a:latin typeface="Arial" panose="020B0604020202020204" pitchFamily="34" charset="0"/>
                          <a:cs typeface="Arial" panose="020B0604020202020204" pitchFamily="34" charset="0"/>
                        </a:rPr>
                        <a:t>Lead, mercury, arsenic</a:t>
                      </a:r>
                    </a:p>
                  </a:txBody>
                  <a:tcPr anchor="ctr"/>
                </a:tc>
                <a:tc>
                  <a:txBody>
                    <a:bodyPr/>
                    <a:lstStyle/>
                    <a:p>
                      <a:r>
                        <a:rPr lang="en-US" sz="1700" b="0" dirty="0">
                          <a:latin typeface="Arial" panose="020B0604020202020204" pitchFamily="34" charset="0"/>
                          <a:cs typeface="Arial" panose="020B0604020202020204" pitchFamily="34" charset="0"/>
                        </a:rPr>
                        <a:t>Unlined landfills, household chemicals, mining refuse, industrial discharges</a:t>
                      </a:r>
                    </a:p>
                  </a:txBody>
                  <a:tcPr anchor="ctr"/>
                </a:tc>
                <a:extLst>
                  <a:ext uri="{0D108BD9-81ED-4DB2-BD59-A6C34878D82A}">
                    <a16:rowId xmlns:a16="http://schemas.microsoft.com/office/drawing/2014/main" val="10001"/>
                  </a:ext>
                </a:extLst>
              </a:tr>
              <a:tr h="701040">
                <a:tc>
                  <a:txBody>
                    <a:bodyPr/>
                    <a:lstStyle/>
                    <a:p>
                      <a:r>
                        <a:rPr lang="en-US" sz="1700" b="0" dirty="0">
                          <a:latin typeface="Arial" panose="020B0604020202020204" pitchFamily="34" charset="0"/>
                          <a:cs typeface="Arial" panose="020B0604020202020204" pitchFamily="34" charset="0"/>
                        </a:rPr>
                        <a:t>Thermal Make some species vulnerable to disease</a:t>
                      </a:r>
                    </a:p>
                  </a:txBody>
                  <a:tcPr anchor="ctr"/>
                </a:tc>
                <a:tc>
                  <a:txBody>
                    <a:bodyPr/>
                    <a:lstStyle/>
                    <a:p>
                      <a:r>
                        <a:rPr lang="en-US" sz="1700" b="0" dirty="0">
                          <a:latin typeface="Arial" panose="020B0604020202020204" pitchFamily="34" charset="0"/>
                          <a:cs typeface="Arial" panose="020B0604020202020204" pitchFamily="34" charset="0"/>
                        </a:rPr>
                        <a:t>Heat</a:t>
                      </a:r>
                    </a:p>
                  </a:txBody>
                  <a:tcPr anchor="ctr"/>
                </a:tc>
                <a:tc>
                  <a:txBody>
                    <a:bodyPr/>
                    <a:lstStyle/>
                    <a:p>
                      <a:r>
                        <a:rPr lang="en-US" sz="1700" b="0" dirty="0">
                          <a:latin typeface="Arial" panose="020B0604020202020204" pitchFamily="34" charset="0"/>
                          <a:cs typeface="Arial" panose="020B0604020202020204" pitchFamily="34" charset="0"/>
                        </a:rPr>
                        <a:t>Electric power and industrial plants</a:t>
                      </a:r>
                    </a:p>
                  </a:txBody>
                  <a:tcPr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954071676"/>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
          <p:cNvSpPr>
            <a:spLocks noGrp="1" noChangeArrowheads="1"/>
          </p:cNvSpPr>
          <p:nvPr>
            <p:ph type="title"/>
          </p:nvPr>
        </p:nvSpPr>
        <p:spPr>
          <a:xfrm>
            <a:off x="152400" y="27709"/>
            <a:ext cx="8839200" cy="1039091"/>
          </a:xfrm>
        </p:spPr>
        <p:txBody>
          <a:bodyPr>
            <a:noAutofit/>
          </a:bodyPr>
          <a:lstStyle/>
          <a:p>
            <a:r>
              <a:rPr lang="en-US" sz="3400" dirty="0"/>
              <a:t>17.2 What Are the Major Pollution Problems in Streams and Lakes? </a:t>
            </a:r>
          </a:p>
        </p:txBody>
      </p:sp>
      <p:sp>
        <p:nvSpPr>
          <p:cNvPr id="12291" name="Content Placeholder 3"/>
          <p:cNvSpPr>
            <a:spLocks noGrp="1" noChangeArrowheads="1"/>
          </p:cNvSpPr>
          <p:nvPr>
            <p:ph idx="1"/>
          </p:nvPr>
        </p:nvSpPr>
        <p:spPr/>
        <p:txBody>
          <a:bodyPr/>
          <a:lstStyle/>
          <a:p>
            <a:r>
              <a:rPr lang="en-US" dirty="0"/>
              <a:t>Many streams and rivers around the world are polluted</a:t>
            </a:r>
          </a:p>
          <a:p>
            <a:pPr lvl="1"/>
            <a:r>
              <a:rPr lang="en-US" dirty="0"/>
              <a:t>Can cleanse themselves of biodegradable wastes if we do not overload them or reduce their flows</a:t>
            </a:r>
          </a:p>
          <a:p>
            <a:r>
              <a:rPr lang="en-US" dirty="0"/>
              <a:t>Adding excessive nutrients to lakes from human activities can disrupt ecosystems</a:t>
            </a:r>
          </a:p>
          <a:p>
            <a:r>
              <a:rPr lang="en-US" dirty="0"/>
              <a:t>Preventing pollution more effective and less costly than cleaning it up</a:t>
            </a:r>
          </a:p>
        </p:txBody>
      </p:sp>
    </p:spTree>
    <p:extLst>
      <p:ext uri="{BB962C8B-B14F-4D97-AF65-F5344CB8AC3E}">
        <p14:creationId xmlns:p14="http://schemas.microsoft.com/office/powerpoint/2010/main" val="1936455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
          <p:cNvSpPr>
            <a:spLocks noGrp="1" noChangeArrowheads="1"/>
          </p:cNvSpPr>
          <p:nvPr>
            <p:ph type="title"/>
          </p:nvPr>
        </p:nvSpPr>
        <p:spPr/>
        <p:txBody>
          <a:bodyPr>
            <a:noAutofit/>
          </a:bodyPr>
          <a:lstStyle/>
          <a:p>
            <a:r>
              <a:rPr lang="en-US" dirty="0"/>
              <a:t>Stream Pollution in More-Developed Countries </a:t>
            </a:r>
          </a:p>
        </p:txBody>
      </p:sp>
      <p:sp>
        <p:nvSpPr>
          <p:cNvPr id="12291" name="Content Placeholder 3"/>
          <p:cNvSpPr>
            <a:spLocks noGrp="1" noChangeArrowheads="1"/>
          </p:cNvSpPr>
          <p:nvPr>
            <p:ph idx="1"/>
          </p:nvPr>
        </p:nvSpPr>
        <p:spPr>
          <a:xfrm>
            <a:off x="228600" y="1219200"/>
            <a:ext cx="8763000" cy="4830763"/>
          </a:xfrm>
        </p:spPr>
        <p:txBody>
          <a:bodyPr/>
          <a:lstStyle/>
          <a:p>
            <a:r>
              <a:rPr lang="en-US" dirty="0"/>
              <a:t>1970s: water pollution control laws </a:t>
            </a:r>
          </a:p>
          <a:p>
            <a:r>
              <a:rPr lang="en-US" dirty="0"/>
              <a:t>Successful water clean-up</a:t>
            </a:r>
          </a:p>
          <a:p>
            <a:pPr lvl="1"/>
            <a:r>
              <a:rPr lang="en-US" dirty="0"/>
              <a:t>Ohio Cuyahoga River, U.S.</a:t>
            </a:r>
          </a:p>
          <a:p>
            <a:pPr lvl="1"/>
            <a:r>
              <a:rPr lang="en-US" dirty="0"/>
              <a:t>Driven by bottom-up pressure from citizens</a:t>
            </a:r>
          </a:p>
          <a:p>
            <a:r>
              <a:rPr lang="en-US" dirty="0"/>
              <a:t>EPA estimate: mining wastes pollute 40 percent of headwaters of western watersheds</a:t>
            </a:r>
          </a:p>
          <a:p>
            <a:r>
              <a:rPr lang="en-US" dirty="0"/>
              <a:t>Ohio River: most polluted river in the United States</a:t>
            </a:r>
          </a:p>
        </p:txBody>
      </p:sp>
    </p:spTree>
    <p:extLst>
      <p:ext uri="{BB962C8B-B14F-4D97-AF65-F5344CB8AC3E}">
        <p14:creationId xmlns:p14="http://schemas.microsoft.com/office/powerpoint/2010/main" val="654893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
          <p:cNvSpPr>
            <a:spLocks noGrp="1" noChangeArrowheads="1"/>
          </p:cNvSpPr>
          <p:nvPr>
            <p:ph type="title"/>
          </p:nvPr>
        </p:nvSpPr>
        <p:spPr/>
        <p:txBody>
          <a:bodyPr>
            <a:noAutofit/>
          </a:bodyPr>
          <a:lstStyle/>
          <a:p>
            <a:r>
              <a:rPr lang="en-US" dirty="0"/>
              <a:t>Stream Pollution in Less-Developed Countries (1 of 2)</a:t>
            </a:r>
          </a:p>
        </p:txBody>
      </p:sp>
      <p:sp>
        <p:nvSpPr>
          <p:cNvPr id="12291" name="Content Placeholder 3"/>
          <p:cNvSpPr>
            <a:spLocks noGrp="1" noChangeArrowheads="1"/>
          </p:cNvSpPr>
          <p:nvPr>
            <p:ph idx="1"/>
          </p:nvPr>
        </p:nvSpPr>
        <p:spPr>
          <a:xfrm>
            <a:off x="228600" y="1219200"/>
            <a:ext cx="8763000" cy="4830763"/>
          </a:xfrm>
        </p:spPr>
        <p:txBody>
          <a:bodyPr/>
          <a:lstStyle/>
          <a:p>
            <a:r>
              <a:rPr lang="en-US" dirty="0"/>
              <a:t>Half of the world’s 500 major rivers are polluted </a:t>
            </a:r>
          </a:p>
          <a:p>
            <a:pPr lvl="1"/>
            <a:r>
              <a:rPr lang="en-US" dirty="0"/>
              <a:t>Untreated sewage</a:t>
            </a:r>
          </a:p>
          <a:p>
            <a:pPr lvl="1"/>
            <a:r>
              <a:rPr lang="en-US" dirty="0"/>
              <a:t>Industrial waste</a:t>
            </a:r>
          </a:p>
          <a:p>
            <a:r>
              <a:rPr lang="en-US" dirty="0"/>
              <a:t>Water often used for human activities</a:t>
            </a:r>
          </a:p>
          <a:p>
            <a:r>
              <a:rPr lang="en-US" dirty="0"/>
              <a:t>Nearly half of China’s rivers too toxic to touch or drink</a:t>
            </a:r>
          </a:p>
          <a:p>
            <a:pPr lvl="1"/>
            <a:r>
              <a:rPr lang="en-US" dirty="0"/>
              <a:t>Liver and stomach cancer linked to water pollution among leading causes of death</a:t>
            </a:r>
          </a:p>
        </p:txBody>
      </p:sp>
    </p:spTree>
    <p:extLst>
      <p:ext uri="{BB962C8B-B14F-4D97-AF65-F5344CB8AC3E}">
        <p14:creationId xmlns:p14="http://schemas.microsoft.com/office/powerpoint/2010/main" val="2260058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69" y="138989"/>
            <a:ext cx="8032638" cy="1004011"/>
          </a:xfrm>
        </p:spPr>
        <p:txBody>
          <a:bodyPr>
            <a:noAutofit/>
          </a:bodyPr>
          <a:lstStyle/>
          <a:p>
            <a:r>
              <a:rPr lang="en-US" dirty="0"/>
              <a:t>Stream Pollution in Less-Developed Countries (2 of 2)</a:t>
            </a:r>
          </a:p>
        </p:txBody>
      </p:sp>
      <p:pic>
        <p:nvPicPr>
          <p:cNvPr id="6146" name="Picture 2" descr="A photo shows a few women and girls in India taking bath in a river and dipping themselves in holy river water.&#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9091" y="1295400"/>
            <a:ext cx="6744230" cy="4784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135898"/>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Critical Concept: Oxygen Sag Curves (1 of 2)</a:t>
            </a:r>
          </a:p>
        </p:txBody>
      </p:sp>
      <p:sp>
        <p:nvSpPr>
          <p:cNvPr id="3" name="Content Placeholder 2"/>
          <p:cNvSpPr>
            <a:spLocks noGrp="1"/>
          </p:cNvSpPr>
          <p:nvPr>
            <p:ph idx="1"/>
          </p:nvPr>
        </p:nvSpPr>
        <p:spPr/>
        <p:txBody>
          <a:bodyPr/>
          <a:lstStyle/>
          <a:p>
            <a:r>
              <a:rPr lang="en-US" dirty="0"/>
              <a:t>Flowing rivers or streams can dilute organic pollutants and heated water unless overloaded</a:t>
            </a:r>
          </a:p>
          <a:p>
            <a:r>
              <a:rPr lang="en-US" dirty="0"/>
              <a:t>Does not eliminate heavy metals or slowly degradable pollutants</a:t>
            </a:r>
          </a:p>
          <a:p>
            <a:r>
              <a:rPr lang="en-US" dirty="0"/>
              <a:t>Oxygen sag curve is created when degradable pollutants are emitted and bacteria act to decompose the waste</a:t>
            </a:r>
          </a:p>
        </p:txBody>
      </p:sp>
    </p:spTree>
    <p:extLst>
      <p:ext uri="{BB962C8B-B14F-4D97-AF65-F5344CB8AC3E}">
        <p14:creationId xmlns:p14="http://schemas.microsoft.com/office/powerpoint/2010/main" val="1789485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A2B37-259C-46C1-89C1-3E4D1ED03E4B}"/>
              </a:ext>
            </a:extLst>
          </p:cNvPr>
          <p:cNvSpPr>
            <a:spLocks noGrp="1"/>
          </p:cNvSpPr>
          <p:nvPr>
            <p:ph type="title"/>
          </p:nvPr>
        </p:nvSpPr>
        <p:spPr>
          <a:xfrm>
            <a:off x="381000" y="357626"/>
            <a:ext cx="8305800" cy="1004011"/>
          </a:xfrm>
        </p:spPr>
        <p:txBody>
          <a:bodyPr>
            <a:normAutofit fontScale="90000"/>
          </a:bodyPr>
          <a:lstStyle/>
          <a:p>
            <a:r>
              <a:rPr lang="en-US" dirty="0"/>
              <a:t>Critical Concept: Oxygen Sag Curves (2 of 2)</a:t>
            </a:r>
          </a:p>
        </p:txBody>
      </p:sp>
      <p:sp>
        <p:nvSpPr>
          <p:cNvPr id="4" name="Text Placeholder 3">
            <a:extLst>
              <a:ext uri="{FF2B5EF4-FFF2-40B4-BE49-F238E27FC236}">
                <a16:creationId xmlns:a16="http://schemas.microsoft.com/office/drawing/2014/main" id="{7486F451-D54E-4ECD-ACD7-CA033402CCAC}"/>
              </a:ext>
            </a:extLst>
          </p:cNvPr>
          <p:cNvSpPr>
            <a:spLocks noGrp="1"/>
          </p:cNvSpPr>
          <p:nvPr>
            <p:ph type="body" sz="half" idx="2"/>
          </p:nvPr>
        </p:nvSpPr>
        <p:spPr>
          <a:xfrm>
            <a:off x="517581" y="5650783"/>
            <a:ext cx="8034226" cy="665175"/>
          </a:xfrm>
        </p:spPr>
        <p:txBody>
          <a:bodyPr/>
          <a:lstStyle/>
          <a:p>
            <a:r>
              <a:rPr lang="en-US" dirty="0"/>
              <a:t>A stream can dilute and decay degradable, oxygen-demanding wastes and also dilute heated water. This figure shows the oxygen sag curve (blue) and the curve of oxygen demand (red).</a:t>
            </a:r>
          </a:p>
          <a:p>
            <a:endParaRPr lang="en-US" dirty="0"/>
          </a:p>
        </p:txBody>
      </p:sp>
      <p:pic>
        <p:nvPicPr>
          <p:cNvPr id="6" name="Picture 5">
            <a:extLst>
              <a:ext uri="{FF2B5EF4-FFF2-40B4-BE49-F238E27FC236}">
                <a16:creationId xmlns:a16="http://schemas.microsoft.com/office/drawing/2014/main" id="{1973D620-2A95-45C1-9898-30D3E1DA10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613" y="1171526"/>
            <a:ext cx="7914194" cy="4330532"/>
          </a:xfrm>
          <a:prstGeom prst="rect">
            <a:avLst/>
          </a:prstGeom>
        </p:spPr>
      </p:pic>
    </p:spTree>
    <p:extLst>
      <p:ext uri="{BB962C8B-B14F-4D97-AF65-F5344CB8AC3E}">
        <p14:creationId xmlns:p14="http://schemas.microsoft.com/office/powerpoint/2010/main" val="1492042482"/>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
          <p:cNvSpPr>
            <a:spLocks noGrp="1" noChangeArrowheads="1"/>
          </p:cNvSpPr>
          <p:nvPr>
            <p:ph type="title"/>
          </p:nvPr>
        </p:nvSpPr>
        <p:spPr/>
        <p:txBody>
          <a:bodyPr>
            <a:noAutofit/>
          </a:bodyPr>
          <a:lstStyle/>
          <a:p>
            <a:r>
              <a:rPr lang="en-US" dirty="0"/>
              <a:t>Pollution of Lakes and Reservoirs</a:t>
            </a:r>
          </a:p>
        </p:txBody>
      </p:sp>
      <p:sp>
        <p:nvSpPr>
          <p:cNvPr id="12291" name="Content Placeholder 3"/>
          <p:cNvSpPr>
            <a:spLocks noGrp="1" noChangeArrowheads="1"/>
          </p:cNvSpPr>
          <p:nvPr>
            <p:ph idx="1"/>
          </p:nvPr>
        </p:nvSpPr>
        <p:spPr>
          <a:xfrm>
            <a:off x="228600" y="1219200"/>
            <a:ext cx="8763000" cy="4830763"/>
          </a:xfrm>
        </p:spPr>
        <p:txBody>
          <a:bodyPr/>
          <a:lstStyle/>
          <a:p>
            <a:r>
              <a:rPr lang="en-US" dirty="0"/>
              <a:t>Lakes and reservoirs less effective at diluting pollutants than streams</a:t>
            </a:r>
          </a:p>
          <a:p>
            <a:pPr lvl="1"/>
            <a:r>
              <a:rPr lang="en-US" dirty="0"/>
              <a:t>Stratified layers with little vertical mixing</a:t>
            </a:r>
          </a:p>
          <a:p>
            <a:pPr lvl="1"/>
            <a:r>
              <a:rPr lang="en-US" dirty="0"/>
              <a:t>Little or no water flow</a:t>
            </a:r>
          </a:p>
          <a:p>
            <a:pPr lvl="1"/>
            <a:r>
              <a:rPr lang="en-US" dirty="0"/>
              <a:t>Can take up to 100 years to flush and change the water in a lake</a:t>
            </a:r>
          </a:p>
          <a:p>
            <a:pPr lvl="1"/>
            <a:r>
              <a:rPr lang="en-US" dirty="0"/>
              <a:t>Biological magnification of pollutants</a:t>
            </a:r>
          </a:p>
        </p:txBody>
      </p:sp>
    </p:spTree>
    <p:extLst>
      <p:ext uri="{BB962C8B-B14F-4D97-AF65-F5344CB8AC3E}">
        <p14:creationId xmlns:p14="http://schemas.microsoft.com/office/powerpoint/2010/main" val="3431427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noAutofit/>
          </a:bodyPr>
          <a:lstStyle/>
          <a:p>
            <a:r>
              <a:rPr lang="en-US" dirty="0"/>
              <a:t>Core Case Study: The Gulf of Mexico’s Annual Dead Zone (1 of 2)</a:t>
            </a:r>
          </a:p>
        </p:txBody>
      </p:sp>
      <p:sp>
        <p:nvSpPr>
          <p:cNvPr id="4099" name="Content Placeholder 2"/>
          <p:cNvSpPr>
            <a:spLocks noGrp="1"/>
          </p:cNvSpPr>
          <p:nvPr>
            <p:ph idx="1"/>
          </p:nvPr>
        </p:nvSpPr>
        <p:spPr/>
        <p:txBody>
          <a:bodyPr/>
          <a:lstStyle/>
          <a:p>
            <a:r>
              <a:rPr lang="en-US" dirty="0"/>
              <a:t>Spring and summer bring huge inputs of nutrients from the Mississippi River basin</a:t>
            </a:r>
          </a:p>
          <a:p>
            <a:pPr lvl="1"/>
            <a:r>
              <a:rPr lang="en-US" dirty="0"/>
              <a:t>Explosive growth of phytoplankton that eventually die and are consumed by bacteria</a:t>
            </a:r>
          </a:p>
          <a:p>
            <a:pPr lvl="1"/>
            <a:r>
              <a:rPr lang="en-US" dirty="0"/>
              <a:t>Depletes oxygen in the Gulf’s bottom layer of water</a:t>
            </a:r>
          </a:p>
          <a:p>
            <a:pPr lvl="1"/>
            <a:r>
              <a:rPr lang="en-US" dirty="0"/>
              <a:t>Resulting dead zone contains little marine life</a:t>
            </a:r>
          </a:p>
          <a:p>
            <a:pPr lvl="1"/>
            <a:r>
              <a:rPr lang="en-US" dirty="0"/>
              <a:t>Winter storms redistribute oxygen</a:t>
            </a:r>
          </a:p>
        </p:txBody>
      </p:sp>
    </p:spTree>
    <p:extLst>
      <p:ext uri="{BB962C8B-B14F-4D97-AF65-F5344CB8AC3E}">
        <p14:creationId xmlns:p14="http://schemas.microsoft.com/office/powerpoint/2010/main" val="4103908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
          <p:cNvSpPr>
            <a:spLocks noGrp="1" noChangeArrowheads="1"/>
          </p:cNvSpPr>
          <p:nvPr>
            <p:ph type="title"/>
          </p:nvPr>
        </p:nvSpPr>
        <p:spPr/>
        <p:txBody>
          <a:bodyPr>
            <a:noAutofit/>
          </a:bodyPr>
          <a:lstStyle/>
          <a:p>
            <a:r>
              <a:rPr lang="en-US" dirty="0"/>
              <a:t>Cultural Eutrophication: Too Much of a Good Thing (1 of 3)</a:t>
            </a:r>
          </a:p>
        </p:txBody>
      </p:sp>
      <p:sp>
        <p:nvSpPr>
          <p:cNvPr id="12291" name="Content Placeholder 3"/>
          <p:cNvSpPr>
            <a:spLocks noGrp="1" noChangeArrowheads="1"/>
          </p:cNvSpPr>
          <p:nvPr>
            <p:ph idx="1"/>
          </p:nvPr>
        </p:nvSpPr>
        <p:spPr>
          <a:xfrm>
            <a:off x="228600" y="1295400"/>
            <a:ext cx="8763000" cy="4876800"/>
          </a:xfrm>
        </p:spPr>
        <p:txBody>
          <a:bodyPr>
            <a:normAutofit lnSpcReduction="10000"/>
          </a:bodyPr>
          <a:lstStyle/>
          <a:p>
            <a:r>
              <a:rPr lang="en-US" dirty="0"/>
              <a:t>Eutrophication</a:t>
            </a:r>
          </a:p>
          <a:p>
            <a:pPr lvl="1"/>
            <a:r>
              <a:rPr lang="en-US" dirty="0"/>
              <a:t>Natural enrichment of a shallow lake, river mouth, or slow-moving stream</a:t>
            </a:r>
          </a:p>
          <a:p>
            <a:pPr lvl="1"/>
            <a:r>
              <a:rPr lang="en-US" dirty="0"/>
              <a:t>Caused by runoff of plant nutrients such as nitrates and phosphates </a:t>
            </a:r>
          </a:p>
          <a:p>
            <a:r>
              <a:rPr lang="en-US" dirty="0"/>
              <a:t>Oligotrophic lake</a:t>
            </a:r>
          </a:p>
          <a:p>
            <a:pPr lvl="1"/>
            <a:r>
              <a:rPr lang="en-US" dirty="0"/>
              <a:t>Low nutrients</a:t>
            </a:r>
          </a:p>
          <a:p>
            <a:pPr lvl="1"/>
            <a:r>
              <a:rPr lang="en-US" dirty="0"/>
              <a:t>Clear water</a:t>
            </a:r>
          </a:p>
          <a:p>
            <a:r>
              <a:rPr lang="en-US" dirty="0"/>
              <a:t>Cultural eutrophication </a:t>
            </a:r>
          </a:p>
          <a:p>
            <a:pPr lvl="1"/>
            <a:r>
              <a:rPr lang="en-US" dirty="0"/>
              <a:t>Nitrates and phosphates from human sources</a:t>
            </a:r>
          </a:p>
          <a:p>
            <a:pPr lvl="2"/>
            <a:r>
              <a:rPr lang="en-US" dirty="0"/>
              <a:t>Farms, feedlots, streets, parking lots, lawns, mining sites, and sewage plants</a:t>
            </a:r>
          </a:p>
        </p:txBody>
      </p:sp>
    </p:spTree>
    <p:extLst>
      <p:ext uri="{BB962C8B-B14F-4D97-AF65-F5344CB8AC3E}">
        <p14:creationId xmlns:p14="http://schemas.microsoft.com/office/powerpoint/2010/main" val="4177507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
          <p:cNvSpPr>
            <a:spLocks noGrp="1" noChangeArrowheads="1"/>
          </p:cNvSpPr>
          <p:nvPr>
            <p:ph type="title"/>
          </p:nvPr>
        </p:nvSpPr>
        <p:spPr/>
        <p:txBody>
          <a:bodyPr>
            <a:noAutofit/>
          </a:bodyPr>
          <a:lstStyle/>
          <a:p>
            <a:r>
              <a:rPr lang="en-US" dirty="0"/>
              <a:t>Cultural Eutrophication: Too Much of a Good Thing (2 of 3)</a:t>
            </a:r>
          </a:p>
        </p:txBody>
      </p:sp>
      <p:sp>
        <p:nvSpPr>
          <p:cNvPr id="12291" name="Content Placeholder 3"/>
          <p:cNvSpPr>
            <a:spLocks noGrp="1" noChangeArrowheads="1"/>
          </p:cNvSpPr>
          <p:nvPr>
            <p:ph idx="1"/>
          </p:nvPr>
        </p:nvSpPr>
        <p:spPr>
          <a:xfrm>
            <a:off x="228600" y="1219200"/>
            <a:ext cx="8763000" cy="5029200"/>
          </a:xfrm>
        </p:spPr>
        <p:txBody>
          <a:bodyPr>
            <a:normAutofit lnSpcReduction="10000"/>
          </a:bodyPr>
          <a:lstStyle/>
          <a:p>
            <a:r>
              <a:rPr lang="en-US" dirty="0"/>
              <a:t>During hot weather or drought</a:t>
            </a:r>
          </a:p>
          <a:p>
            <a:pPr lvl="1"/>
            <a:r>
              <a:rPr lang="en-US" dirty="0"/>
              <a:t>Dense growths of algae and cyanobacteria</a:t>
            </a:r>
          </a:p>
          <a:p>
            <a:pPr lvl="1"/>
            <a:r>
              <a:rPr lang="en-US" dirty="0"/>
              <a:t>Oxygen depleted by bacteria that decompose the algae</a:t>
            </a:r>
          </a:p>
          <a:p>
            <a:r>
              <a:rPr lang="en-US" dirty="0"/>
              <a:t>Prevent or reduce cultural eutrophication</a:t>
            </a:r>
          </a:p>
          <a:p>
            <a:pPr lvl="1"/>
            <a:r>
              <a:rPr lang="en-US" dirty="0"/>
              <a:t>Remove nitrates and phosphates</a:t>
            </a:r>
          </a:p>
          <a:p>
            <a:pPr lvl="1"/>
            <a:r>
              <a:rPr lang="en-US" dirty="0"/>
              <a:t>Recycle nutrients into the soil</a:t>
            </a:r>
          </a:p>
          <a:p>
            <a:r>
              <a:rPr lang="en-US" dirty="0"/>
              <a:t>Methods to clean up lakes</a:t>
            </a:r>
          </a:p>
          <a:p>
            <a:pPr lvl="1"/>
            <a:r>
              <a:rPr lang="en-US" dirty="0"/>
              <a:t>Remove excess weeds</a:t>
            </a:r>
          </a:p>
          <a:p>
            <a:pPr lvl="1"/>
            <a:r>
              <a:rPr lang="en-US" dirty="0"/>
              <a:t>Use herbicides and algaecides</a:t>
            </a:r>
          </a:p>
          <a:p>
            <a:pPr lvl="1"/>
            <a:r>
              <a:rPr lang="en-US" dirty="0"/>
              <a:t>Pump in air</a:t>
            </a:r>
          </a:p>
          <a:p>
            <a:pPr lvl="1"/>
            <a:r>
              <a:rPr lang="en-US" dirty="0"/>
              <a:t>Most lakes will recover if excessive input of nutrients is stopped</a:t>
            </a:r>
          </a:p>
        </p:txBody>
      </p:sp>
    </p:spTree>
    <p:extLst>
      <p:ext uri="{BB962C8B-B14F-4D97-AF65-F5344CB8AC3E}">
        <p14:creationId xmlns:p14="http://schemas.microsoft.com/office/powerpoint/2010/main" val="41775071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69" y="152400"/>
            <a:ext cx="8032638" cy="1004011"/>
          </a:xfrm>
        </p:spPr>
        <p:txBody>
          <a:bodyPr>
            <a:noAutofit/>
          </a:bodyPr>
          <a:lstStyle/>
          <a:p>
            <a:r>
              <a:rPr lang="en-US" dirty="0"/>
              <a:t>Cultural Eutrophication: Too Much of a Good Thing (3 of 3)</a:t>
            </a:r>
          </a:p>
        </p:txBody>
      </p:sp>
      <p:pic>
        <p:nvPicPr>
          <p:cNvPr id="7170" name="Picture 2" descr="A woman rowing a boat in a standing posture in a lake, which looks polluted and looks shady in various places.&#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0872" y="1291807"/>
            <a:ext cx="6500668" cy="4857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5583636"/>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709"/>
            <a:ext cx="8686800" cy="1039091"/>
          </a:xfrm>
        </p:spPr>
        <p:txBody>
          <a:bodyPr>
            <a:noAutofit/>
          </a:bodyPr>
          <a:lstStyle/>
          <a:p>
            <a:r>
              <a:rPr lang="en-US" dirty="0"/>
              <a:t>Case Study: Pollution in the Great Lakes (1 of 4)</a:t>
            </a:r>
          </a:p>
        </p:txBody>
      </p:sp>
      <p:sp>
        <p:nvSpPr>
          <p:cNvPr id="3" name="Content Placeholder 2"/>
          <p:cNvSpPr>
            <a:spLocks noGrp="1"/>
          </p:cNvSpPr>
          <p:nvPr>
            <p:ph idx="1"/>
          </p:nvPr>
        </p:nvSpPr>
        <p:spPr/>
        <p:txBody>
          <a:bodyPr/>
          <a:lstStyle/>
          <a:p>
            <a:r>
              <a:rPr lang="en-US" dirty="0"/>
              <a:t>1960s: many areas with cultural eutrophication, fish kills, and contamination</a:t>
            </a:r>
          </a:p>
          <a:p>
            <a:r>
              <a:rPr lang="en-US" dirty="0"/>
              <a:t>1972: Great Lakes Water Quality Agreement</a:t>
            </a:r>
          </a:p>
          <a:p>
            <a:pPr lvl="1"/>
            <a:r>
              <a:rPr lang="en-US" dirty="0"/>
              <a:t>New or upgraded sewage treatment plants</a:t>
            </a:r>
          </a:p>
          <a:p>
            <a:pPr lvl="1"/>
            <a:r>
              <a:rPr lang="en-US" dirty="0"/>
              <a:t>Decreased algal blooms</a:t>
            </a:r>
          </a:p>
          <a:p>
            <a:pPr lvl="1"/>
            <a:r>
              <a:rPr lang="en-US" dirty="0"/>
              <a:t>Increased dissolved oxygen levels</a:t>
            </a:r>
          </a:p>
          <a:p>
            <a:pPr lvl="1"/>
            <a:r>
              <a:rPr lang="en-US" dirty="0"/>
              <a:t>Increased fishing catches</a:t>
            </a:r>
          </a:p>
        </p:txBody>
      </p:sp>
    </p:spTree>
    <p:extLst>
      <p:ext uri="{BB962C8B-B14F-4D97-AF65-F5344CB8AC3E}">
        <p14:creationId xmlns:p14="http://schemas.microsoft.com/office/powerpoint/2010/main" val="24213837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76200"/>
            <a:ext cx="8308976" cy="1104412"/>
          </a:xfrm>
        </p:spPr>
        <p:txBody>
          <a:bodyPr>
            <a:noAutofit/>
          </a:bodyPr>
          <a:lstStyle/>
          <a:p>
            <a:r>
              <a:rPr lang="en-US" dirty="0"/>
              <a:t>Case Study: Pollution in the Great Lakes (2 of 4)</a:t>
            </a:r>
          </a:p>
        </p:txBody>
      </p:sp>
      <p:pic>
        <p:nvPicPr>
          <p:cNvPr id="8194" name="Picture 2" descr="A map shows few portions of North America, where the places labeled include Ontario, thunder bay, Quebec, Sudbury, Ottawa, Duluth, Superior, Wisconsin, Sault Ste Marie, St. Lawrence River, Michigan, Saginaw, Flint, Green Bay, Iowa, Illinois, Indiana, Ohio, Green Bay, Milwaukee, Grand Rapids, Detroit, Chicago, Cleveland, Erie, Toronto, Rochester, and Buffalo. The five lakes namely, lake-superior, Lake Michigan, Lake Huron, Lake-Erie, and Lake-Ontario are shaded and also labeled.&#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887" y="1307201"/>
            <a:ext cx="8126639" cy="4864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0249550"/>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2"/>
          <p:cNvSpPr>
            <a:spLocks noGrp="1" noChangeArrowheads="1"/>
          </p:cNvSpPr>
          <p:nvPr>
            <p:ph type="title"/>
          </p:nvPr>
        </p:nvSpPr>
        <p:spPr>
          <a:xfrm>
            <a:off x="304800" y="27709"/>
            <a:ext cx="8534400" cy="1039091"/>
          </a:xfrm>
        </p:spPr>
        <p:txBody>
          <a:bodyPr>
            <a:noAutofit/>
          </a:bodyPr>
          <a:lstStyle/>
          <a:p>
            <a:r>
              <a:rPr lang="en-US" dirty="0"/>
              <a:t>Case Study: Pollution in the Great Lakes (3 of 4)</a:t>
            </a:r>
          </a:p>
        </p:txBody>
      </p:sp>
      <p:sp>
        <p:nvSpPr>
          <p:cNvPr id="21507" name="Content Placeholder 3"/>
          <p:cNvSpPr>
            <a:spLocks noGrp="1" noChangeArrowheads="1"/>
          </p:cNvSpPr>
          <p:nvPr>
            <p:ph idx="1"/>
          </p:nvPr>
        </p:nvSpPr>
        <p:spPr/>
        <p:txBody>
          <a:bodyPr/>
          <a:lstStyle/>
          <a:p>
            <a:r>
              <a:rPr lang="en-US" dirty="0"/>
              <a:t>Bans on phosphate-containing household cleaners</a:t>
            </a:r>
          </a:p>
          <a:p>
            <a:r>
              <a:rPr lang="en-US" dirty="0"/>
              <a:t>Many problems remain</a:t>
            </a:r>
          </a:p>
          <a:p>
            <a:pPr lvl="1"/>
            <a:r>
              <a:rPr lang="en-US" dirty="0"/>
              <a:t>Increasing nonpoint runoff of pesticides and fertilizers greatest threat</a:t>
            </a:r>
          </a:p>
          <a:p>
            <a:pPr lvl="1"/>
            <a:r>
              <a:rPr lang="en-US" dirty="0"/>
              <a:t>Atmospheric deposition of pesticides, mercury, and other chemicals</a:t>
            </a:r>
          </a:p>
          <a:p>
            <a:pPr lvl="2"/>
            <a:r>
              <a:rPr lang="en-US" sz="2200" dirty="0"/>
              <a:t>From as far away as Mexico and Russia</a:t>
            </a:r>
          </a:p>
          <a:p>
            <a:pPr lvl="1"/>
            <a:r>
              <a:rPr lang="en-US" dirty="0"/>
              <a:t>25% of fish had unsafe mercury content</a:t>
            </a:r>
          </a:p>
        </p:txBody>
      </p:sp>
    </p:spTree>
    <p:extLst>
      <p:ext uri="{BB962C8B-B14F-4D97-AF65-F5344CB8AC3E}">
        <p14:creationId xmlns:p14="http://schemas.microsoft.com/office/powerpoint/2010/main" val="3200461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2"/>
          <p:cNvSpPr>
            <a:spLocks noGrp="1" noChangeArrowheads="1"/>
          </p:cNvSpPr>
          <p:nvPr>
            <p:ph type="title"/>
          </p:nvPr>
        </p:nvSpPr>
        <p:spPr>
          <a:xfrm>
            <a:off x="304800" y="27709"/>
            <a:ext cx="8534400" cy="1039091"/>
          </a:xfrm>
        </p:spPr>
        <p:txBody>
          <a:bodyPr>
            <a:noAutofit/>
          </a:bodyPr>
          <a:lstStyle/>
          <a:p>
            <a:r>
              <a:rPr lang="en-US" dirty="0"/>
              <a:t>Case Study: Pollution in the Great Lakes (4 of 4)</a:t>
            </a:r>
          </a:p>
        </p:txBody>
      </p:sp>
      <p:sp>
        <p:nvSpPr>
          <p:cNvPr id="21507" name="Content Placeholder 3"/>
          <p:cNvSpPr>
            <a:spLocks noGrp="1" noChangeArrowheads="1"/>
          </p:cNvSpPr>
          <p:nvPr>
            <p:ph idx="1"/>
          </p:nvPr>
        </p:nvSpPr>
        <p:spPr/>
        <p:txBody>
          <a:bodyPr/>
          <a:lstStyle/>
          <a:p>
            <a:r>
              <a:rPr lang="en-US" dirty="0"/>
              <a:t>Great Lakes Restoration Initiative</a:t>
            </a:r>
          </a:p>
          <a:p>
            <a:pPr lvl="1"/>
            <a:r>
              <a:rPr lang="en-US" dirty="0"/>
              <a:t>$1.3 billion provided between 2010 and 2015</a:t>
            </a:r>
          </a:p>
          <a:p>
            <a:pPr lvl="1"/>
            <a:r>
              <a:rPr lang="en-US" dirty="0"/>
              <a:t>Focused on reducing toxic pollution, cultural eutrophication, loss of wildlife habitat, invasive species, and soil erosion into lakes</a:t>
            </a:r>
          </a:p>
          <a:p>
            <a:pPr lvl="1"/>
            <a:r>
              <a:rPr lang="en-US" dirty="0"/>
              <a:t>Promotes wetlands restoration</a:t>
            </a:r>
          </a:p>
          <a:p>
            <a:r>
              <a:rPr lang="en-US" dirty="0"/>
              <a:t>Prevention approach</a:t>
            </a:r>
          </a:p>
          <a:p>
            <a:pPr lvl="1"/>
            <a:r>
              <a:rPr lang="en-US" dirty="0"/>
              <a:t>Call for ban on toxic chlorine compounds used in pulp and paper industry</a:t>
            </a:r>
          </a:p>
        </p:txBody>
      </p:sp>
    </p:spTree>
    <p:extLst>
      <p:ext uri="{BB962C8B-B14F-4D97-AF65-F5344CB8AC3E}">
        <p14:creationId xmlns:p14="http://schemas.microsoft.com/office/powerpoint/2010/main" val="39058241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2"/>
          <p:cNvSpPr>
            <a:spLocks noGrp="1" noChangeArrowheads="1"/>
          </p:cNvSpPr>
          <p:nvPr>
            <p:ph type="title"/>
          </p:nvPr>
        </p:nvSpPr>
        <p:spPr/>
        <p:txBody>
          <a:bodyPr>
            <a:normAutofit/>
          </a:bodyPr>
          <a:lstStyle/>
          <a:p>
            <a:r>
              <a:rPr lang="en-US" dirty="0"/>
              <a:t>Gulf of Mexico Dead Zone: A Closer Look</a:t>
            </a:r>
          </a:p>
        </p:txBody>
      </p:sp>
      <p:sp>
        <p:nvSpPr>
          <p:cNvPr id="24579" name="Content Placeholder 3"/>
          <p:cNvSpPr>
            <a:spLocks noGrp="1" noChangeArrowheads="1"/>
          </p:cNvSpPr>
          <p:nvPr>
            <p:ph idx="1"/>
          </p:nvPr>
        </p:nvSpPr>
        <p:spPr/>
        <p:txBody>
          <a:bodyPr/>
          <a:lstStyle/>
          <a:p>
            <a:r>
              <a:rPr lang="en-US" dirty="0"/>
              <a:t>Level of nitrates discharged from Mississippi River into Gulf of Mexico tripled since 1950s</a:t>
            </a:r>
          </a:p>
          <a:p>
            <a:pPr lvl="1"/>
            <a:r>
              <a:rPr lang="en-US" dirty="0"/>
              <a:t>Causes severe depletion of dissolved oxygen</a:t>
            </a:r>
          </a:p>
          <a:p>
            <a:r>
              <a:rPr lang="en-US" dirty="0"/>
              <a:t>Food web disruption</a:t>
            </a:r>
          </a:p>
          <a:p>
            <a:pPr lvl="1"/>
            <a:r>
              <a:rPr lang="en-US" dirty="0"/>
              <a:t>Many species cannot migrate away from area and die</a:t>
            </a:r>
          </a:p>
          <a:p>
            <a:pPr lvl="2"/>
            <a:r>
              <a:rPr lang="en-US" dirty="0"/>
              <a:t>Causes deaths of seabird and marine mammal species that depend on dying fish and shellfish</a:t>
            </a:r>
          </a:p>
          <a:p>
            <a:r>
              <a:rPr lang="en-US" dirty="0"/>
              <a:t>Human factors</a:t>
            </a:r>
          </a:p>
          <a:p>
            <a:pPr lvl="1"/>
            <a:r>
              <a:rPr lang="en-US" dirty="0"/>
              <a:t>Dredging and straightening increases flow of nutrients</a:t>
            </a:r>
          </a:p>
          <a:p>
            <a:pPr lvl="1"/>
            <a:r>
              <a:rPr lang="en-US" dirty="0"/>
              <a:t>Removal of wetlands that act as filters for pollutants</a:t>
            </a:r>
          </a:p>
        </p:txBody>
      </p:sp>
    </p:spTree>
    <p:extLst>
      <p:ext uri="{BB962C8B-B14F-4D97-AF65-F5344CB8AC3E}">
        <p14:creationId xmlns:p14="http://schemas.microsoft.com/office/powerpoint/2010/main" val="41793329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noAutofit/>
          </a:bodyPr>
          <a:lstStyle/>
          <a:p>
            <a:r>
              <a:rPr lang="en-US" dirty="0"/>
              <a:t>17.3 What Are the Major Groundwater Pollution Problems?</a:t>
            </a:r>
          </a:p>
        </p:txBody>
      </p:sp>
      <p:sp>
        <p:nvSpPr>
          <p:cNvPr id="25603" name="Content Placeholder 2"/>
          <p:cNvSpPr>
            <a:spLocks noGrp="1"/>
          </p:cNvSpPr>
          <p:nvPr>
            <p:ph idx="1"/>
          </p:nvPr>
        </p:nvSpPr>
        <p:spPr/>
        <p:txBody>
          <a:bodyPr/>
          <a:lstStyle/>
          <a:p>
            <a:r>
              <a:rPr lang="en-US" dirty="0"/>
              <a:t>Chemicals used in agriculture, industry, transportation, and homes spill and leak into groundwater</a:t>
            </a:r>
          </a:p>
          <a:p>
            <a:r>
              <a:rPr lang="en-US" dirty="0"/>
              <a:t>Protecting groundwater through pollution prevention</a:t>
            </a:r>
          </a:p>
          <a:p>
            <a:pPr lvl="1"/>
            <a:r>
              <a:rPr lang="en-US" dirty="0"/>
              <a:t>Least expensive and most effective strategy</a:t>
            </a:r>
          </a:p>
        </p:txBody>
      </p:sp>
    </p:spTree>
    <p:extLst>
      <p:ext uri="{BB962C8B-B14F-4D97-AF65-F5344CB8AC3E}">
        <p14:creationId xmlns:p14="http://schemas.microsoft.com/office/powerpoint/2010/main" val="25573979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noAutofit/>
          </a:bodyPr>
          <a:lstStyle/>
          <a:p>
            <a:r>
              <a:rPr lang="en-US" dirty="0"/>
              <a:t>Groundwater Cannot Cleanse Itself Very Well (1 of 2)</a:t>
            </a:r>
          </a:p>
        </p:txBody>
      </p:sp>
      <p:sp>
        <p:nvSpPr>
          <p:cNvPr id="25603" name="Content Placeholder 2"/>
          <p:cNvSpPr>
            <a:spLocks noGrp="1"/>
          </p:cNvSpPr>
          <p:nvPr>
            <p:ph idx="1"/>
          </p:nvPr>
        </p:nvSpPr>
        <p:spPr>
          <a:xfrm>
            <a:off x="228600" y="1189037"/>
            <a:ext cx="8763000" cy="5059363"/>
          </a:xfrm>
        </p:spPr>
        <p:txBody>
          <a:bodyPr>
            <a:normAutofit lnSpcReduction="10000"/>
          </a:bodyPr>
          <a:lstStyle/>
          <a:p>
            <a:r>
              <a:rPr lang="en-US" dirty="0"/>
              <a:t>Aquifers: drinking water source for about half the U.S. population</a:t>
            </a:r>
          </a:p>
          <a:p>
            <a:r>
              <a:rPr lang="en-US" dirty="0"/>
              <a:t>Common pollutants</a:t>
            </a:r>
          </a:p>
          <a:p>
            <a:pPr lvl="1"/>
            <a:r>
              <a:rPr lang="en-US" dirty="0"/>
              <a:t>Fertilizers and pesticides</a:t>
            </a:r>
          </a:p>
          <a:p>
            <a:pPr lvl="1"/>
            <a:r>
              <a:rPr lang="en-US" dirty="0"/>
              <a:t>Gasoline</a:t>
            </a:r>
          </a:p>
          <a:p>
            <a:pPr lvl="1"/>
            <a:r>
              <a:rPr lang="en-US" dirty="0"/>
              <a:t>Organic solvents</a:t>
            </a:r>
          </a:p>
          <a:p>
            <a:pPr lvl="1"/>
            <a:r>
              <a:rPr lang="en-US" dirty="0"/>
              <a:t>Fracking</a:t>
            </a:r>
          </a:p>
          <a:p>
            <a:r>
              <a:rPr lang="en-US" dirty="0"/>
              <a:t>Slower chemical reactions in groundwater due to:</a:t>
            </a:r>
          </a:p>
          <a:p>
            <a:pPr lvl="1"/>
            <a:r>
              <a:rPr lang="en-US" dirty="0"/>
              <a:t>Slow flow–contaminants not diluted </a:t>
            </a:r>
          </a:p>
          <a:p>
            <a:pPr lvl="1"/>
            <a:r>
              <a:rPr lang="en-US" dirty="0"/>
              <a:t>Less dissolved oxygen</a:t>
            </a:r>
          </a:p>
          <a:p>
            <a:pPr lvl="1"/>
            <a:r>
              <a:rPr lang="en-US" dirty="0"/>
              <a:t>Fewer decomposing bacteria</a:t>
            </a:r>
          </a:p>
          <a:p>
            <a:pPr lvl="1"/>
            <a:r>
              <a:rPr lang="en-US" dirty="0"/>
              <a:t>Cold temperatures</a:t>
            </a:r>
          </a:p>
        </p:txBody>
      </p:sp>
    </p:spTree>
    <p:extLst>
      <p:ext uri="{BB962C8B-B14F-4D97-AF65-F5344CB8AC3E}">
        <p14:creationId xmlns:p14="http://schemas.microsoft.com/office/powerpoint/2010/main" val="2641169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9169" y="307425"/>
            <a:ext cx="8032638" cy="1104412"/>
          </a:xfrm>
        </p:spPr>
        <p:txBody>
          <a:bodyPr>
            <a:noAutofit/>
          </a:bodyPr>
          <a:lstStyle/>
          <a:p>
            <a:r>
              <a:rPr lang="en-US" dirty="0"/>
              <a:t>Core Case Study: The Gulf of Mexico’s Annual Dead Zone (2 of 2)</a:t>
            </a:r>
          </a:p>
        </p:txBody>
      </p:sp>
      <p:pic>
        <p:nvPicPr>
          <p:cNvPr id="1026" name="Picture 2" descr="A map shows the Gulf of Mexico and a small portion of land above it. The Mississippi river basin is shaded and labeled. The rivers Mississippi, Missouri, and Ohio are marked. A portion of the basin at the base is shaded in different shades and enlarged. The enlarged portion shows a map on which Texas, Louisiana, and Mississippi river are marked on. The region below it shows bottom oxygen (mg/L) which comprises of six shades within the region and are labeled as &gt;5, 4-5, 3-4, 2-3, 1-2, and &lt;1 respectively. The Gulf of Mexico is labeled in the map. A scale of 0 to 40 miles are labeled with the reading 20 in between. The four directions are also included in the map, labeled as N, S, E, and W respectively.&#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4022" y="1589699"/>
            <a:ext cx="4575957" cy="4559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8446644"/>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8976" cy="1004011"/>
          </a:xfrm>
        </p:spPr>
        <p:txBody>
          <a:bodyPr>
            <a:noAutofit/>
          </a:bodyPr>
          <a:lstStyle/>
          <a:p>
            <a:r>
              <a:rPr lang="en-US" dirty="0"/>
              <a:t>Groundwater Cannot Cleanse Itself Very Well (2 of 2)</a:t>
            </a:r>
          </a:p>
        </p:txBody>
      </p:sp>
      <p:pic>
        <p:nvPicPr>
          <p:cNvPr id="9218" name="Picture 2" descr="An illustration shows a three-dimensional surface which covers coal strip mine runoff in one of the corners which is like an arch in the corners. A cloud-like formation is shown above the surface and labeled as, polluted air and rain water flows from the clouds. Green vegetation is shown throughout the surface and a road is nearby to the coal strip mine runoff. Many houses are shown beside the plants on the surface and the cesspool septic tank, buried gasoline and solvent tanks, water pumping well, and sewer are labeled. A pipeline with an arrow mark towards the ground is shown and labeled as hazardous waste injection well and the discharge is shown at the tip of the surface. Gasoline station, pesticides and fertilizers on the surface, landfill, and freshwater aquifer below the surface are labeled. Ground water flow is shown below the surface as shaded regions with arrow marks for the movement. A plant discharging smoke is shown and the waste lagoon collected in a region is shown shaded and is labeled. The deciding road salt and landfill are also labeled. The pumping well is indicated as a pipe with arrow mark from the ground towards the surface where the pipe is shown.&#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6310" y="1295400"/>
            <a:ext cx="4949792" cy="4822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296468"/>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27709"/>
            <a:ext cx="8686800" cy="1039091"/>
          </a:xfrm>
        </p:spPr>
        <p:txBody>
          <a:bodyPr>
            <a:noAutofit/>
          </a:bodyPr>
          <a:lstStyle/>
          <a:p>
            <a:r>
              <a:rPr lang="en-US" dirty="0"/>
              <a:t>Groundwater Pollution Is a Hidden Threat (1 of 2)</a:t>
            </a:r>
          </a:p>
        </p:txBody>
      </p:sp>
      <p:sp>
        <p:nvSpPr>
          <p:cNvPr id="2" name="Content Placeholder 1"/>
          <p:cNvSpPr>
            <a:spLocks noGrp="1"/>
          </p:cNvSpPr>
          <p:nvPr>
            <p:ph idx="1"/>
          </p:nvPr>
        </p:nvSpPr>
        <p:spPr>
          <a:xfrm>
            <a:off x="228600" y="1265237"/>
            <a:ext cx="8763000" cy="4906963"/>
          </a:xfrm>
        </p:spPr>
        <p:txBody>
          <a:bodyPr>
            <a:normAutofit lnSpcReduction="10000"/>
          </a:bodyPr>
          <a:lstStyle/>
          <a:p>
            <a:r>
              <a:rPr lang="en-US" dirty="0"/>
              <a:t>China: 90% of shallow groundwater is polluted</a:t>
            </a:r>
          </a:p>
          <a:p>
            <a:pPr lvl="1"/>
            <a:r>
              <a:rPr lang="en-US" dirty="0"/>
              <a:t>About 37% so polluted it cannot be treated for use as drinking water</a:t>
            </a:r>
          </a:p>
          <a:p>
            <a:r>
              <a:rPr lang="en-US" dirty="0"/>
              <a:t>Liquid hazardous wastes are injected into ground in disposal wells in the United States</a:t>
            </a:r>
          </a:p>
          <a:p>
            <a:r>
              <a:rPr lang="en-US" dirty="0"/>
              <a:t>EPA cleaning up leaking underground storage tanks</a:t>
            </a:r>
          </a:p>
          <a:p>
            <a:r>
              <a:rPr lang="en-US" dirty="0"/>
              <a:t>Slowly degradable wastes</a:t>
            </a:r>
          </a:p>
          <a:p>
            <a:pPr lvl="1"/>
            <a:r>
              <a:rPr lang="en-US" dirty="0"/>
              <a:t>Can take decades to thousands of years to clear</a:t>
            </a:r>
          </a:p>
          <a:p>
            <a:r>
              <a:rPr lang="en-US" dirty="0"/>
              <a:t>Non-biodegradable wastes</a:t>
            </a:r>
          </a:p>
          <a:p>
            <a:pPr lvl="1"/>
            <a:r>
              <a:rPr lang="en-US" dirty="0"/>
              <a:t>Remain in the water permanently</a:t>
            </a:r>
          </a:p>
          <a:p>
            <a:r>
              <a:rPr lang="en-US" dirty="0"/>
              <a:t>Prevention is the most effective solution</a:t>
            </a:r>
          </a:p>
        </p:txBody>
      </p:sp>
    </p:spTree>
    <p:extLst>
      <p:ext uri="{BB962C8B-B14F-4D97-AF65-F5344CB8AC3E}">
        <p14:creationId xmlns:p14="http://schemas.microsoft.com/office/powerpoint/2010/main" val="32015390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38989"/>
            <a:ext cx="8308976" cy="1004011"/>
          </a:xfrm>
        </p:spPr>
        <p:txBody>
          <a:bodyPr>
            <a:noAutofit/>
          </a:bodyPr>
          <a:lstStyle/>
          <a:p>
            <a:r>
              <a:rPr lang="en-US" dirty="0"/>
              <a:t>Groundwater Pollution Is a Hidden Threat (2 of 2)</a:t>
            </a:r>
          </a:p>
        </p:txBody>
      </p:sp>
      <p:pic>
        <p:nvPicPr>
          <p:cNvPr id="10242" name="Picture 2" descr="An illustration provides information about groundwater pollution in two columns. The first column provides information about prevention the text reads as, “Find substitutes for toxic chemicals, keep toxic chemicals out of the environment, require leak detectors on underground tanks, ban hazardous waste disposal in landfills and injection wells, and store harmful liquids in aboveground tanks with leak detection and collection systems.” In between both column a photo of a water table and a photo showing a photo of a board with the text that reads, “Landfill Hazardous no wastes allowed.” The second column provides information about Clean-up the text reads, “Pump to surface, clean, and return to aquifer (very expensive), inject micro-organisms to clean-up contamination (less expensive but still costly), and pump nanoparticles of inorganic compounds to remove pollutants (still being developed).”&#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2188" y="1379906"/>
            <a:ext cx="5019624" cy="4792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8390858"/>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Case Study: Arsenic in Drinking Water</a:t>
            </a:r>
          </a:p>
        </p:txBody>
      </p:sp>
      <p:sp>
        <p:nvSpPr>
          <p:cNvPr id="2" name="Content Placeholder 1"/>
          <p:cNvSpPr>
            <a:spLocks noGrp="1"/>
          </p:cNvSpPr>
          <p:nvPr>
            <p:ph idx="1"/>
          </p:nvPr>
        </p:nvSpPr>
        <p:spPr/>
        <p:txBody>
          <a:bodyPr/>
          <a:lstStyle/>
          <a:p>
            <a:r>
              <a:rPr lang="en-US" dirty="0"/>
              <a:t>Arsenic-rich rocks can contaminate wells</a:t>
            </a:r>
          </a:p>
          <a:p>
            <a:pPr lvl="1"/>
            <a:r>
              <a:rPr lang="en-US" dirty="0"/>
              <a:t>Long-term exposure likely to cause skin, lung, and bladder cancer</a:t>
            </a:r>
          </a:p>
          <a:p>
            <a:pPr lvl="1"/>
            <a:r>
              <a:rPr lang="en-US" dirty="0"/>
              <a:t>Levels especially high in Bangladesh, China, India’s state of West Bengal, and parts of northern Chile</a:t>
            </a:r>
          </a:p>
          <a:p>
            <a:r>
              <a:rPr lang="en-US" dirty="0"/>
              <a:t>Treatment approach: rust nanoparticles removed with magnet</a:t>
            </a:r>
          </a:p>
        </p:txBody>
      </p:sp>
    </p:spTree>
    <p:extLst>
      <p:ext uri="{BB962C8B-B14F-4D97-AF65-F5344CB8AC3E}">
        <p14:creationId xmlns:p14="http://schemas.microsoft.com/office/powerpoint/2010/main" val="12856283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normAutofit/>
          </a:bodyPr>
          <a:lstStyle/>
          <a:p>
            <a:r>
              <a:rPr lang="en-US" dirty="0"/>
              <a:t>Purifying Drinking Water</a:t>
            </a:r>
          </a:p>
        </p:txBody>
      </p:sp>
      <p:sp>
        <p:nvSpPr>
          <p:cNvPr id="36867" name="Content Placeholder 2"/>
          <p:cNvSpPr>
            <a:spLocks noGrp="1"/>
          </p:cNvSpPr>
          <p:nvPr>
            <p:ph idx="1"/>
          </p:nvPr>
        </p:nvSpPr>
        <p:spPr>
          <a:xfrm>
            <a:off x="457200" y="1454727"/>
            <a:ext cx="8229600" cy="4641273"/>
          </a:xfrm>
        </p:spPr>
        <p:txBody>
          <a:bodyPr>
            <a:noAutofit/>
          </a:bodyPr>
          <a:lstStyle/>
          <a:p>
            <a:r>
              <a:rPr lang="en-US" dirty="0"/>
              <a:t>Reservoirs and purification plants</a:t>
            </a:r>
          </a:p>
          <a:p>
            <a:r>
              <a:rPr lang="en-US" dirty="0"/>
              <a:t>Process sewer water to drinking water</a:t>
            </a:r>
          </a:p>
          <a:p>
            <a:r>
              <a:rPr lang="en-US" dirty="0"/>
              <a:t>Expose clear plastic containers to intense sunlight (UV) to kill infectious microbes</a:t>
            </a:r>
          </a:p>
          <a:p>
            <a:r>
              <a:rPr lang="en-US" dirty="0"/>
              <a:t>The LifeStraw filters viruses and parasites</a:t>
            </a:r>
          </a:p>
        </p:txBody>
      </p:sp>
    </p:spTree>
    <p:extLst>
      <p:ext uri="{BB962C8B-B14F-4D97-AF65-F5344CB8AC3E}">
        <p14:creationId xmlns:p14="http://schemas.microsoft.com/office/powerpoint/2010/main" val="37467074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2"/>
          <p:cNvSpPr>
            <a:spLocks noGrp="1" noChangeArrowheads="1"/>
          </p:cNvSpPr>
          <p:nvPr>
            <p:ph type="title"/>
          </p:nvPr>
        </p:nvSpPr>
        <p:spPr/>
        <p:txBody>
          <a:bodyPr>
            <a:noAutofit/>
          </a:bodyPr>
          <a:lstStyle/>
          <a:p>
            <a:r>
              <a:rPr lang="en-US" sz="3400" dirty="0"/>
              <a:t>Case Study: Is Bottled Water a Good Option?</a:t>
            </a:r>
          </a:p>
        </p:txBody>
      </p:sp>
      <p:sp>
        <p:nvSpPr>
          <p:cNvPr id="38915" name="Content Placeholder 3"/>
          <p:cNvSpPr>
            <a:spLocks noGrp="1" noChangeArrowheads="1"/>
          </p:cNvSpPr>
          <p:nvPr>
            <p:ph idx="1"/>
          </p:nvPr>
        </p:nvSpPr>
        <p:spPr>
          <a:xfrm>
            <a:off x="457200" y="1371600"/>
            <a:ext cx="8229600" cy="3810000"/>
          </a:xfrm>
        </p:spPr>
        <p:txBody>
          <a:bodyPr/>
          <a:lstStyle/>
          <a:p>
            <a:r>
              <a:rPr lang="en-US" dirty="0"/>
              <a:t>Bottled water can be useful but expensive</a:t>
            </a:r>
          </a:p>
          <a:p>
            <a:r>
              <a:rPr lang="en-US" dirty="0"/>
              <a:t>The United States has some of the world’s cleanest drinking water</a:t>
            </a:r>
          </a:p>
          <a:p>
            <a:r>
              <a:rPr lang="en-US" dirty="0"/>
              <a:t>Bottled water takes huge energy inputs and creates environmental problems</a:t>
            </a:r>
          </a:p>
          <a:p>
            <a:pPr lvl="1"/>
            <a:r>
              <a:rPr lang="en-US" dirty="0"/>
              <a:t>67 million plastic water bottles discarded daily in the United States</a:t>
            </a:r>
          </a:p>
          <a:p>
            <a:pPr lvl="1"/>
            <a:r>
              <a:rPr lang="en-US" dirty="0"/>
              <a:t>Most end up in landfills</a:t>
            </a:r>
          </a:p>
        </p:txBody>
      </p:sp>
    </p:spTree>
    <p:extLst>
      <p:ext uri="{BB962C8B-B14F-4D97-AF65-F5344CB8AC3E}">
        <p14:creationId xmlns:p14="http://schemas.microsoft.com/office/powerpoint/2010/main" val="3095301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2"/>
          <p:cNvSpPr>
            <a:spLocks noGrp="1" noChangeArrowheads="1"/>
          </p:cNvSpPr>
          <p:nvPr>
            <p:ph type="title"/>
          </p:nvPr>
        </p:nvSpPr>
        <p:spPr/>
        <p:txBody>
          <a:bodyPr>
            <a:noAutofit/>
          </a:bodyPr>
          <a:lstStyle/>
          <a:p>
            <a:r>
              <a:rPr lang="en-US" sz="3400" dirty="0"/>
              <a:t>Using Laws to Protect Drinking Water Quality</a:t>
            </a:r>
          </a:p>
        </p:txBody>
      </p:sp>
      <p:sp>
        <p:nvSpPr>
          <p:cNvPr id="41987" name="Content Placeholder 3"/>
          <p:cNvSpPr>
            <a:spLocks noGrp="1" noChangeArrowheads="1"/>
          </p:cNvSpPr>
          <p:nvPr>
            <p:ph idx="1"/>
          </p:nvPr>
        </p:nvSpPr>
        <p:spPr/>
        <p:txBody>
          <a:bodyPr/>
          <a:lstStyle/>
          <a:p>
            <a:r>
              <a:rPr lang="en-US" dirty="0"/>
              <a:t>1975: U.S. Safe Drinking Water Act</a:t>
            </a:r>
          </a:p>
          <a:p>
            <a:pPr lvl="1"/>
            <a:r>
              <a:rPr lang="en-US" dirty="0"/>
              <a:t>Sets maximum contaminant levels for any pollutants that affect human health</a:t>
            </a:r>
          </a:p>
          <a:p>
            <a:pPr lvl="1"/>
            <a:r>
              <a:rPr lang="en-US" dirty="0"/>
              <a:t>Health scientists recommend strengthening the law</a:t>
            </a:r>
          </a:p>
          <a:p>
            <a:pPr lvl="1"/>
            <a:r>
              <a:rPr lang="en-US" dirty="0"/>
              <a:t>Various industries have lobbied to weaken the law</a:t>
            </a:r>
          </a:p>
          <a:p>
            <a:r>
              <a:rPr lang="en-US" dirty="0"/>
              <a:t>Less-developed countries: laws do not exist or are not enforced</a:t>
            </a:r>
          </a:p>
        </p:txBody>
      </p:sp>
    </p:spTree>
    <p:extLst>
      <p:ext uri="{BB962C8B-B14F-4D97-AF65-F5344CB8AC3E}">
        <p14:creationId xmlns:p14="http://schemas.microsoft.com/office/powerpoint/2010/main" val="7360300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2"/>
          <p:cNvSpPr>
            <a:spLocks noGrp="1" noChangeArrowheads="1"/>
          </p:cNvSpPr>
          <p:nvPr>
            <p:ph type="title"/>
          </p:nvPr>
        </p:nvSpPr>
        <p:spPr/>
        <p:txBody>
          <a:bodyPr>
            <a:normAutofit/>
          </a:bodyPr>
          <a:lstStyle/>
          <a:p>
            <a:r>
              <a:rPr lang="en-US" dirty="0"/>
              <a:t>Case Study: Lead in Drinking Water</a:t>
            </a:r>
          </a:p>
        </p:txBody>
      </p:sp>
      <p:sp>
        <p:nvSpPr>
          <p:cNvPr id="44035" name="Content Placeholder 3"/>
          <p:cNvSpPr>
            <a:spLocks noGrp="1" noChangeArrowheads="1"/>
          </p:cNvSpPr>
          <p:nvPr>
            <p:ph idx="1"/>
          </p:nvPr>
        </p:nvSpPr>
        <p:spPr/>
        <p:txBody>
          <a:bodyPr/>
          <a:lstStyle/>
          <a:p>
            <a:r>
              <a:rPr lang="en-US" dirty="0"/>
              <a:t>2014: residents of Flint, Michigan were exposed to dangerous levels of lead in tap water</a:t>
            </a:r>
          </a:p>
          <a:p>
            <a:pPr lvl="1"/>
            <a:r>
              <a:rPr lang="en-US" dirty="0"/>
              <a:t>Officials began withdrawing water from Flint River instead of Lake Huron</a:t>
            </a:r>
          </a:p>
          <a:p>
            <a:pPr lvl="1"/>
            <a:r>
              <a:rPr lang="en-US" dirty="0"/>
              <a:t>Failed to add chemicals to reduce leaching from lead pipes</a:t>
            </a:r>
          </a:p>
          <a:p>
            <a:pPr lvl="1"/>
            <a:r>
              <a:rPr lang="en-US" dirty="0"/>
              <a:t>Public outcry resulted in water source switched back to Lake Huron</a:t>
            </a:r>
          </a:p>
        </p:txBody>
      </p:sp>
    </p:spTree>
    <p:extLst>
      <p:ext uri="{BB962C8B-B14F-4D97-AF65-F5344CB8AC3E}">
        <p14:creationId xmlns:p14="http://schemas.microsoft.com/office/powerpoint/2010/main" val="34992100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t>17.4 What Are the Major Ocean Pollution Problems?</a:t>
            </a:r>
          </a:p>
        </p:txBody>
      </p:sp>
      <p:sp>
        <p:nvSpPr>
          <p:cNvPr id="2" name="Content Placeholder 1"/>
          <p:cNvSpPr>
            <a:spLocks noGrp="1"/>
          </p:cNvSpPr>
          <p:nvPr>
            <p:ph idx="1"/>
          </p:nvPr>
        </p:nvSpPr>
        <p:spPr/>
        <p:txBody>
          <a:bodyPr/>
          <a:lstStyle/>
          <a:p>
            <a:r>
              <a:rPr lang="en-US" dirty="0"/>
              <a:t>Most ocean pollution originates on land</a:t>
            </a:r>
          </a:p>
          <a:p>
            <a:pPr lvl="1"/>
            <a:r>
              <a:rPr lang="en-US" dirty="0"/>
              <a:t>Oil and other toxic chemicals</a:t>
            </a:r>
          </a:p>
          <a:p>
            <a:pPr lvl="1"/>
            <a:r>
              <a:rPr lang="en-US" dirty="0"/>
              <a:t>Solid waste</a:t>
            </a:r>
          </a:p>
          <a:p>
            <a:pPr lvl="1"/>
            <a:r>
              <a:rPr lang="en-US" dirty="0"/>
              <a:t>Threats to fish and wildlife</a:t>
            </a:r>
          </a:p>
          <a:p>
            <a:pPr lvl="2"/>
            <a:r>
              <a:rPr lang="en-US" dirty="0"/>
              <a:t>Disrupt marine ecosystems</a:t>
            </a:r>
          </a:p>
          <a:p>
            <a:r>
              <a:rPr lang="en-US" dirty="0"/>
              <a:t>Key to protecting the oceans</a:t>
            </a:r>
          </a:p>
          <a:p>
            <a:pPr lvl="1"/>
            <a:r>
              <a:rPr lang="en-US" dirty="0"/>
              <a:t>Reduce pollution flow from land and air and from streams emptying into ocean waters</a:t>
            </a:r>
          </a:p>
        </p:txBody>
      </p:sp>
    </p:spTree>
    <p:extLst>
      <p:ext uri="{BB962C8B-B14F-4D97-AF65-F5344CB8AC3E}">
        <p14:creationId xmlns:p14="http://schemas.microsoft.com/office/powerpoint/2010/main" val="36849408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2"/>
          <p:cNvSpPr>
            <a:spLocks noGrp="1" noChangeArrowheads="1"/>
          </p:cNvSpPr>
          <p:nvPr>
            <p:ph type="title"/>
          </p:nvPr>
        </p:nvSpPr>
        <p:spPr>
          <a:xfrm>
            <a:off x="228600" y="27709"/>
            <a:ext cx="8686800" cy="1039091"/>
          </a:xfrm>
        </p:spPr>
        <p:txBody>
          <a:bodyPr>
            <a:noAutofit/>
          </a:bodyPr>
          <a:lstStyle/>
          <a:p>
            <a:r>
              <a:rPr lang="en-US" sz="3800" dirty="0"/>
              <a:t>Ocean Pollution Is a Growing Problem (1 of 2)</a:t>
            </a:r>
          </a:p>
        </p:txBody>
      </p:sp>
      <p:sp>
        <p:nvSpPr>
          <p:cNvPr id="41987" name="Content Placeholder 3"/>
          <p:cNvSpPr>
            <a:spLocks noGrp="1" noChangeArrowheads="1"/>
          </p:cNvSpPr>
          <p:nvPr>
            <p:ph idx="1"/>
          </p:nvPr>
        </p:nvSpPr>
        <p:spPr>
          <a:xfrm>
            <a:off x="228600" y="1143000"/>
            <a:ext cx="8763000" cy="5105400"/>
          </a:xfrm>
        </p:spPr>
        <p:txBody>
          <a:bodyPr>
            <a:normAutofit lnSpcReduction="10000"/>
          </a:bodyPr>
          <a:lstStyle/>
          <a:p>
            <a:r>
              <a:rPr lang="en-US" dirty="0"/>
              <a:t>Municipal sewage from less-developed countries often dumped into oceans without treatment</a:t>
            </a:r>
          </a:p>
          <a:p>
            <a:pPr lvl="1"/>
            <a:r>
              <a:rPr lang="en-US" dirty="0"/>
              <a:t>Overwhelms coastal waters’ ability to degrade wastes</a:t>
            </a:r>
          </a:p>
          <a:p>
            <a:r>
              <a:rPr lang="en-US" dirty="0"/>
              <a:t>Deeper ocean waters</a:t>
            </a:r>
          </a:p>
          <a:p>
            <a:pPr lvl="1"/>
            <a:r>
              <a:rPr lang="en-US" dirty="0"/>
              <a:t>Dilution</a:t>
            </a:r>
          </a:p>
          <a:p>
            <a:pPr lvl="1"/>
            <a:r>
              <a:rPr lang="en-US" dirty="0"/>
              <a:t>Dispersion</a:t>
            </a:r>
          </a:p>
          <a:p>
            <a:pPr lvl="1"/>
            <a:r>
              <a:rPr lang="en-US" dirty="0"/>
              <a:t>Degradation</a:t>
            </a:r>
          </a:p>
          <a:p>
            <a:r>
              <a:rPr lang="en-US" dirty="0"/>
              <a:t>U.S. coastal waters</a:t>
            </a:r>
          </a:p>
          <a:p>
            <a:pPr lvl="1"/>
            <a:r>
              <a:rPr lang="en-US" dirty="0"/>
              <a:t>Raw sewage–viruses </a:t>
            </a:r>
          </a:p>
          <a:p>
            <a:pPr lvl="1"/>
            <a:r>
              <a:rPr lang="en-US" dirty="0"/>
              <a:t>Sewage and agricultural runoff: NO</a:t>
            </a:r>
            <a:r>
              <a:rPr lang="en-US" baseline="-25000" dirty="0"/>
              <a:t>3</a:t>
            </a:r>
            <a:r>
              <a:rPr lang="en-US" baseline="30000" dirty="0"/>
              <a:t>–</a:t>
            </a:r>
            <a:r>
              <a:rPr lang="en-US" dirty="0"/>
              <a:t> and PO</a:t>
            </a:r>
            <a:r>
              <a:rPr lang="en-US" baseline="-25000" dirty="0"/>
              <a:t>4</a:t>
            </a:r>
            <a:r>
              <a:rPr lang="en-US" baseline="30000" dirty="0"/>
              <a:t>3–</a:t>
            </a:r>
          </a:p>
          <a:p>
            <a:pPr lvl="1"/>
            <a:r>
              <a:rPr lang="en-US" dirty="0"/>
              <a:t>Harmful algal blooms</a:t>
            </a:r>
          </a:p>
          <a:p>
            <a:pPr lvl="1"/>
            <a:r>
              <a:rPr lang="en-US" dirty="0"/>
              <a:t>Oxygen-depleted zones</a:t>
            </a:r>
          </a:p>
        </p:txBody>
      </p:sp>
    </p:spTree>
    <p:extLst>
      <p:ext uri="{BB962C8B-B14F-4D97-AF65-F5344CB8AC3E}">
        <p14:creationId xmlns:p14="http://schemas.microsoft.com/office/powerpoint/2010/main" val="917740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2"/>
          <p:cNvSpPr>
            <a:spLocks noGrp="1" noChangeArrowheads="1"/>
          </p:cNvSpPr>
          <p:nvPr>
            <p:ph type="title"/>
          </p:nvPr>
        </p:nvSpPr>
        <p:spPr/>
        <p:txBody>
          <a:bodyPr>
            <a:noAutofit/>
          </a:bodyPr>
          <a:lstStyle/>
          <a:p>
            <a:pPr marL="231775"/>
            <a:r>
              <a:rPr lang="en-US" dirty="0"/>
              <a:t>17.1 What Are the Causes and Effects of Water Pollution? </a:t>
            </a:r>
          </a:p>
        </p:txBody>
      </p:sp>
      <p:sp>
        <p:nvSpPr>
          <p:cNvPr id="6147" name="Content Placeholder 3"/>
          <p:cNvSpPr>
            <a:spLocks noGrp="1" noChangeArrowheads="1"/>
          </p:cNvSpPr>
          <p:nvPr>
            <p:ph idx="1"/>
          </p:nvPr>
        </p:nvSpPr>
        <p:spPr/>
        <p:txBody>
          <a:bodyPr/>
          <a:lstStyle/>
          <a:p>
            <a:r>
              <a:rPr lang="en-US" dirty="0"/>
              <a:t>The chief sources of water pollution are agriculture, industry, and untreated wastewater</a:t>
            </a:r>
          </a:p>
          <a:p>
            <a:r>
              <a:rPr lang="en-US" dirty="0"/>
              <a:t>Water pollution causes illness and death in humans and other species, and disrupts ecosystems</a:t>
            </a:r>
          </a:p>
          <a:p>
            <a:endParaRPr lang="en-US" dirty="0"/>
          </a:p>
        </p:txBody>
      </p:sp>
    </p:spTree>
    <p:extLst>
      <p:ext uri="{BB962C8B-B14F-4D97-AF65-F5344CB8AC3E}">
        <p14:creationId xmlns:p14="http://schemas.microsoft.com/office/powerpoint/2010/main" val="18347598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69" y="138989"/>
            <a:ext cx="8032638" cy="1004011"/>
          </a:xfrm>
        </p:spPr>
        <p:txBody>
          <a:bodyPr>
            <a:noAutofit/>
          </a:bodyPr>
          <a:lstStyle/>
          <a:p>
            <a:r>
              <a:rPr lang="en-US" dirty="0"/>
              <a:t>Ocean Pollution Is a Growing Problem (2 of 2)</a:t>
            </a:r>
          </a:p>
        </p:txBody>
      </p:sp>
      <p:pic>
        <p:nvPicPr>
          <p:cNvPr id="11266" name="Picture 2" descr="An illustration shows a land area beside a lake covering three-fourth of the surface shown in the illustration. The land area covers industry which comprises of industrial plants shown as circular towers, cities shown as tall buildings in an area, urban sprawl shown as houses with vegetation beside, construction sites shown as open land with cement sheets and JCBs in the site, and farms in the center of the illustration. Few streams of waterbodies are shown running towards the beach. Two shaded regions namely, red tides and oxygen depleted zones are shown in the waterbody. One of the small circle in the water body is enlarged which shows several varieties and shades of fishes and is labeled as healthy zone and the text besides it reads, “Clear oxygen rich waters promote growth of plankton and sea grasses, and support fish.” A circular portion in the oxygen depleted zone is enlarged and labeled as, “oxygen depleted zone” shows fishes in the zone and the text reads, “Sedimentation and algae overgrowth reduce sunlight, kill beneficial sea grasses, use up oxygen, cause fish kills, and degrade habitat.” A callout pointing to the Red tide area reads “Excess nitrogen causes explosive growth of toxic microscopic algae, poisoning fish and marine mammals.” Another area which is shaded in the water body comprises of sediments and a small circular area in that region is enlarged and big photo of a fish and crab are shown and the region is labeled as, “Toxic Sediments,” and the text besides it reads, “Chemicals and toxic metals contaminate shellfish beds, kill spawning fish, and accumulate in the tissues of bottom feeders.” The closed beach and closed shell fish bed are labeled along the banks of the waterbody very near to the streams mixing with the sea. The text besides the industry reads, “Nitrogen oxides from autos and smokestacks, toxic chemicals, and heavy metals in effluents flow into bays and estuaries.” The text besides the cities reads, “Toxic metals and oil from streets and parking lots pollute waters: sewage adds nitrogen and phosphorus.” The text besides the urban sprawl reads, “Bacteria and viruses from sewers and septic tanks contaminate shellfish beds and close beaches; run off fertilizers from lawns add nitrogen and phosphorus.” The text besides construction sites reads, “Sediments are washed into waterways, choking fish and plants, clouding waters and blocking sunlight.” The text besides the farms reads, “Run off of pesticides, manure, and fertilizers adds toxins and excess nitrogen and phosphorus.”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4900" y="1223536"/>
            <a:ext cx="6132612" cy="494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7712925"/>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2"/>
          <p:cNvSpPr>
            <a:spLocks noGrp="1" noChangeArrowheads="1"/>
          </p:cNvSpPr>
          <p:nvPr>
            <p:ph type="title"/>
          </p:nvPr>
        </p:nvSpPr>
        <p:spPr/>
        <p:txBody>
          <a:bodyPr>
            <a:noAutofit/>
          </a:bodyPr>
          <a:lstStyle/>
          <a:p>
            <a:r>
              <a:rPr lang="en-US" dirty="0"/>
              <a:t>Case Study: Ocean Garbage Patches: There Is No Away (1 of 2)</a:t>
            </a:r>
          </a:p>
        </p:txBody>
      </p:sp>
      <p:sp>
        <p:nvSpPr>
          <p:cNvPr id="44035" name="Content Placeholder 3"/>
          <p:cNvSpPr>
            <a:spLocks noGrp="1" noChangeArrowheads="1"/>
          </p:cNvSpPr>
          <p:nvPr>
            <p:ph idx="1"/>
          </p:nvPr>
        </p:nvSpPr>
        <p:spPr/>
        <p:txBody>
          <a:bodyPr/>
          <a:lstStyle/>
          <a:p>
            <a:r>
              <a:rPr lang="en-US" dirty="0"/>
              <a:t>North Pacific Garbage Patch</a:t>
            </a:r>
          </a:p>
          <a:p>
            <a:pPr lvl="1"/>
            <a:r>
              <a:rPr lang="en-US" dirty="0"/>
              <a:t>Two rotating gyres</a:t>
            </a:r>
          </a:p>
          <a:p>
            <a:pPr lvl="2"/>
            <a:r>
              <a:rPr lang="en-US" dirty="0"/>
              <a:t>Particles float on or just beneath the water surface</a:t>
            </a:r>
          </a:p>
          <a:p>
            <a:pPr lvl="1"/>
            <a:r>
              <a:rPr lang="en-US" dirty="0"/>
              <a:t>80% of this trash comes from the land</a:t>
            </a:r>
          </a:p>
          <a:p>
            <a:r>
              <a:rPr lang="en-US" dirty="0"/>
              <a:t>Tiny plastic pieces harmful to wildlife</a:t>
            </a:r>
          </a:p>
          <a:p>
            <a:pPr lvl="1"/>
            <a:r>
              <a:rPr lang="en-US" dirty="0"/>
              <a:t>Hazardous chemicals move through the food chain</a:t>
            </a:r>
          </a:p>
          <a:p>
            <a:r>
              <a:rPr lang="en-US" dirty="0"/>
              <a:t>No practical way to clean up</a:t>
            </a:r>
          </a:p>
          <a:p>
            <a:pPr lvl="1"/>
            <a:r>
              <a:rPr lang="en-US" dirty="0"/>
              <a:t>Best approach: prevent growth by reducing production of solid wastes</a:t>
            </a:r>
          </a:p>
        </p:txBody>
      </p:sp>
    </p:spTree>
    <p:extLst>
      <p:ext uri="{BB962C8B-B14F-4D97-AF65-F5344CB8AC3E}">
        <p14:creationId xmlns:p14="http://schemas.microsoft.com/office/powerpoint/2010/main" val="8863502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461376" cy="1004011"/>
          </a:xfrm>
        </p:spPr>
        <p:txBody>
          <a:bodyPr>
            <a:normAutofit fontScale="90000"/>
          </a:bodyPr>
          <a:lstStyle/>
          <a:p>
            <a:r>
              <a:rPr lang="en-US" dirty="0"/>
              <a:t>Case Study: Ocean Garbage Patches: There Is No Away (2 of 2)</a:t>
            </a:r>
          </a:p>
        </p:txBody>
      </p:sp>
      <p:pic>
        <p:nvPicPr>
          <p:cNvPr id="12290" name="Picture 2" descr="An illustration shows a globe with China, Russia, Alaska, Canada, Japan, and U.S. marked. The Hawaii islands in the Pacific Ocean and the Pacific Ocean are also marked. Two irregularly shaped shaded patches with arrows surrounded are shown in the Pacific Ocean.&#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3395" y="1219200"/>
            <a:ext cx="5235623" cy="4949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9329302"/>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052560" cy="1039091"/>
          </a:xfrm>
        </p:spPr>
        <p:txBody>
          <a:bodyPr>
            <a:noAutofit/>
          </a:bodyPr>
          <a:lstStyle/>
          <a:p>
            <a:r>
              <a:rPr lang="en-US" dirty="0"/>
              <a:t>Ocean Pollution from Oil (1 of 3)</a:t>
            </a:r>
          </a:p>
        </p:txBody>
      </p:sp>
      <p:sp>
        <p:nvSpPr>
          <p:cNvPr id="2" name="Content Placeholder 1"/>
          <p:cNvSpPr>
            <a:spLocks noGrp="1"/>
          </p:cNvSpPr>
          <p:nvPr>
            <p:ph idx="1"/>
          </p:nvPr>
        </p:nvSpPr>
        <p:spPr/>
        <p:txBody>
          <a:bodyPr/>
          <a:lstStyle/>
          <a:p>
            <a:r>
              <a:rPr lang="en-US" dirty="0"/>
              <a:t>Crude and refined petroleum</a:t>
            </a:r>
          </a:p>
          <a:p>
            <a:pPr lvl="1"/>
            <a:r>
              <a:rPr lang="en-US" dirty="0"/>
              <a:t>From natural sources and human activities</a:t>
            </a:r>
          </a:p>
          <a:p>
            <a:r>
              <a:rPr lang="en-US" dirty="0"/>
              <a:t>Urban and industrial runoff from land</a:t>
            </a:r>
          </a:p>
          <a:p>
            <a:pPr lvl="1"/>
            <a:r>
              <a:rPr lang="en-US" dirty="0"/>
              <a:t>Largest source of ocean oil pollution from human activities</a:t>
            </a:r>
          </a:p>
          <a:p>
            <a:r>
              <a:rPr lang="en-US" dirty="0"/>
              <a:t>Prominent pollution accidents</a:t>
            </a:r>
          </a:p>
          <a:p>
            <a:pPr lvl="1"/>
            <a:r>
              <a:rPr lang="en-US" dirty="0"/>
              <a:t>1989: Exxon Valdez, oil tanker</a:t>
            </a:r>
          </a:p>
          <a:p>
            <a:pPr lvl="1"/>
            <a:r>
              <a:rPr lang="en-US" dirty="0"/>
              <a:t>2010: BP Deepwater Horizon in the Gulf of Mexico</a:t>
            </a:r>
          </a:p>
          <a:p>
            <a:r>
              <a:rPr lang="en-US" dirty="0"/>
              <a:t>Volatile organic hydrocarbons</a:t>
            </a:r>
          </a:p>
          <a:p>
            <a:pPr lvl="1"/>
            <a:r>
              <a:rPr lang="en-US" dirty="0"/>
              <a:t>Kill many aquatic organisms</a:t>
            </a:r>
          </a:p>
        </p:txBody>
      </p:sp>
    </p:spTree>
    <p:extLst>
      <p:ext uri="{BB962C8B-B14F-4D97-AF65-F5344CB8AC3E}">
        <p14:creationId xmlns:p14="http://schemas.microsoft.com/office/powerpoint/2010/main" val="22397878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t>Ocean Pollution from Oil (2 of 3)</a:t>
            </a:r>
          </a:p>
        </p:txBody>
      </p:sp>
      <p:sp>
        <p:nvSpPr>
          <p:cNvPr id="2" name="Content Placeholder 1"/>
          <p:cNvSpPr>
            <a:spLocks noGrp="1"/>
          </p:cNvSpPr>
          <p:nvPr>
            <p:ph idx="1"/>
          </p:nvPr>
        </p:nvSpPr>
        <p:spPr>
          <a:xfrm>
            <a:off x="228600" y="1143000"/>
            <a:ext cx="8763000" cy="5181600"/>
          </a:xfrm>
        </p:spPr>
        <p:txBody>
          <a:bodyPr>
            <a:normAutofit/>
          </a:bodyPr>
          <a:lstStyle/>
          <a:p>
            <a:r>
              <a:rPr lang="en-US" dirty="0"/>
              <a:t>Tar-like globs on the ocean’s surface	</a:t>
            </a:r>
          </a:p>
          <a:p>
            <a:pPr lvl="1"/>
            <a:r>
              <a:rPr lang="en-US" dirty="0"/>
              <a:t>Coat animals’ fur and feathers</a:t>
            </a:r>
          </a:p>
          <a:p>
            <a:pPr lvl="2"/>
            <a:r>
              <a:rPr lang="en-US" dirty="0"/>
              <a:t>Animals drown or die from loss of body heat</a:t>
            </a:r>
          </a:p>
          <a:p>
            <a:r>
              <a:rPr lang="en-US" dirty="0"/>
              <a:t>Heavy oil components sink </a:t>
            </a:r>
          </a:p>
          <a:p>
            <a:pPr lvl="1"/>
            <a:r>
              <a:rPr lang="en-US" dirty="0"/>
              <a:t>Smother bottom-dwelling organisms</a:t>
            </a:r>
          </a:p>
          <a:p>
            <a:r>
              <a:rPr lang="en-US" dirty="0"/>
              <a:t>Faster recovery in warm water with rapid currents</a:t>
            </a:r>
          </a:p>
          <a:p>
            <a:pPr lvl="1"/>
            <a:r>
              <a:rPr lang="en-US" dirty="0"/>
              <a:t>In cold, calm waters recovery can take decades</a:t>
            </a:r>
          </a:p>
          <a:p>
            <a:r>
              <a:rPr lang="en-US" dirty="0"/>
              <a:t>Current cleanup methods</a:t>
            </a:r>
          </a:p>
          <a:p>
            <a:pPr lvl="1"/>
            <a:r>
              <a:rPr lang="en-US" dirty="0"/>
              <a:t>Recover up to only 15% of oil from a major spill</a:t>
            </a:r>
          </a:p>
          <a:p>
            <a:r>
              <a:rPr lang="en-US" dirty="0"/>
              <a:t>Methods of preventing oil spills</a:t>
            </a:r>
          </a:p>
          <a:p>
            <a:pPr lvl="1"/>
            <a:r>
              <a:rPr lang="en-US" dirty="0"/>
              <a:t>Double-hulled tankers</a:t>
            </a:r>
          </a:p>
        </p:txBody>
      </p:sp>
    </p:spTree>
    <p:extLst>
      <p:ext uri="{BB962C8B-B14F-4D97-AF65-F5344CB8AC3E}">
        <p14:creationId xmlns:p14="http://schemas.microsoft.com/office/powerpoint/2010/main" val="7516900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69" y="76200"/>
            <a:ext cx="8032638" cy="1004011"/>
          </a:xfrm>
        </p:spPr>
        <p:txBody>
          <a:bodyPr>
            <a:normAutofit/>
          </a:bodyPr>
          <a:lstStyle/>
          <a:p>
            <a:r>
              <a:rPr lang="en-US" dirty="0"/>
              <a:t>Ocean Pollution from Oil (3 of 3)</a:t>
            </a:r>
          </a:p>
        </p:txBody>
      </p:sp>
      <p:pic>
        <p:nvPicPr>
          <p:cNvPr id="13314" name="Picture 2" descr="A photo shows a deep water horizon drilling platform in an ocean, which is exploded. Several ships pours water through pipes on the burning fire and tries to extinguish the fire. Dark colored smoke comes out of the fire.&#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2977" y="1044442"/>
            <a:ext cx="6858046" cy="5051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6096073"/>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2"/>
          <p:cNvSpPr>
            <a:spLocks noGrp="1" noChangeArrowheads="1"/>
          </p:cNvSpPr>
          <p:nvPr>
            <p:ph type="title"/>
          </p:nvPr>
        </p:nvSpPr>
        <p:spPr/>
        <p:txBody>
          <a:bodyPr>
            <a:noAutofit/>
          </a:bodyPr>
          <a:lstStyle/>
          <a:p>
            <a:r>
              <a:rPr lang="en-US" dirty="0"/>
              <a:t>Case Study: The BP Deepwater Horizon Oil-Rig Spill</a:t>
            </a:r>
          </a:p>
        </p:txBody>
      </p:sp>
      <p:sp>
        <p:nvSpPr>
          <p:cNvPr id="48131" name="Content Placeholder 3"/>
          <p:cNvSpPr>
            <a:spLocks noGrp="1" noChangeArrowheads="1"/>
          </p:cNvSpPr>
          <p:nvPr>
            <p:ph idx="1"/>
          </p:nvPr>
        </p:nvSpPr>
        <p:spPr/>
        <p:txBody>
          <a:bodyPr/>
          <a:lstStyle/>
          <a:p>
            <a:r>
              <a:rPr lang="en-US" dirty="0"/>
              <a:t>Spill from deep-sea oil drilling</a:t>
            </a:r>
          </a:p>
          <a:p>
            <a:pPr lvl="1"/>
            <a:r>
              <a:rPr lang="en-US" dirty="0"/>
              <a:t>Released 3.1 million barrels of crude oil before well was capped</a:t>
            </a:r>
          </a:p>
          <a:p>
            <a:pPr lvl="1"/>
            <a:r>
              <a:rPr lang="en-US" dirty="0"/>
              <a:t>Contaminated vast areas of coastline</a:t>
            </a:r>
          </a:p>
          <a:p>
            <a:pPr lvl="1"/>
            <a:r>
              <a:rPr lang="en-US" dirty="0"/>
              <a:t>Caused by equipment failure and poor decisions</a:t>
            </a:r>
          </a:p>
          <a:p>
            <a:r>
              <a:rPr lang="en-US" dirty="0"/>
              <a:t>Government developed new standards for offshore drilling procedures</a:t>
            </a:r>
          </a:p>
        </p:txBody>
      </p:sp>
    </p:spTree>
    <p:extLst>
      <p:ext uri="{BB962C8B-B14F-4D97-AF65-F5344CB8AC3E}">
        <p14:creationId xmlns:p14="http://schemas.microsoft.com/office/powerpoint/2010/main" val="26686238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2"/>
          <p:cNvSpPr>
            <a:spLocks noGrp="1" noChangeArrowheads="1"/>
          </p:cNvSpPr>
          <p:nvPr>
            <p:ph type="title"/>
          </p:nvPr>
        </p:nvSpPr>
        <p:spPr/>
        <p:txBody>
          <a:bodyPr>
            <a:noAutofit/>
          </a:bodyPr>
          <a:lstStyle/>
          <a:p>
            <a:r>
              <a:rPr lang="en-US" dirty="0"/>
              <a:t>17.5 How Can We Deal with Water Pollution? </a:t>
            </a:r>
          </a:p>
        </p:txBody>
      </p:sp>
      <p:sp>
        <p:nvSpPr>
          <p:cNvPr id="49155" name="Content Placeholder 3"/>
          <p:cNvSpPr>
            <a:spLocks noGrp="1" noChangeArrowheads="1"/>
          </p:cNvSpPr>
          <p:nvPr>
            <p:ph idx="1"/>
          </p:nvPr>
        </p:nvSpPr>
        <p:spPr/>
        <p:txBody>
          <a:bodyPr/>
          <a:lstStyle/>
          <a:p>
            <a:r>
              <a:rPr lang="en-US" dirty="0"/>
              <a:t>Reducing water pollution</a:t>
            </a:r>
          </a:p>
          <a:p>
            <a:pPr lvl="1"/>
            <a:r>
              <a:rPr lang="en-US" dirty="0"/>
              <a:t>Prevent it</a:t>
            </a:r>
          </a:p>
          <a:p>
            <a:pPr lvl="1"/>
            <a:r>
              <a:rPr lang="en-US" dirty="0"/>
              <a:t>Work with nature to treat sewage</a:t>
            </a:r>
          </a:p>
          <a:p>
            <a:pPr lvl="1"/>
            <a:r>
              <a:rPr lang="en-US" dirty="0"/>
              <a:t>Use natural resources more efficiently</a:t>
            </a:r>
          </a:p>
        </p:txBody>
      </p:sp>
    </p:spTree>
    <p:extLst>
      <p:ext uri="{BB962C8B-B14F-4D97-AF65-F5344CB8AC3E}">
        <p14:creationId xmlns:p14="http://schemas.microsoft.com/office/powerpoint/2010/main" val="31503413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2"/>
          <p:cNvSpPr>
            <a:spLocks noGrp="1" noChangeArrowheads="1"/>
          </p:cNvSpPr>
          <p:nvPr>
            <p:ph type="title"/>
          </p:nvPr>
        </p:nvSpPr>
        <p:spPr/>
        <p:txBody>
          <a:bodyPr>
            <a:noAutofit/>
          </a:bodyPr>
          <a:lstStyle/>
          <a:p>
            <a:r>
              <a:rPr lang="en-US" dirty="0"/>
              <a:t>Reducing Ocean Water Pollution (1 of 2)</a:t>
            </a:r>
          </a:p>
        </p:txBody>
      </p:sp>
      <p:sp>
        <p:nvSpPr>
          <p:cNvPr id="53251" name="Content Placeholder 3"/>
          <p:cNvSpPr>
            <a:spLocks noGrp="1" noChangeArrowheads="1"/>
          </p:cNvSpPr>
          <p:nvPr>
            <p:ph idx="1"/>
          </p:nvPr>
        </p:nvSpPr>
        <p:spPr/>
        <p:txBody>
          <a:bodyPr/>
          <a:lstStyle/>
          <a:p>
            <a:r>
              <a:rPr lang="en-US" dirty="0"/>
              <a:t>Reduce flow of pollution from land</a:t>
            </a:r>
          </a:p>
          <a:p>
            <a:pPr lvl="1"/>
            <a:r>
              <a:rPr lang="en-US" dirty="0"/>
              <a:t>Land-use</a:t>
            </a:r>
          </a:p>
          <a:p>
            <a:pPr lvl="1"/>
            <a:r>
              <a:rPr lang="en-US" dirty="0"/>
              <a:t>Air pollution</a:t>
            </a:r>
          </a:p>
          <a:p>
            <a:pPr lvl="1"/>
            <a:r>
              <a:rPr lang="en-US" dirty="0"/>
              <a:t>Linked to energy and climate policy</a:t>
            </a:r>
          </a:p>
        </p:txBody>
      </p:sp>
    </p:spTree>
    <p:extLst>
      <p:ext uri="{BB962C8B-B14F-4D97-AF65-F5344CB8AC3E}">
        <p14:creationId xmlns:p14="http://schemas.microsoft.com/office/powerpoint/2010/main" val="42176027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461376" cy="838200"/>
          </a:xfrm>
        </p:spPr>
        <p:txBody>
          <a:bodyPr>
            <a:noAutofit/>
          </a:bodyPr>
          <a:lstStyle/>
          <a:p>
            <a:r>
              <a:rPr lang="en-US" dirty="0"/>
              <a:t>Reducing Ocean Water Pollution (2 of 2)</a:t>
            </a:r>
          </a:p>
        </p:txBody>
      </p:sp>
      <p:pic>
        <p:nvPicPr>
          <p:cNvPr id="14338" name="Picture 2" descr="An illustration provides information about Coastal Water Pollution in three columns. The first two columns provide information about Prevention, of which, the first column reads, “Separate sewage and storm water lines, require secondary treatment of coastal sewage, and use wetlands and other natural methods to treat sewage.” The second column reads, “Ban dumping of wastes and sewage by ships in coastal waters, strictly regulate coastal development, oil drilling, and oil shipping, and require double hulls for oil tankers.” In between the second and third column a photo of an ocean, wherein, a board displays the text “No sludge dumping” along with text “22” above it. Another photo below the first photo, shows a ship moving in an ocean. The third column provides information about Clean-up that reads the text, “Improve oil spill clean-up capabilities and use nanoparticles on sewage and oil spills to dissolve the oil or sewage (still under development).”&#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59" y="977538"/>
            <a:ext cx="7767094" cy="5194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893930"/>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2"/>
          <p:cNvSpPr>
            <a:spLocks noGrp="1" noChangeArrowheads="1"/>
          </p:cNvSpPr>
          <p:nvPr>
            <p:ph type="title"/>
          </p:nvPr>
        </p:nvSpPr>
        <p:spPr/>
        <p:txBody>
          <a:bodyPr>
            <a:noAutofit/>
          </a:bodyPr>
          <a:lstStyle/>
          <a:p>
            <a:r>
              <a:rPr lang="en-US" dirty="0"/>
              <a:t>Water Pollution Comes from Point and Nonpoint Sources (1 of 5)</a:t>
            </a:r>
          </a:p>
        </p:txBody>
      </p:sp>
      <p:sp>
        <p:nvSpPr>
          <p:cNvPr id="6147" name="Content Placeholder 3"/>
          <p:cNvSpPr>
            <a:spLocks noGrp="1" noChangeArrowheads="1"/>
          </p:cNvSpPr>
          <p:nvPr>
            <p:ph idx="1"/>
          </p:nvPr>
        </p:nvSpPr>
        <p:spPr>
          <a:xfrm>
            <a:off x="228600" y="1219200"/>
            <a:ext cx="8763000" cy="4876800"/>
          </a:xfrm>
        </p:spPr>
        <p:txBody>
          <a:bodyPr>
            <a:normAutofit fontScale="92500" lnSpcReduction="10000"/>
          </a:bodyPr>
          <a:lstStyle/>
          <a:p>
            <a:r>
              <a:rPr lang="en-US" dirty="0"/>
              <a:t>Water pollution </a:t>
            </a:r>
          </a:p>
          <a:p>
            <a:pPr lvl="1"/>
            <a:r>
              <a:rPr lang="en-US" dirty="0"/>
              <a:t>Change in water quality that can harm living organisms or make water unfit for human use</a:t>
            </a:r>
          </a:p>
          <a:p>
            <a:r>
              <a:rPr lang="en-US" dirty="0"/>
              <a:t>Point sources</a:t>
            </a:r>
          </a:p>
          <a:p>
            <a:pPr lvl="1"/>
            <a:r>
              <a:rPr lang="en-US" dirty="0"/>
              <a:t>Discharge pollutants at specific locations</a:t>
            </a:r>
          </a:p>
          <a:p>
            <a:pPr lvl="1"/>
            <a:r>
              <a:rPr lang="en-US" dirty="0"/>
              <a:t>Examples: factories, animal feed lots, underground mines, oil wells, and oil tankers</a:t>
            </a:r>
          </a:p>
          <a:p>
            <a:r>
              <a:rPr lang="en-US" dirty="0"/>
              <a:t>Nonpoint sources</a:t>
            </a:r>
          </a:p>
          <a:p>
            <a:pPr lvl="1"/>
            <a:r>
              <a:rPr lang="en-US" dirty="0"/>
              <a:t>Broad, diffuse areas</a:t>
            </a:r>
          </a:p>
          <a:p>
            <a:pPr lvl="1"/>
            <a:r>
              <a:rPr lang="en-US" dirty="0"/>
              <a:t>Rainfall or snowmelt washes pollutants from land into surface water</a:t>
            </a:r>
          </a:p>
          <a:p>
            <a:pPr lvl="1"/>
            <a:r>
              <a:rPr lang="en-US" dirty="0"/>
              <a:t>Examples: runoff of fertilizers and pesticides from croplands, logged forests, lawns, and golf courses</a:t>
            </a:r>
          </a:p>
        </p:txBody>
      </p:sp>
    </p:spTree>
    <p:extLst>
      <p:ext uri="{BB962C8B-B14F-4D97-AF65-F5344CB8AC3E}">
        <p14:creationId xmlns:p14="http://schemas.microsoft.com/office/powerpoint/2010/main" val="27116353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Reducing Water Pollution from Nonpoint Sources</a:t>
            </a:r>
          </a:p>
        </p:txBody>
      </p:sp>
      <p:sp>
        <p:nvSpPr>
          <p:cNvPr id="3" name="Content Placeholder 2"/>
          <p:cNvSpPr>
            <a:spLocks noGrp="1"/>
          </p:cNvSpPr>
          <p:nvPr>
            <p:ph idx="1"/>
          </p:nvPr>
        </p:nvSpPr>
        <p:spPr/>
        <p:txBody>
          <a:bodyPr/>
          <a:lstStyle/>
          <a:p>
            <a:r>
              <a:rPr lang="en-US" dirty="0"/>
              <a:t>Methods to reduce pollution</a:t>
            </a:r>
          </a:p>
          <a:p>
            <a:pPr lvl="1"/>
            <a:r>
              <a:rPr lang="en-US" dirty="0"/>
              <a:t>Use soil conservation methods</a:t>
            </a:r>
          </a:p>
          <a:p>
            <a:pPr lvl="1"/>
            <a:r>
              <a:rPr lang="en-US" dirty="0"/>
              <a:t>Use fertilizers that release nutrients slowly</a:t>
            </a:r>
          </a:p>
          <a:p>
            <a:pPr lvl="2"/>
            <a:r>
              <a:rPr lang="en-US" dirty="0"/>
              <a:t>Do not use on steeply sloped land</a:t>
            </a:r>
          </a:p>
          <a:p>
            <a:pPr lvl="1"/>
            <a:r>
              <a:rPr lang="en-US" dirty="0"/>
              <a:t>Reduce use and runoff of plant nutrients and pesticides</a:t>
            </a:r>
          </a:p>
          <a:p>
            <a:pPr lvl="1"/>
            <a:r>
              <a:rPr lang="en-US" dirty="0"/>
              <a:t>Plant buffer zones of vegetation</a:t>
            </a:r>
          </a:p>
          <a:p>
            <a:pPr lvl="1"/>
            <a:r>
              <a:rPr lang="en-US" dirty="0"/>
              <a:t>Set discharge standards for nitrate chemicals from sewage treatment and industrial plants</a:t>
            </a:r>
          </a:p>
        </p:txBody>
      </p:sp>
    </p:spTree>
    <p:extLst>
      <p:ext uri="{BB962C8B-B14F-4D97-AF65-F5344CB8AC3E}">
        <p14:creationId xmlns:p14="http://schemas.microsoft.com/office/powerpoint/2010/main" val="22776057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2"/>
          <p:cNvSpPr>
            <a:spLocks noGrp="1" noChangeArrowheads="1"/>
          </p:cNvSpPr>
          <p:nvPr>
            <p:ph type="title"/>
          </p:nvPr>
        </p:nvSpPr>
        <p:spPr/>
        <p:txBody>
          <a:bodyPr>
            <a:noAutofit/>
          </a:bodyPr>
          <a:lstStyle/>
          <a:p>
            <a:r>
              <a:rPr lang="en-US" dirty="0"/>
              <a:t>Case Study: Reducing Water Pollution in the United States</a:t>
            </a:r>
          </a:p>
        </p:txBody>
      </p:sp>
      <p:sp>
        <p:nvSpPr>
          <p:cNvPr id="55299" name="Content Placeholder 3"/>
          <p:cNvSpPr>
            <a:spLocks noGrp="1" noChangeArrowheads="1"/>
          </p:cNvSpPr>
          <p:nvPr>
            <p:ph idx="1"/>
          </p:nvPr>
        </p:nvSpPr>
        <p:spPr>
          <a:xfrm>
            <a:off x="457200" y="1295400"/>
            <a:ext cx="8229600" cy="5334000"/>
          </a:xfrm>
        </p:spPr>
        <p:txBody>
          <a:bodyPr>
            <a:normAutofit/>
          </a:bodyPr>
          <a:lstStyle/>
          <a:p>
            <a:r>
              <a:rPr lang="en-US" sz="2400" dirty="0"/>
              <a:t>1972/1977: Clean Water Act </a:t>
            </a:r>
          </a:p>
          <a:p>
            <a:r>
              <a:rPr lang="en-US" sz="2400" dirty="0"/>
              <a:t>1972: Marine Protection, Research, and Sanctuaries Act</a:t>
            </a:r>
          </a:p>
          <a:p>
            <a:r>
              <a:rPr lang="en-US" sz="2400" dirty="0"/>
              <a:t>1975/1996: Clean Drinking Water Act</a:t>
            </a:r>
          </a:p>
          <a:p>
            <a:r>
              <a:rPr lang="en-US" sz="2400" dirty="0"/>
              <a:t>1976: Toxic substances Control Act</a:t>
            </a:r>
          </a:p>
          <a:p>
            <a:r>
              <a:rPr lang="en-US" sz="2400" dirty="0"/>
              <a:t>1980: Comprehensive Environmental Response Compensation and Liability Act (CERCLA)</a:t>
            </a:r>
          </a:p>
          <a:p>
            <a:r>
              <a:rPr lang="en-US" sz="2400" dirty="0"/>
              <a:t>1987: Water Quality Act</a:t>
            </a:r>
          </a:p>
          <a:p>
            <a:r>
              <a:rPr lang="en-US" sz="2400" dirty="0"/>
              <a:t>1990: Oil Pollution Act</a:t>
            </a:r>
          </a:p>
          <a:p>
            <a:r>
              <a:rPr lang="en-US" sz="2400" dirty="0"/>
              <a:t>Experimenting with a discharge trading policy that uses market forces</a:t>
            </a:r>
          </a:p>
          <a:p>
            <a:r>
              <a:rPr lang="en-US" sz="2400" dirty="0"/>
              <a:t>What are some achievements of the Clean Water Act?</a:t>
            </a:r>
          </a:p>
        </p:txBody>
      </p:sp>
    </p:spTree>
    <p:extLst>
      <p:ext uri="{BB962C8B-B14F-4D97-AF65-F5344CB8AC3E}">
        <p14:creationId xmlns:p14="http://schemas.microsoft.com/office/powerpoint/2010/main" val="27438149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2"/>
          <p:cNvSpPr>
            <a:spLocks noGrp="1" noChangeArrowheads="1"/>
          </p:cNvSpPr>
          <p:nvPr>
            <p:ph type="title"/>
          </p:nvPr>
        </p:nvSpPr>
        <p:spPr/>
        <p:txBody>
          <a:bodyPr>
            <a:noAutofit/>
          </a:bodyPr>
          <a:lstStyle/>
          <a:p>
            <a:r>
              <a:rPr lang="en-US" dirty="0"/>
              <a:t>Sewage Treatment Reduces Water Pollution (1 of 4)</a:t>
            </a:r>
          </a:p>
        </p:txBody>
      </p:sp>
      <p:sp>
        <p:nvSpPr>
          <p:cNvPr id="55299" name="Content Placeholder 3"/>
          <p:cNvSpPr>
            <a:spLocks noGrp="1" noChangeArrowheads="1"/>
          </p:cNvSpPr>
          <p:nvPr>
            <p:ph idx="1"/>
          </p:nvPr>
        </p:nvSpPr>
        <p:spPr/>
        <p:txBody>
          <a:bodyPr/>
          <a:lstStyle/>
          <a:p>
            <a:r>
              <a:rPr lang="en-US" dirty="0"/>
              <a:t>Septic tanks used in rural areas</a:t>
            </a:r>
          </a:p>
          <a:p>
            <a:r>
              <a:rPr lang="en-US" dirty="0"/>
              <a:t>Wastewater or sewage treatment plants</a:t>
            </a:r>
          </a:p>
          <a:p>
            <a:pPr lvl="1"/>
            <a:r>
              <a:rPr lang="en-US" dirty="0"/>
              <a:t>Primary sewage treatment</a:t>
            </a:r>
          </a:p>
          <a:p>
            <a:pPr lvl="2"/>
            <a:r>
              <a:rPr lang="en-US" dirty="0"/>
              <a:t>Physical process</a:t>
            </a:r>
          </a:p>
          <a:p>
            <a:pPr lvl="1"/>
            <a:r>
              <a:rPr lang="en-US" dirty="0"/>
              <a:t>Secondary sewage treatment</a:t>
            </a:r>
          </a:p>
          <a:p>
            <a:pPr lvl="2"/>
            <a:r>
              <a:rPr lang="en-US" dirty="0"/>
              <a:t>Biological process using bacteria</a:t>
            </a:r>
          </a:p>
          <a:p>
            <a:pPr lvl="1"/>
            <a:r>
              <a:rPr lang="en-US" dirty="0"/>
              <a:t>Tertiary or advance sewage treatment </a:t>
            </a:r>
          </a:p>
          <a:p>
            <a:pPr lvl="2"/>
            <a:r>
              <a:rPr lang="en-US" dirty="0"/>
              <a:t>Special filtering processes</a:t>
            </a:r>
          </a:p>
          <a:p>
            <a:pPr lvl="2"/>
            <a:r>
              <a:rPr lang="en-US" dirty="0"/>
              <a:t>Bleaching and disinfection</a:t>
            </a:r>
          </a:p>
        </p:txBody>
      </p:sp>
    </p:spTree>
    <p:extLst>
      <p:ext uri="{BB962C8B-B14F-4D97-AF65-F5344CB8AC3E}">
        <p14:creationId xmlns:p14="http://schemas.microsoft.com/office/powerpoint/2010/main" val="15598298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2"/>
          <p:cNvSpPr>
            <a:spLocks noGrp="1" noChangeArrowheads="1"/>
          </p:cNvSpPr>
          <p:nvPr>
            <p:ph type="title"/>
          </p:nvPr>
        </p:nvSpPr>
        <p:spPr/>
        <p:txBody>
          <a:bodyPr>
            <a:noAutofit/>
          </a:bodyPr>
          <a:lstStyle/>
          <a:p>
            <a:r>
              <a:rPr lang="en-US" dirty="0"/>
              <a:t>Sewage Treatment Reduces Water Pollution (2 of 4)</a:t>
            </a:r>
          </a:p>
        </p:txBody>
      </p:sp>
      <p:sp>
        <p:nvSpPr>
          <p:cNvPr id="55299" name="Content Placeholder 3"/>
          <p:cNvSpPr>
            <a:spLocks noGrp="1" noChangeArrowheads="1"/>
          </p:cNvSpPr>
          <p:nvPr>
            <p:ph idx="1"/>
          </p:nvPr>
        </p:nvSpPr>
        <p:spPr/>
        <p:txBody>
          <a:bodyPr/>
          <a:lstStyle/>
          <a:p>
            <a:r>
              <a:rPr lang="en-US" dirty="0"/>
              <a:t>Many cities violate federal standards for sewage treatment plants</a:t>
            </a:r>
          </a:p>
          <a:p>
            <a:pPr lvl="1"/>
            <a:r>
              <a:rPr lang="en-US" dirty="0"/>
              <a:t>Federal law requires primary and secondary treatment</a:t>
            </a:r>
          </a:p>
          <a:p>
            <a:pPr lvl="2"/>
            <a:r>
              <a:rPr lang="en-US" dirty="0"/>
              <a:t>Exemptions from secondary treatment</a:t>
            </a:r>
          </a:p>
          <a:p>
            <a:r>
              <a:rPr lang="en-US" dirty="0"/>
              <a:t>Health risks result from swimming in water with blended sewage wastes</a:t>
            </a:r>
          </a:p>
        </p:txBody>
      </p:sp>
    </p:spTree>
    <p:extLst>
      <p:ext uri="{BB962C8B-B14F-4D97-AF65-F5344CB8AC3E}">
        <p14:creationId xmlns:p14="http://schemas.microsoft.com/office/powerpoint/2010/main" val="33932908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461376" cy="838200"/>
          </a:xfrm>
        </p:spPr>
        <p:txBody>
          <a:bodyPr>
            <a:noAutofit/>
          </a:bodyPr>
          <a:lstStyle/>
          <a:p>
            <a:r>
              <a:rPr lang="en-US" dirty="0"/>
              <a:t>Sewage Treatment Reduces Water Pollution (3 of 4)</a:t>
            </a:r>
          </a:p>
        </p:txBody>
      </p:sp>
      <p:pic>
        <p:nvPicPr>
          <p:cNvPr id="15362" name="Picture 2" descr="An illustration shows a house which is connected to a drainage system comprising of a septic tank and a distribution box and are labeled. The drainage box is further connected with perforated pipes to form two rectangular regions in the middle labeled as, “drain field (gravel or crushed stone).” A vent pipe connects the two rectangular regions. The insight of the septic tank is enlarged, which is in the form of a jar that comprises of four layers and a cover above it. Two outlets to the jar are shown, one on the top left side that shows arrows pointing into the jar and one on the bottom right side that shows arrows pointing out of the jar. The layers are gas, scum, waste water, and sludge. At the top of the four layers, the manhole cover (for cleanout) is shown.&#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475" y="1781175"/>
            <a:ext cx="8399463" cy="347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2913021"/>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461376" cy="838200"/>
          </a:xfrm>
        </p:spPr>
        <p:txBody>
          <a:bodyPr>
            <a:noAutofit/>
          </a:bodyPr>
          <a:lstStyle/>
          <a:p>
            <a:r>
              <a:rPr lang="en-US" dirty="0"/>
              <a:t>Sewage Treatment Reduces Water Pollution (4 of 4)</a:t>
            </a:r>
          </a:p>
        </p:txBody>
      </p:sp>
      <p:pic>
        <p:nvPicPr>
          <p:cNvPr id="16386" name="Picture 2" descr="An illustration shows a primary and secondary sewage treatment systems which shows a pipe-like structure labeled as, “raw sewage from sewers that connects to another chamber called bar screen. The output of this chamber is passed on to a cylindrical chamber through a pipe labeled as Grit chamber. The treated sewage is found at the base of the Grit chamber and its output is passed on through pipe to the settling tank which is in funnel shape. At the base is the sludge which is collected at the base of the funnel. The above chambers are labeled as primary chambers. The output of this chamber is passed onto the Aeration tank through another pipe and the output of the sludge is passed on to the sludge digester, where the sludge is collected. The output of the Aeration tank is passed on to the settling tank which is a funnel shaped chamber. The sludge at the base of the funnel shaped chamber which is labeled as settling tank is passed on to the sludge digester and the output of the Settling tank is passed on to the chamber in cylindrical shape labeled as Chlorine disinfection tank which kills bacteria. Before the sludge passes to the sludge digester, a portion of it at the base of the Settling tank is passed through a pipe labeled as activated sludge to the Aeration tank and indicated by the reverse arrow mark. On the top of the sludge digester, an Air pump is placed and the output, which is indicated by an arrow mark is sent upward through a pipe to the Aeration tank. Finally, the output of this chamber is passed on to the river, lake, or ocean through a pipe. The output of the sludge digester is passed to the sludge drying bed through an outlet pipe and the sludge collection is shown in the sludge digester bed which resembles an open tray. The text beside the sludge digester bed is disposed of in landfill or ocean or applied to cropland, pasture, or rangeland. The Aeration tank, settling tank, and the chlorine disinfection tank are labeled as secondary chambers.&#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075" y="1628775"/>
            <a:ext cx="8197850"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5892204"/>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Improving Conventional Sewage Treatment</a:t>
            </a:r>
          </a:p>
        </p:txBody>
      </p:sp>
      <p:sp>
        <p:nvSpPr>
          <p:cNvPr id="2" name="Content Placeholder 1"/>
          <p:cNvSpPr>
            <a:spLocks noGrp="1"/>
          </p:cNvSpPr>
          <p:nvPr>
            <p:ph idx="1"/>
          </p:nvPr>
        </p:nvSpPr>
        <p:spPr/>
        <p:txBody>
          <a:bodyPr/>
          <a:lstStyle/>
          <a:p>
            <a:r>
              <a:rPr lang="en-US" dirty="0"/>
              <a:t>Remove toxic wastes before water goes to municipal sewage treatment plants</a:t>
            </a:r>
          </a:p>
          <a:p>
            <a:r>
              <a:rPr lang="en-US" dirty="0"/>
              <a:t>Reduce or eliminate use and waste of toxic chemicals</a:t>
            </a:r>
          </a:p>
          <a:p>
            <a:r>
              <a:rPr lang="en-US" dirty="0"/>
              <a:t>Use composting toilet systems</a:t>
            </a:r>
          </a:p>
          <a:p>
            <a:r>
              <a:rPr lang="en-US" dirty="0"/>
              <a:t>Wetland-based sewage treatment systems</a:t>
            </a:r>
          </a:p>
          <a:p>
            <a:pPr lvl="1"/>
            <a:r>
              <a:rPr lang="en-US" dirty="0"/>
              <a:t>Work with nature</a:t>
            </a:r>
          </a:p>
        </p:txBody>
      </p:sp>
    </p:spTree>
    <p:extLst>
      <p:ext uri="{BB962C8B-B14F-4D97-AF65-F5344CB8AC3E}">
        <p14:creationId xmlns:p14="http://schemas.microsoft.com/office/powerpoint/2010/main" val="20723846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t>Sustainable Ways to Reduce and Prevent Water Pollution (1 of 3)</a:t>
            </a:r>
          </a:p>
        </p:txBody>
      </p:sp>
      <p:sp>
        <p:nvSpPr>
          <p:cNvPr id="2" name="Content Placeholder 1"/>
          <p:cNvSpPr>
            <a:spLocks noGrp="1"/>
          </p:cNvSpPr>
          <p:nvPr>
            <p:ph idx="1"/>
          </p:nvPr>
        </p:nvSpPr>
        <p:spPr/>
        <p:txBody>
          <a:bodyPr/>
          <a:lstStyle/>
          <a:p>
            <a:r>
              <a:rPr lang="en-US" dirty="0"/>
              <a:t>Developed countries</a:t>
            </a:r>
          </a:p>
          <a:p>
            <a:pPr lvl="1"/>
            <a:r>
              <a:rPr lang="en-US" dirty="0"/>
              <a:t>Bottom-up political pressure to pass laws</a:t>
            </a:r>
          </a:p>
          <a:p>
            <a:r>
              <a:rPr lang="en-US" dirty="0"/>
              <a:t>Less-developed countries</a:t>
            </a:r>
          </a:p>
          <a:p>
            <a:pPr lvl="1"/>
            <a:r>
              <a:rPr lang="en-US" dirty="0"/>
              <a:t>Little has been done to reduce water pollution</a:t>
            </a:r>
          </a:p>
          <a:p>
            <a:pPr lvl="1"/>
            <a:r>
              <a:rPr lang="en-US" dirty="0"/>
              <a:t>China has plans for small sewage treatment plants</a:t>
            </a:r>
          </a:p>
          <a:p>
            <a:r>
              <a:rPr lang="en-US" dirty="0"/>
              <a:t>How can we avoid producing water pollutants in the first place?</a:t>
            </a:r>
          </a:p>
        </p:txBody>
      </p:sp>
    </p:spTree>
    <p:extLst>
      <p:ext uri="{BB962C8B-B14F-4D97-AF65-F5344CB8AC3E}">
        <p14:creationId xmlns:p14="http://schemas.microsoft.com/office/powerpoint/2010/main" val="2343364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Sustainable Ways to Reduce and Prevent Water Pollution (2 of 3)</a:t>
            </a:r>
          </a:p>
        </p:txBody>
      </p:sp>
      <p:pic>
        <p:nvPicPr>
          <p:cNvPr id="7" name="Picture 6">
            <a:extLst>
              <a:ext uri="{FF2B5EF4-FFF2-40B4-BE49-F238E27FC236}">
                <a16:creationId xmlns:a16="http://schemas.microsoft.com/office/drawing/2014/main" id="{E62AB3C8-8D39-4802-B5D7-F4DFD8FDFA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1295400"/>
            <a:ext cx="6048375" cy="4638872"/>
          </a:xfrm>
          <a:prstGeom prst="rect">
            <a:avLst/>
          </a:prstGeom>
        </p:spPr>
      </p:pic>
    </p:spTree>
    <p:extLst>
      <p:ext uri="{BB962C8B-B14F-4D97-AF65-F5344CB8AC3E}">
        <p14:creationId xmlns:p14="http://schemas.microsoft.com/office/powerpoint/2010/main" val="21043066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Sustainable Ways to Reduce and Prevent Water Pollution (3 of 3)</a:t>
            </a:r>
          </a:p>
        </p:txBody>
      </p:sp>
      <p:pic>
        <p:nvPicPr>
          <p:cNvPr id="7" name="Picture 6">
            <a:extLst>
              <a:ext uri="{FF2B5EF4-FFF2-40B4-BE49-F238E27FC236}">
                <a16:creationId xmlns:a16="http://schemas.microsoft.com/office/drawing/2014/main" id="{B652DA6A-E9D3-4587-9222-C57BDB1B30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2531" y="1295400"/>
            <a:ext cx="6738938" cy="4585257"/>
          </a:xfrm>
          <a:prstGeom prst="rect">
            <a:avLst/>
          </a:prstGeom>
        </p:spPr>
      </p:pic>
    </p:spTree>
    <p:extLst>
      <p:ext uri="{BB962C8B-B14F-4D97-AF65-F5344CB8AC3E}">
        <p14:creationId xmlns:p14="http://schemas.microsoft.com/office/powerpoint/2010/main" val="350149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2"/>
          <p:cNvSpPr>
            <a:spLocks noGrp="1" noChangeArrowheads="1"/>
          </p:cNvSpPr>
          <p:nvPr>
            <p:ph type="title"/>
          </p:nvPr>
        </p:nvSpPr>
        <p:spPr/>
        <p:txBody>
          <a:bodyPr>
            <a:noAutofit/>
          </a:bodyPr>
          <a:lstStyle/>
          <a:p>
            <a:r>
              <a:rPr lang="en-US" dirty="0"/>
              <a:t>Water Pollution Comes from Point and Nonpoint Sources (2 of 5)</a:t>
            </a:r>
          </a:p>
        </p:txBody>
      </p:sp>
      <p:sp>
        <p:nvSpPr>
          <p:cNvPr id="6147" name="Content Placeholder 3"/>
          <p:cNvSpPr>
            <a:spLocks noGrp="1" noChangeArrowheads="1"/>
          </p:cNvSpPr>
          <p:nvPr>
            <p:ph idx="1"/>
          </p:nvPr>
        </p:nvSpPr>
        <p:spPr>
          <a:xfrm>
            <a:off x="228600" y="1219200"/>
            <a:ext cx="8763000" cy="4876800"/>
          </a:xfrm>
        </p:spPr>
        <p:txBody>
          <a:bodyPr>
            <a:normAutofit/>
          </a:bodyPr>
          <a:lstStyle/>
          <a:p>
            <a:r>
              <a:rPr lang="en-US" dirty="0"/>
              <a:t>Leading causes of water pollution</a:t>
            </a:r>
          </a:p>
          <a:p>
            <a:pPr lvl="1"/>
            <a:r>
              <a:rPr lang="en-US" dirty="0"/>
              <a:t>Agricultural activities</a:t>
            </a:r>
          </a:p>
          <a:p>
            <a:pPr lvl="2"/>
            <a:r>
              <a:rPr lang="en-US" dirty="0"/>
              <a:t>Sediment eroded from the lands</a:t>
            </a:r>
          </a:p>
          <a:p>
            <a:pPr lvl="2"/>
            <a:r>
              <a:rPr lang="en-US" dirty="0"/>
              <a:t>Fertilizers, pesticides, and bacteria from livestock and food-processing wastes</a:t>
            </a:r>
          </a:p>
          <a:p>
            <a:pPr lvl="1"/>
            <a:r>
              <a:rPr lang="en-US" dirty="0"/>
              <a:t>Industrial facilities</a:t>
            </a:r>
          </a:p>
          <a:p>
            <a:pPr lvl="1"/>
            <a:r>
              <a:rPr lang="en-US" dirty="0"/>
              <a:t>Mining</a:t>
            </a:r>
          </a:p>
          <a:p>
            <a:pPr lvl="1"/>
            <a:r>
              <a:rPr lang="en-US" dirty="0"/>
              <a:t>Untreated human wastewater</a:t>
            </a:r>
          </a:p>
          <a:p>
            <a:pPr lvl="1"/>
            <a:r>
              <a:rPr lang="en-US" dirty="0"/>
              <a:t>Plastic</a:t>
            </a:r>
          </a:p>
          <a:p>
            <a:pPr marL="457200" lvl="1" indent="0">
              <a:buNone/>
            </a:pPr>
            <a:endParaRPr lang="en-US" dirty="0"/>
          </a:p>
        </p:txBody>
      </p:sp>
    </p:spTree>
    <p:extLst>
      <p:ext uri="{BB962C8B-B14F-4D97-AF65-F5344CB8AC3E}">
        <p14:creationId xmlns:p14="http://schemas.microsoft.com/office/powerpoint/2010/main" val="570355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9169" y="307425"/>
            <a:ext cx="8032638" cy="1104412"/>
          </a:xfrm>
        </p:spPr>
        <p:txBody>
          <a:bodyPr>
            <a:noAutofit/>
          </a:bodyPr>
          <a:lstStyle/>
          <a:p>
            <a:r>
              <a:rPr lang="en-US" dirty="0"/>
              <a:t>Water Pollution Comes from Point and Nonpoint Sources (3 of 5)</a:t>
            </a:r>
          </a:p>
        </p:txBody>
      </p:sp>
      <p:pic>
        <p:nvPicPr>
          <p:cNvPr id="2050" name="Picture 2" descr="A photo shows a drainage line through which the wastes from an industrial plant are discharged into a storage area.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7224" y="1548928"/>
            <a:ext cx="4187964" cy="4547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6794419"/>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9169" y="307425"/>
            <a:ext cx="8032638" cy="1104412"/>
          </a:xfrm>
        </p:spPr>
        <p:txBody>
          <a:bodyPr>
            <a:noAutofit/>
          </a:bodyPr>
          <a:lstStyle/>
          <a:p>
            <a:r>
              <a:rPr lang="en-US" dirty="0"/>
              <a:t>Water Pollution Comes from Point and Nonpoint Sources (4 of 5)</a:t>
            </a:r>
          </a:p>
        </p:txBody>
      </p:sp>
      <p:pic>
        <p:nvPicPr>
          <p:cNvPr id="3075" name="Picture 3" descr="A photo shows an open-pit coal mine amidst greenery.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8493" y="1474333"/>
            <a:ext cx="3867013" cy="4697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7130780"/>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9169" y="307425"/>
            <a:ext cx="8032638" cy="1104412"/>
          </a:xfrm>
        </p:spPr>
        <p:txBody>
          <a:bodyPr>
            <a:noAutofit/>
          </a:bodyPr>
          <a:lstStyle/>
          <a:p>
            <a:r>
              <a:rPr lang="en-US" dirty="0"/>
              <a:t>Water Pollution Comes from Point and Nonpoint Sources (5 of 5)</a:t>
            </a:r>
          </a:p>
        </p:txBody>
      </p:sp>
      <p:pic>
        <p:nvPicPr>
          <p:cNvPr id="4098" name="Picture 2" descr="A photo shows a farmland and a stream running beside. Sediments flow as path-like ditches in between the vegetation in the farmland and run from farmland and mixes with the stream.&#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6755" y="1600200"/>
            <a:ext cx="6448902" cy="4552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1553876"/>
      </p:ext>
    </p:extLst>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PPTVERSION" val="XP"/>
  <p:tag name="ISGAMESHOW" val="False"/>
</p:tagLst>
</file>

<file path=ppt/theme/theme1.xml><?xml version="1.0" encoding="utf-8"?>
<a:theme xmlns:a="http://schemas.openxmlformats.org/drawingml/2006/main" name="Samp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7886</TotalTime>
  <Words>3103</Words>
  <Application>Microsoft Office PowerPoint</Application>
  <PresentationFormat>On-screen Show (4:3)</PresentationFormat>
  <Paragraphs>397</Paragraphs>
  <Slides>59</Slides>
  <Notes>45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59</vt:i4>
      </vt:variant>
    </vt:vector>
  </HeadingPairs>
  <TitlesOfParts>
    <vt:vector size="66" baseType="lpstr">
      <vt:lpstr>ＭＳ Ｐゴシック</vt:lpstr>
      <vt:lpstr>Arial</vt:lpstr>
      <vt:lpstr>Calibri</vt:lpstr>
      <vt:lpstr>Courier New</vt:lpstr>
      <vt:lpstr>Verdana</vt:lpstr>
      <vt:lpstr>Wingdings</vt:lpstr>
      <vt:lpstr>Sample</vt:lpstr>
      <vt:lpstr>Exploring Environmental Science for AP®</vt:lpstr>
      <vt:lpstr>Core Case Study: The Gulf of Mexico’s Annual Dead Zone (1 of 2)</vt:lpstr>
      <vt:lpstr>Core Case Study: The Gulf of Mexico’s Annual Dead Zone (2 of 2)</vt:lpstr>
      <vt:lpstr>17.1 What Are the Causes and Effects of Water Pollution? </vt:lpstr>
      <vt:lpstr>Water Pollution Comes from Point and Nonpoint Sources (1 of 5)</vt:lpstr>
      <vt:lpstr>Water Pollution Comes from Point and Nonpoint Sources (2 of 5)</vt:lpstr>
      <vt:lpstr>Water Pollution Comes from Point and Nonpoint Sources (3 of 5)</vt:lpstr>
      <vt:lpstr>Water Pollution Comes from Point and Nonpoint Sources (4 of 5)</vt:lpstr>
      <vt:lpstr>Water Pollution Comes from Point and Nonpoint Sources (5 of 5)</vt:lpstr>
      <vt:lpstr>Harmful Effects of Water Pollutants</vt:lpstr>
      <vt:lpstr>TABLE 17.1 Major Water Pollutants and Their Sources (1 of 2) </vt:lpstr>
      <vt:lpstr>TABLE 17.1 Major Water Pollutants and Their Sources (2 of 2) </vt:lpstr>
      <vt:lpstr>17.2 What Are the Major Pollution Problems in Streams and Lakes? </vt:lpstr>
      <vt:lpstr>Stream Pollution in More-Developed Countries </vt:lpstr>
      <vt:lpstr>Stream Pollution in Less-Developed Countries (1 of 2)</vt:lpstr>
      <vt:lpstr>Stream Pollution in Less-Developed Countries (2 of 2)</vt:lpstr>
      <vt:lpstr>Critical Concept: Oxygen Sag Curves (1 of 2)</vt:lpstr>
      <vt:lpstr>Critical Concept: Oxygen Sag Curves (2 of 2)</vt:lpstr>
      <vt:lpstr>Pollution of Lakes and Reservoirs</vt:lpstr>
      <vt:lpstr>Cultural Eutrophication: Too Much of a Good Thing (1 of 3)</vt:lpstr>
      <vt:lpstr>Cultural Eutrophication: Too Much of a Good Thing (2 of 3)</vt:lpstr>
      <vt:lpstr>Cultural Eutrophication: Too Much of a Good Thing (3 of 3)</vt:lpstr>
      <vt:lpstr>Case Study: Pollution in the Great Lakes (1 of 4)</vt:lpstr>
      <vt:lpstr>Case Study: Pollution in the Great Lakes (2 of 4)</vt:lpstr>
      <vt:lpstr>Case Study: Pollution in the Great Lakes (3 of 4)</vt:lpstr>
      <vt:lpstr>Case Study: Pollution in the Great Lakes (4 of 4)</vt:lpstr>
      <vt:lpstr>Gulf of Mexico Dead Zone: A Closer Look</vt:lpstr>
      <vt:lpstr>17.3 What Are the Major Groundwater Pollution Problems?</vt:lpstr>
      <vt:lpstr>Groundwater Cannot Cleanse Itself Very Well (1 of 2)</vt:lpstr>
      <vt:lpstr>Groundwater Cannot Cleanse Itself Very Well (2 of 2)</vt:lpstr>
      <vt:lpstr>Groundwater Pollution Is a Hidden Threat (1 of 2)</vt:lpstr>
      <vt:lpstr>Groundwater Pollution Is a Hidden Threat (2 of 2)</vt:lpstr>
      <vt:lpstr>Case Study: Arsenic in Drinking Water</vt:lpstr>
      <vt:lpstr>Purifying Drinking Water</vt:lpstr>
      <vt:lpstr>Case Study: Is Bottled Water a Good Option?</vt:lpstr>
      <vt:lpstr>Using Laws to Protect Drinking Water Quality</vt:lpstr>
      <vt:lpstr>Case Study: Lead in Drinking Water</vt:lpstr>
      <vt:lpstr>17.4 What Are the Major Ocean Pollution Problems?</vt:lpstr>
      <vt:lpstr>Ocean Pollution Is a Growing Problem (1 of 2)</vt:lpstr>
      <vt:lpstr>Ocean Pollution Is a Growing Problem (2 of 2)</vt:lpstr>
      <vt:lpstr>Case Study: Ocean Garbage Patches: There Is No Away (1 of 2)</vt:lpstr>
      <vt:lpstr>Case Study: Ocean Garbage Patches: There Is No Away (2 of 2)</vt:lpstr>
      <vt:lpstr>Ocean Pollution from Oil (1 of 3)</vt:lpstr>
      <vt:lpstr>Ocean Pollution from Oil (2 of 3)</vt:lpstr>
      <vt:lpstr>Ocean Pollution from Oil (3 of 3)</vt:lpstr>
      <vt:lpstr>Case Study: The BP Deepwater Horizon Oil-Rig Spill</vt:lpstr>
      <vt:lpstr>17.5 How Can We Deal with Water Pollution? </vt:lpstr>
      <vt:lpstr>Reducing Ocean Water Pollution (1 of 2)</vt:lpstr>
      <vt:lpstr>Reducing Ocean Water Pollution (2 of 2)</vt:lpstr>
      <vt:lpstr>Reducing Water Pollution from Nonpoint Sources</vt:lpstr>
      <vt:lpstr>Case Study: Reducing Water Pollution in the United States</vt:lpstr>
      <vt:lpstr>Sewage Treatment Reduces Water Pollution (1 of 4)</vt:lpstr>
      <vt:lpstr>Sewage Treatment Reduces Water Pollution (2 of 4)</vt:lpstr>
      <vt:lpstr>Sewage Treatment Reduces Water Pollution (3 of 4)</vt:lpstr>
      <vt:lpstr>Sewage Treatment Reduces Water Pollution (4 of 4)</vt:lpstr>
      <vt:lpstr>Improving Conventional Sewage Treatment</vt:lpstr>
      <vt:lpstr>Sustainable Ways to Reduce and Prevent Water Pollution (1 of 3)</vt:lpstr>
      <vt:lpstr>Sustainable Ways to Reduce and Prevent Water Pollution (2 of 3)</vt:lpstr>
      <vt:lpstr>Sustainable Ways to Reduce and Prevent Water Pollution (3 of 3)</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20 Water Pollution</dc:title>
  <dc:creator>Tyler</dc:creator>
  <cp:lastModifiedBy>Anderson, John W</cp:lastModifiedBy>
  <cp:revision>443</cp:revision>
  <dcterms:created xsi:type="dcterms:W3CDTF">2013-09-12T16:10:24Z</dcterms:created>
  <dcterms:modified xsi:type="dcterms:W3CDTF">2018-09-25T20:08:57Z</dcterms:modified>
</cp:coreProperties>
</file>