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5" r:id="rId1"/>
  </p:sldMasterIdLst>
  <p:notesMasterIdLst>
    <p:notesMasterId r:id="rId51"/>
  </p:notesMasterIdLst>
  <p:sldIdLst>
    <p:sldId id="376" r:id="rId2"/>
    <p:sldId id="323" r:id="rId3"/>
    <p:sldId id="377" r:id="rId4"/>
    <p:sldId id="378" r:id="rId5"/>
    <p:sldId id="379" r:id="rId6"/>
    <p:sldId id="328" r:id="rId7"/>
    <p:sldId id="324" r:id="rId8"/>
    <p:sldId id="381" r:id="rId9"/>
    <p:sldId id="382" r:id="rId10"/>
    <p:sldId id="329" r:id="rId11"/>
    <p:sldId id="383" r:id="rId12"/>
    <p:sldId id="384" r:id="rId13"/>
    <p:sldId id="385" r:id="rId14"/>
    <p:sldId id="386" r:id="rId15"/>
    <p:sldId id="330" r:id="rId16"/>
    <p:sldId id="332" r:id="rId17"/>
    <p:sldId id="333" r:id="rId18"/>
    <p:sldId id="334" r:id="rId19"/>
    <p:sldId id="390" r:id="rId20"/>
    <p:sldId id="391" r:id="rId21"/>
    <p:sldId id="335" r:id="rId22"/>
    <p:sldId id="336" r:id="rId23"/>
    <p:sldId id="338" r:id="rId24"/>
    <p:sldId id="337" r:id="rId25"/>
    <p:sldId id="342" r:id="rId26"/>
    <p:sldId id="343" r:id="rId27"/>
    <p:sldId id="392" r:id="rId28"/>
    <p:sldId id="393" r:id="rId29"/>
    <p:sldId id="394" r:id="rId30"/>
    <p:sldId id="344" r:id="rId31"/>
    <p:sldId id="395" r:id="rId32"/>
    <p:sldId id="396" r:id="rId33"/>
    <p:sldId id="397" r:id="rId34"/>
    <p:sldId id="398" r:id="rId35"/>
    <p:sldId id="346" r:id="rId36"/>
    <p:sldId id="348" r:id="rId37"/>
    <p:sldId id="349" r:id="rId38"/>
    <p:sldId id="350" r:id="rId39"/>
    <p:sldId id="401" r:id="rId40"/>
    <p:sldId id="351" r:id="rId41"/>
    <p:sldId id="402" r:id="rId42"/>
    <p:sldId id="352" r:id="rId43"/>
    <p:sldId id="403" r:id="rId44"/>
    <p:sldId id="353" r:id="rId45"/>
    <p:sldId id="404" r:id="rId46"/>
    <p:sldId id="355" r:id="rId47"/>
    <p:sldId id="356" r:id="rId48"/>
    <p:sldId id="357" r:id="rId49"/>
    <p:sldId id="358" r:id="rId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Arial" pitchFamily="34" charset="0"/>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Arial" pitchFamily="34" charset="0"/>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Arial" pitchFamily="34" charset="0"/>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Arial" pitchFamily="34" charset="0"/>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4F97"/>
    <a:srgbClr val="5B493F"/>
    <a:srgbClr val="007DB7"/>
    <a:srgbClr val="90ECFE"/>
    <a:srgbClr val="48B5DB"/>
    <a:srgbClr val="002536"/>
    <a:srgbClr val="C58A4E"/>
    <a:srgbClr val="44C9F2"/>
    <a:srgbClr val="1DB9FF"/>
    <a:srgbClr val="0094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23" autoAdjust="0"/>
  </p:normalViewPr>
  <p:slideViewPr>
    <p:cSldViewPr>
      <p:cViewPr>
        <p:scale>
          <a:sx n="66" d="100"/>
          <a:sy n="66" d="100"/>
        </p:scale>
        <p:origin x="-1188" y="-72"/>
      </p:cViewPr>
      <p:guideLst>
        <p:guide orient="horz" pos="2160"/>
        <p:guide pos="2880"/>
      </p:guideLst>
    </p:cSldViewPr>
  </p:slideViewPr>
  <p:outlineViewPr>
    <p:cViewPr>
      <p:scale>
        <a:sx n="33" d="100"/>
        <a:sy n="33" d="100"/>
      </p:scale>
      <p:origin x="48" y="26376"/>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111" d="100"/>
          <a:sy n="111" d="100"/>
        </p:scale>
        <p:origin x="-522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28" charset="-128"/>
                <a:cs typeface="+mn-cs"/>
              </a:defRPr>
            </a:lvl1pPr>
          </a:lstStyle>
          <a:p>
            <a:pPr>
              <a:defRPr/>
            </a:pPr>
            <a:endParaRPr lang="en-US" dirty="0"/>
          </a:p>
        </p:txBody>
      </p:sp>
      <p:sp>
        <p:nvSpPr>
          <p:cNvPr id="378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28" charset="-128"/>
                <a:cs typeface="+mn-cs"/>
              </a:defRPr>
            </a:lvl1pPr>
          </a:lstStyle>
          <a:p>
            <a:pPr>
              <a:defRPr/>
            </a:pPr>
            <a:endParaRPr lang="en-US" dirty="0"/>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28" charset="-128"/>
                <a:cs typeface="+mn-cs"/>
              </a:defRPr>
            </a:lvl1pPr>
          </a:lstStyle>
          <a:p>
            <a:pPr>
              <a:defRPr/>
            </a:pPr>
            <a:endParaRPr lang="en-US" dirty="0"/>
          </a:p>
        </p:txBody>
      </p:sp>
      <p:sp>
        <p:nvSpPr>
          <p:cNvPr id="378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pitchFamily="28" charset="-128"/>
                <a:cs typeface="+mn-cs"/>
              </a:defRPr>
            </a:lvl1pPr>
          </a:lstStyle>
          <a:p>
            <a:pPr>
              <a:defRPr/>
            </a:pPr>
            <a:fld id="{DFB95050-E3A9-4E27-9553-0C85D1628038}" type="slidenum">
              <a:rPr lang="en-US"/>
              <a:pPr>
                <a:defRPr/>
              </a:pPr>
              <a:t>‹#›</a:t>
            </a:fld>
            <a:endParaRPr lang="en-US" dirty="0"/>
          </a:p>
        </p:txBody>
      </p:sp>
    </p:spTree>
    <p:extLst>
      <p:ext uri="{BB962C8B-B14F-4D97-AF65-F5344CB8AC3E}">
        <p14:creationId xmlns:p14="http://schemas.microsoft.com/office/powerpoint/2010/main" val="2959009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2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0C2976-F680-4B00-B6B1-78AD50A35D65}" type="slidenum">
              <a:rPr lang="en-US" altLang="en-US" sz="1200">
                <a:solidFill>
                  <a:prstClr val="black"/>
                </a:solidFill>
              </a:rPr>
              <a:pPr/>
              <a:t>2</a:t>
            </a:fld>
            <a:endParaRPr lang="en-US" altLang="en-US" sz="1200" dirty="0">
              <a:solidFill>
                <a:prstClr val="black"/>
              </a:solidFill>
            </a:endParaRPr>
          </a:p>
        </p:txBody>
      </p:sp>
    </p:spTree>
    <p:extLst>
      <p:ext uri="{BB962C8B-B14F-4D97-AF65-F5344CB8AC3E}">
        <p14:creationId xmlns:p14="http://schemas.microsoft.com/office/powerpoint/2010/main" val="2515721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18</a:t>
            </a:fld>
            <a:endParaRPr lang="en-US" dirty="0"/>
          </a:p>
        </p:txBody>
      </p:sp>
    </p:spTree>
    <p:extLst>
      <p:ext uri="{BB962C8B-B14F-4D97-AF65-F5344CB8AC3E}">
        <p14:creationId xmlns:p14="http://schemas.microsoft.com/office/powerpoint/2010/main" val="1365256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anose="020B0604020202020204" pitchFamily="34" charset="0"/>
                <a:ea typeface="ＭＳ Ｐゴシック" panose="020B0600070205080204" pitchFamily="34" charset="-128"/>
              </a:rPr>
              <a:t>Table 16.1 </a:t>
            </a:r>
            <a:r>
              <a:rPr lang="en-US" altLang="en-US" dirty="0" smtClean="0">
                <a:latin typeface="Arial" panose="020B0604020202020204" pitchFamily="34" charset="0"/>
                <a:ea typeface="ＭＳ Ｐゴシック" panose="020B0600070205080204" pitchFamily="34" charset="-128"/>
              </a:rPr>
              <a:t>Evolution by Natural Selection</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2955C4-13CE-49CD-8F6D-BBE3BA6C14A1}" type="slidenum">
              <a:rPr lang="en-US" altLang="en-US" sz="1200">
                <a:solidFill>
                  <a:prstClr val="black"/>
                </a:solidFill>
              </a:rPr>
              <a:pPr/>
              <a:t>19</a:t>
            </a:fld>
            <a:endParaRPr lang="en-US" altLang="en-US" sz="1200" dirty="0">
              <a:solidFill>
                <a:prstClr val="black"/>
              </a:solidFill>
            </a:endParaRPr>
          </a:p>
        </p:txBody>
      </p:sp>
    </p:spTree>
    <p:extLst>
      <p:ext uri="{BB962C8B-B14F-4D97-AF65-F5344CB8AC3E}">
        <p14:creationId xmlns:p14="http://schemas.microsoft.com/office/powerpoint/2010/main" val="2466872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anose="020B0604020202020204" pitchFamily="34" charset="0"/>
                <a:ea typeface="ＭＳ Ｐゴシック" panose="020B0600070205080204" pitchFamily="34" charset="-128"/>
              </a:rPr>
              <a:t>Table 16.1 </a:t>
            </a:r>
            <a:r>
              <a:rPr lang="en-US" altLang="en-US" dirty="0" smtClean="0">
                <a:latin typeface="Arial" panose="020B0604020202020204" pitchFamily="34" charset="0"/>
                <a:ea typeface="ＭＳ Ｐゴシック" panose="020B0600070205080204" pitchFamily="34" charset="-128"/>
              </a:rPr>
              <a:t>Evolution by Natural Selection</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2955C4-13CE-49CD-8F6D-BBE3BA6C14A1}" type="slidenum">
              <a:rPr lang="en-US" altLang="en-US" sz="1200">
                <a:solidFill>
                  <a:prstClr val="black"/>
                </a:solidFill>
              </a:rPr>
              <a:pPr/>
              <a:t>20</a:t>
            </a:fld>
            <a:endParaRPr lang="en-US" altLang="en-US" sz="1200" dirty="0">
              <a:solidFill>
                <a:prstClr val="black"/>
              </a:solidFill>
            </a:endParaRPr>
          </a:p>
        </p:txBody>
      </p:sp>
    </p:spTree>
    <p:extLst>
      <p:ext uri="{BB962C8B-B14F-4D97-AF65-F5344CB8AC3E}">
        <p14:creationId xmlns:p14="http://schemas.microsoft.com/office/powerpoint/2010/main" val="2466872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21</a:t>
            </a:fld>
            <a:endParaRPr lang="en-US" dirty="0"/>
          </a:p>
        </p:txBody>
      </p:sp>
    </p:spTree>
    <p:extLst>
      <p:ext uri="{BB962C8B-B14F-4D97-AF65-F5344CB8AC3E}">
        <p14:creationId xmlns:p14="http://schemas.microsoft.com/office/powerpoint/2010/main" val="3164801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22</a:t>
            </a:fld>
            <a:endParaRPr lang="en-US" dirty="0"/>
          </a:p>
        </p:txBody>
      </p:sp>
    </p:spTree>
    <p:extLst>
      <p:ext uri="{BB962C8B-B14F-4D97-AF65-F5344CB8AC3E}">
        <p14:creationId xmlns:p14="http://schemas.microsoft.com/office/powerpoint/2010/main" val="388223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23</a:t>
            </a:fld>
            <a:endParaRPr lang="en-US" dirty="0"/>
          </a:p>
        </p:txBody>
      </p:sp>
    </p:spTree>
    <p:extLst>
      <p:ext uri="{BB962C8B-B14F-4D97-AF65-F5344CB8AC3E}">
        <p14:creationId xmlns:p14="http://schemas.microsoft.com/office/powerpoint/2010/main" val="3938414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ea typeface="ＭＳ Ｐゴシック" panose="020B0600070205080204" pitchFamily="34" charset="-128"/>
              </a:rPr>
              <a:t>Figure 16.6 </a:t>
            </a:r>
            <a:r>
              <a:rPr lang="en-US" altLang="en-US" dirty="0" smtClean="0">
                <a:latin typeface="Arial" panose="020B0604020202020204" pitchFamily="34" charset="0"/>
                <a:ea typeface="ＭＳ Ｐゴシック" panose="020B0600070205080204" pitchFamily="34" charset="-128"/>
              </a:rPr>
              <a:t>Examples of fossils.</a:t>
            </a:r>
          </a:p>
          <a:p>
            <a:r>
              <a:rPr lang="en-US" altLang="en-US" dirty="0" smtClean="0">
                <a:latin typeface="Arial" panose="020B0604020202020204" pitchFamily="34" charset="0"/>
                <a:ea typeface="ＭＳ Ｐゴシック" panose="020B0600070205080204" pitchFamily="34" charset="-128"/>
              </a:rPr>
              <a:t>A  Fossil skeleton of an ichthyosaur that lived about 200 million years ago. These marine reptiles were about the same size as modern porpoises, breathed air like them, and probably swam as fast, but the two groups are not closely related.</a:t>
            </a:r>
          </a:p>
          <a:p>
            <a:r>
              <a:rPr lang="en-US" altLang="en-US" dirty="0" smtClean="0">
                <a:latin typeface="Arial" panose="020B0604020202020204" pitchFamily="34" charset="0"/>
                <a:ea typeface="ＭＳ Ｐゴシック" panose="020B0600070205080204" pitchFamily="34" charset="-128"/>
              </a:rPr>
              <a:t>B  Extinct wasp encased in amber, which is ancient tree sap. This 9-mm-long insect lived about 20 million years ago.</a:t>
            </a:r>
          </a:p>
          <a:p>
            <a:r>
              <a:rPr lang="en-US" altLang="en-US" dirty="0" smtClean="0">
                <a:latin typeface="Arial" panose="020B0604020202020204" pitchFamily="34" charset="0"/>
                <a:ea typeface="ＭＳ Ｐゴシック" panose="020B0600070205080204" pitchFamily="34" charset="-128"/>
              </a:rPr>
              <a:t>C  Fossilized imprint of a leaf from a 260-millionyear- old </a:t>
            </a:r>
            <a:r>
              <a:rPr lang="en-US" altLang="en-US" i="1" dirty="0" smtClean="0">
                <a:latin typeface="Arial" panose="020B0604020202020204" pitchFamily="34" charset="0"/>
                <a:ea typeface="ＭＳ Ｐゴシック" panose="020B0600070205080204" pitchFamily="34" charset="-128"/>
              </a:rPr>
              <a:t>Glossopteris, </a:t>
            </a:r>
            <a:r>
              <a:rPr lang="en-US" altLang="en-US" dirty="0" smtClean="0">
                <a:latin typeface="Arial" panose="020B0604020202020204" pitchFamily="34" charset="0"/>
                <a:ea typeface="ＭＳ Ｐゴシック" panose="020B0600070205080204" pitchFamily="34" charset="-128"/>
              </a:rPr>
              <a:t>a type of plant called a seed fern.</a:t>
            </a:r>
          </a:p>
          <a:p>
            <a:r>
              <a:rPr lang="en-US" altLang="en-US" dirty="0" smtClean="0">
                <a:latin typeface="Arial" panose="020B0604020202020204" pitchFamily="34" charset="0"/>
                <a:ea typeface="ＭＳ Ｐゴシック" panose="020B0600070205080204" pitchFamily="34" charset="-128"/>
              </a:rPr>
              <a:t>D  Fossilized footprint of a </a:t>
            </a:r>
            <a:r>
              <a:rPr lang="en-US" altLang="en-US" dirty="0" err="1" smtClean="0">
                <a:latin typeface="Arial" panose="020B0604020202020204" pitchFamily="34" charset="0"/>
                <a:ea typeface="ＭＳ Ｐゴシック" panose="020B0600070205080204" pitchFamily="34" charset="-128"/>
              </a:rPr>
              <a:t>theropod</a:t>
            </a:r>
            <a:r>
              <a:rPr lang="en-US" altLang="en-US" dirty="0" smtClean="0">
                <a:latin typeface="Arial" panose="020B0604020202020204" pitchFamily="34" charset="0"/>
                <a:ea typeface="ＭＳ Ｐゴシック" panose="020B0600070205080204" pitchFamily="34" charset="-128"/>
              </a:rPr>
              <a:t>, a name that means “beast foot.” This group of carnivorous dinosaurs, which includes the familiar </a:t>
            </a:r>
            <a:r>
              <a:rPr lang="en-US" altLang="en-US" i="1" dirty="0" smtClean="0">
                <a:latin typeface="Arial" panose="020B0604020202020204" pitchFamily="34" charset="0"/>
                <a:ea typeface="ＭＳ Ｐゴシック" panose="020B0600070205080204" pitchFamily="34" charset="-128"/>
              </a:rPr>
              <a:t>Tyrannosaurus rex</a:t>
            </a:r>
            <a:r>
              <a:rPr lang="en-US" altLang="en-US" dirty="0" smtClean="0">
                <a:latin typeface="Arial" panose="020B0604020202020204" pitchFamily="34" charset="0"/>
                <a:ea typeface="ＭＳ Ｐゴシック" panose="020B0600070205080204" pitchFamily="34" charset="-128"/>
              </a:rPr>
              <a:t>, arose about 250 million years ago.</a:t>
            </a:r>
          </a:p>
          <a:p>
            <a:r>
              <a:rPr lang="en-US" altLang="en-US" dirty="0" smtClean="0">
                <a:latin typeface="Arial" panose="020B0604020202020204" pitchFamily="34" charset="0"/>
                <a:ea typeface="ＭＳ Ｐゴシック" panose="020B0600070205080204" pitchFamily="34" charset="-128"/>
              </a:rPr>
              <a:t>E  Coprolite (fossilized feces). Fossilized food remains and parasitic worms inside coprolites offer clues about the diet and health of extinct species. A foxlike animal excreted this one.</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2601F1-57C5-4344-BBEF-A59690C6F030}" type="slidenum">
              <a:rPr lang="en-US" altLang="en-US" sz="1200">
                <a:solidFill>
                  <a:prstClr val="black"/>
                </a:solidFill>
              </a:rPr>
              <a:pPr/>
              <a:t>24</a:t>
            </a:fld>
            <a:endParaRPr lang="en-US" altLang="en-US" sz="1200" dirty="0">
              <a:solidFill>
                <a:prstClr val="black"/>
              </a:solidFill>
            </a:endParaRPr>
          </a:p>
        </p:txBody>
      </p:sp>
    </p:spTree>
    <p:extLst>
      <p:ext uri="{BB962C8B-B14F-4D97-AF65-F5344CB8AC3E}">
        <p14:creationId xmlns:p14="http://schemas.microsoft.com/office/powerpoint/2010/main" val="3895878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25</a:t>
            </a:fld>
            <a:endParaRPr lang="en-US" dirty="0"/>
          </a:p>
        </p:txBody>
      </p:sp>
    </p:spTree>
    <p:extLst>
      <p:ext uri="{BB962C8B-B14F-4D97-AF65-F5344CB8AC3E}">
        <p14:creationId xmlns:p14="http://schemas.microsoft.com/office/powerpoint/2010/main" val="2803260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26</a:t>
            </a:fld>
            <a:endParaRPr lang="en-US" dirty="0"/>
          </a:p>
        </p:txBody>
      </p:sp>
    </p:spTree>
    <p:extLst>
      <p:ext uri="{BB962C8B-B14F-4D97-AF65-F5344CB8AC3E}">
        <p14:creationId xmlns:p14="http://schemas.microsoft.com/office/powerpoint/2010/main" val="33458426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latin typeface="Arial" panose="020B0604020202020204" pitchFamily="34" charset="0"/>
                <a:ea typeface="ＭＳ Ｐゴシック" panose="020B0600070205080204" pitchFamily="34" charset="-128"/>
              </a:rPr>
              <a:t>Figure 16.9 </a:t>
            </a:r>
            <a:r>
              <a:rPr lang="en-US" altLang="en-US" dirty="0" smtClean="0">
                <a:latin typeface="Arial" panose="020B0604020202020204" pitchFamily="34" charset="0"/>
                <a:ea typeface="ＭＳ Ｐゴシック" panose="020B0600070205080204" pitchFamily="34" charset="-128"/>
              </a:rPr>
              <a:t>Comparison of cetacean skeletons.</a:t>
            </a:r>
          </a:p>
          <a:p>
            <a:r>
              <a:rPr lang="en-US" altLang="en-US" dirty="0" smtClean="0">
                <a:latin typeface="Arial" panose="020B0604020202020204" pitchFamily="34" charset="0"/>
                <a:ea typeface="ＭＳ Ｐゴシック" panose="020B0600070205080204" pitchFamily="34" charset="-128"/>
              </a:rPr>
              <a:t>The ancestor of whales was an artiodactyl that walked on land. Over millions of years, the lineage transitioned from life on land to life in water, and as it did, bones of the </a:t>
            </a:r>
            <a:r>
              <a:rPr lang="en-US" altLang="en-US" dirty="0" err="1" smtClean="0">
                <a:latin typeface="Arial" panose="020B0604020202020204" pitchFamily="34" charset="0"/>
                <a:ea typeface="ＭＳ Ｐゴシック" panose="020B0600070205080204" pitchFamily="34" charset="-128"/>
              </a:rPr>
              <a:t>hindlimb</a:t>
            </a:r>
            <a:r>
              <a:rPr lang="en-US" altLang="en-US" dirty="0" smtClean="0">
                <a:latin typeface="Arial" panose="020B0604020202020204" pitchFamily="34" charset="0"/>
                <a:ea typeface="ＭＳ Ｐゴシック" panose="020B0600070205080204" pitchFamily="34" charset="-128"/>
              </a:rPr>
              <a:t> (highlighted in blue) became smaller.</a:t>
            </a:r>
          </a:p>
        </p:txBody>
      </p:sp>
      <p:sp>
        <p:nvSpPr>
          <p:cNvPr id="4" name="Slide Number Placeholder 3"/>
          <p:cNvSpPr>
            <a:spLocks noGrp="1"/>
          </p:cNvSpPr>
          <p:nvPr>
            <p:ph type="sldNum" sz="quarter" idx="10"/>
          </p:nvPr>
        </p:nvSpPr>
        <p:spPr/>
        <p:txBody>
          <a:bodyPr/>
          <a:lstStyle/>
          <a:p>
            <a:fld id="{2B13BFCE-F83B-45AE-BCE7-9DFC79874A1C}" type="slidenum">
              <a:rPr lang="en-US" altLang="en-US" smtClean="0">
                <a:solidFill>
                  <a:prstClr val="black"/>
                </a:solidFill>
              </a:rPr>
              <a:pPr/>
              <a:t>30</a:t>
            </a:fld>
            <a:endParaRPr lang="en-US" altLang="en-US" dirty="0">
              <a:solidFill>
                <a:prstClr val="black"/>
              </a:solidFill>
            </a:endParaRPr>
          </a:p>
        </p:txBody>
      </p:sp>
    </p:spTree>
    <p:extLst>
      <p:ext uri="{BB962C8B-B14F-4D97-AF65-F5344CB8AC3E}">
        <p14:creationId xmlns:p14="http://schemas.microsoft.com/office/powerpoint/2010/main" val="4227265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45DA419-8131-4A31-932D-5C1DB964AC55}" type="slidenum">
              <a:rPr lang="en-US" altLang="en-US" sz="1200">
                <a:solidFill>
                  <a:prstClr val="black"/>
                </a:solidFill>
              </a:rPr>
              <a:pPr/>
              <a:t>6</a:t>
            </a:fld>
            <a:endParaRPr lang="en-US" altLang="en-US" sz="1200" dirty="0">
              <a:solidFill>
                <a:prstClr val="black"/>
              </a:solidFill>
            </a:endParaRPr>
          </a:p>
        </p:txBody>
      </p:sp>
    </p:spTree>
    <p:extLst>
      <p:ext uri="{BB962C8B-B14F-4D97-AF65-F5344CB8AC3E}">
        <p14:creationId xmlns:p14="http://schemas.microsoft.com/office/powerpoint/2010/main" val="44619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latin typeface="Arial" panose="020B0604020202020204" pitchFamily="34" charset="0"/>
                <a:ea typeface="ＭＳ Ｐゴシック" panose="020B0600070205080204" pitchFamily="34" charset="-128"/>
              </a:rPr>
              <a:t>Figure 16.10 </a:t>
            </a:r>
            <a:r>
              <a:rPr lang="en-US" altLang="en-US" dirty="0" smtClean="0">
                <a:latin typeface="Arial" panose="020B0604020202020204" pitchFamily="34" charset="0"/>
                <a:ea typeface="ＭＳ Ｐゴシック" panose="020B0600070205080204" pitchFamily="34" charset="-128"/>
              </a:rPr>
              <a:t>Plate tectonics. Slowing moving pieces</a:t>
            </a:r>
            <a:r>
              <a:rPr lang="en-US" altLang="en-US" baseline="0" dirty="0" smtClean="0">
                <a:latin typeface="Arial" panose="020B0604020202020204" pitchFamily="34" charset="0"/>
                <a:ea typeface="ＭＳ Ｐゴシック" panose="020B0600070205080204" pitchFamily="34" charset="-128"/>
              </a:rPr>
              <a:t> of Earth’s outer layer of rock convey continents around the globe.</a:t>
            </a:r>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1  At oceanic ridges, plumes of molten rock welling up from Earth’s interior drive the movement of tectonic plates. New crust spreads outward as it forms on the surface, forcing adjacent tectonic plates away from the ridge and into trenches elsewhere.</a:t>
            </a:r>
          </a:p>
          <a:p>
            <a:r>
              <a:rPr lang="en-US" altLang="en-US" dirty="0" smtClean="0">
                <a:latin typeface="Arial" panose="020B0604020202020204" pitchFamily="34" charset="0"/>
                <a:ea typeface="ＭＳ Ｐゴシック" panose="020B0600070205080204" pitchFamily="34" charset="-128"/>
              </a:rPr>
              <a:t>2  At trenches, the advancing edge of one plate plows under an adjacent plate and buckles it.</a:t>
            </a:r>
          </a:p>
          <a:p>
            <a:r>
              <a:rPr lang="en-US" altLang="en-US" dirty="0" smtClean="0">
                <a:latin typeface="Arial" panose="020B0604020202020204" pitchFamily="34" charset="0"/>
                <a:ea typeface="ＭＳ Ｐゴシック" panose="020B0600070205080204" pitchFamily="34" charset="-128"/>
              </a:rPr>
              <a:t>3  Faults are ruptures in Earth’s crust where plates meet. The diagram shows a rift fault, in which plates move apart. The photo above shows a </a:t>
            </a:r>
            <a:r>
              <a:rPr lang="en-US" altLang="en-US" dirty="0" err="1" smtClean="0">
                <a:latin typeface="Arial" panose="020B0604020202020204" pitchFamily="34" charset="0"/>
                <a:ea typeface="ＭＳ Ｐゴシック" panose="020B0600070205080204" pitchFamily="34" charset="-128"/>
              </a:rPr>
              <a:t>strikeslip</a:t>
            </a:r>
            <a:r>
              <a:rPr lang="en-US" altLang="en-US" dirty="0" smtClean="0">
                <a:latin typeface="Arial" panose="020B0604020202020204" pitchFamily="34" charset="0"/>
                <a:ea typeface="ＭＳ Ｐゴシック" panose="020B0600070205080204" pitchFamily="34" charset="-128"/>
              </a:rPr>
              <a:t> fault, in which two abutting plates slip against one another in opposite directions.</a:t>
            </a:r>
          </a:p>
          <a:p>
            <a:r>
              <a:rPr lang="en-US" altLang="en-US" dirty="0" smtClean="0">
                <a:latin typeface="Arial" panose="020B0604020202020204" pitchFamily="34" charset="0"/>
                <a:ea typeface="ＭＳ Ｐゴシック" panose="020B0600070205080204" pitchFamily="34" charset="-128"/>
              </a:rPr>
              <a:t>4  Plumes of molten rock rupture a tectonic plate at what are called “hot spots.” The Hawaiian Islands have been forming from molten rock that continues to erupt from a hot spot under the Pacific Plate. This and other tectonic plates are shown in Appendix V.</a:t>
            </a:r>
          </a:p>
        </p:txBody>
      </p:sp>
      <p:sp>
        <p:nvSpPr>
          <p:cNvPr id="4" name="Slide Number Placeholder 3"/>
          <p:cNvSpPr>
            <a:spLocks noGrp="1"/>
          </p:cNvSpPr>
          <p:nvPr>
            <p:ph type="sldNum" sz="quarter" idx="10"/>
          </p:nvPr>
        </p:nvSpPr>
        <p:spPr/>
        <p:txBody>
          <a:bodyPr/>
          <a:lstStyle/>
          <a:p>
            <a:fld id="{2B13BFCE-F83B-45AE-BCE7-9DFC79874A1C}" type="slidenum">
              <a:rPr lang="en-US" altLang="en-US" smtClean="0">
                <a:solidFill>
                  <a:prstClr val="black"/>
                </a:solidFill>
              </a:rPr>
              <a:pPr/>
              <a:t>32</a:t>
            </a:fld>
            <a:endParaRPr lang="en-US" altLang="en-US" dirty="0">
              <a:solidFill>
                <a:prstClr val="black"/>
              </a:solidFill>
            </a:endParaRPr>
          </a:p>
        </p:txBody>
      </p:sp>
    </p:spTree>
    <p:extLst>
      <p:ext uri="{BB962C8B-B14F-4D97-AF65-F5344CB8AC3E}">
        <p14:creationId xmlns:p14="http://schemas.microsoft.com/office/powerpoint/2010/main" val="4227265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anose="020B0604020202020204" pitchFamily="34" charset="0"/>
                <a:ea typeface="ＭＳ Ｐゴシック" panose="020B0600070205080204" pitchFamily="34" charset="-128"/>
              </a:rPr>
              <a:t>Figure 16.11 </a:t>
            </a:r>
            <a:r>
              <a:rPr lang="en-US" altLang="en-US" dirty="0" smtClean="0">
                <a:latin typeface="Arial" panose="020B0604020202020204" pitchFamily="34" charset="0"/>
                <a:ea typeface="ＭＳ Ｐゴシック" panose="020B0600070205080204" pitchFamily="34" charset="-128"/>
              </a:rPr>
              <a:t>Reconstructions of ancient Earth. </a:t>
            </a:r>
            <a:r>
              <a:rPr lang="en-US" altLang="en-US" dirty="0" err="1" smtClean="0">
                <a:latin typeface="Arial" panose="020B0604020202020204" pitchFamily="34" charset="0"/>
                <a:ea typeface="ＭＳ Ｐゴシック" panose="020B0600070205080204" pitchFamily="34" charset="-128"/>
              </a:rPr>
              <a:t>mya</a:t>
            </a:r>
            <a:r>
              <a:rPr lang="en-US" altLang="en-US" dirty="0" smtClean="0">
                <a:latin typeface="Arial" panose="020B0604020202020204" pitchFamily="34" charset="0"/>
                <a:ea typeface="ＭＳ Ｐゴシック" panose="020B0600070205080204" pitchFamily="34" charset="-128"/>
              </a:rPr>
              <a:t>:</a:t>
            </a:r>
            <a:r>
              <a:rPr lang="en-US" altLang="en-US" baseline="0" dirty="0" smtClean="0">
                <a:latin typeface="Arial" panose="020B0604020202020204" pitchFamily="34" charset="0"/>
                <a:ea typeface="ＭＳ Ｐゴシック" panose="020B0600070205080204" pitchFamily="34" charset="-128"/>
              </a:rPr>
              <a:t> million years ago.</a:t>
            </a:r>
            <a:endParaRPr lang="en-US" altLang="en-US" dirty="0" smtClean="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2B13BFCE-F83B-45AE-BCE7-9DFC79874A1C}" type="slidenum">
              <a:rPr lang="en-US" altLang="en-US" smtClean="0">
                <a:solidFill>
                  <a:prstClr val="black"/>
                </a:solidFill>
              </a:rPr>
              <a:pPr/>
              <a:t>34</a:t>
            </a:fld>
            <a:endParaRPr lang="en-US" altLang="en-US" dirty="0">
              <a:solidFill>
                <a:prstClr val="black"/>
              </a:solidFill>
            </a:endParaRPr>
          </a:p>
        </p:txBody>
      </p:sp>
    </p:spTree>
    <p:extLst>
      <p:ext uri="{BB962C8B-B14F-4D97-AF65-F5344CB8AC3E}">
        <p14:creationId xmlns:p14="http://schemas.microsoft.com/office/powerpoint/2010/main" val="422726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35</a:t>
            </a:fld>
            <a:endParaRPr lang="en-US" dirty="0"/>
          </a:p>
        </p:txBody>
      </p:sp>
    </p:spTree>
    <p:extLst>
      <p:ext uri="{BB962C8B-B14F-4D97-AF65-F5344CB8AC3E}">
        <p14:creationId xmlns:p14="http://schemas.microsoft.com/office/powerpoint/2010/main" val="2718121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36</a:t>
            </a:fld>
            <a:endParaRPr lang="en-US" dirty="0"/>
          </a:p>
        </p:txBody>
      </p:sp>
    </p:spTree>
    <p:extLst>
      <p:ext uri="{BB962C8B-B14F-4D97-AF65-F5344CB8AC3E}">
        <p14:creationId xmlns:p14="http://schemas.microsoft.com/office/powerpoint/2010/main" val="2675387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37</a:t>
            </a:fld>
            <a:endParaRPr lang="en-US" dirty="0"/>
          </a:p>
        </p:txBody>
      </p:sp>
    </p:spTree>
    <p:extLst>
      <p:ext uri="{BB962C8B-B14F-4D97-AF65-F5344CB8AC3E}">
        <p14:creationId xmlns:p14="http://schemas.microsoft.com/office/powerpoint/2010/main" val="536207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38</a:t>
            </a:fld>
            <a:endParaRPr lang="en-US" dirty="0"/>
          </a:p>
        </p:txBody>
      </p:sp>
    </p:spTree>
    <p:extLst>
      <p:ext uri="{BB962C8B-B14F-4D97-AF65-F5344CB8AC3E}">
        <p14:creationId xmlns:p14="http://schemas.microsoft.com/office/powerpoint/2010/main" val="2581668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smtClean="0">
                <a:latin typeface="Arial" panose="020B0604020202020204" pitchFamily="34" charset="0"/>
                <a:ea typeface="ＭＳ Ｐゴシック" panose="020B0600070205080204" pitchFamily="34" charset="-128"/>
              </a:rPr>
              <a:t>Figure 16.14 </a:t>
            </a:r>
            <a:r>
              <a:rPr lang="en-US" altLang="en-US" dirty="0" smtClean="0">
                <a:latin typeface="Arial" panose="020B0604020202020204" pitchFamily="34" charset="0"/>
                <a:ea typeface="ＭＳ Ｐゴシック" panose="020B0600070205080204" pitchFamily="34" charset="-128"/>
              </a:rPr>
              <a:t>Examples of morphological convergence.</a:t>
            </a:r>
          </a:p>
          <a:p>
            <a:r>
              <a:rPr lang="en-US" altLang="en-US" dirty="0" smtClean="0">
                <a:latin typeface="Arial" panose="020B0604020202020204" pitchFamily="34" charset="0"/>
                <a:ea typeface="ＭＳ Ｐゴシック" panose="020B0600070205080204" pitchFamily="34" charset="-128"/>
              </a:rPr>
              <a:t>A  The flight surfaces of an insect wing, a bat wing, and a bird wing are analogous structures. The diagram shows how the evolution of wings (red dots) occurred independently in the three separate lineages. You will read more about diagrams that show evolutionary relationships in Section 17.11.</a:t>
            </a:r>
          </a:p>
        </p:txBody>
      </p:sp>
      <p:sp>
        <p:nvSpPr>
          <p:cNvPr id="4" name="Slide Number Placeholder 3"/>
          <p:cNvSpPr>
            <a:spLocks noGrp="1"/>
          </p:cNvSpPr>
          <p:nvPr>
            <p:ph type="sldNum" sz="quarter" idx="10"/>
          </p:nvPr>
        </p:nvSpPr>
        <p:spPr/>
        <p:txBody>
          <a:bodyPr/>
          <a:lstStyle/>
          <a:p>
            <a:fld id="{2B13BFCE-F83B-45AE-BCE7-9DFC79874A1C}" type="slidenum">
              <a:rPr lang="en-US" altLang="en-US" smtClean="0">
                <a:solidFill>
                  <a:prstClr val="black"/>
                </a:solidFill>
              </a:rPr>
              <a:pPr/>
              <a:t>39</a:t>
            </a:fld>
            <a:endParaRPr lang="en-US" altLang="en-US" dirty="0">
              <a:solidFill>
                <a:prstClr val="black"/>
              </a:solidFill>
            </a:endParaRPr>
          </a:p>
        </p:txBody>
      </p:sp>
    </p:spTree>
    <p:extLst>
      <p:ext uri="{BB962C8B-B14F-4D97-AF65-F5344CB8AC3E}">
        <p14:creationId xmlns:p14="http://schemas.microsoft.com/office/powerpoint/2010/main" val="4227265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40</a:t>
            </a:fld>
            <a:endParaRPr lang="en-US" dirty="0"/>
          </a:p>
        </p:txBody>
      </p:sp>
    </p:spTree>
    <p:extLst>
      <p:ext uri="{BB962C8B-B14F-4D97-AF65-F5344CB8AC3E}">
        <p14:creationId xmlns:p14="http://schemas.microsoft.com/office/powerpoint/2010/main" val="3564775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anose="020B0604020202020204" pitchFamily="34" charset="0"/>
                <a:ea typeface="ＭＳ Ｐゴシック" panose="020B0600070205080204" pitchFamily="34" charset="-128"/>
              </a:rPr>
              <a:t>Figure 16.15 </a:t>
            </a:r>
            <a:r>
              <a:rPr lang="en-US" altLang="en-US" b="0" dirty="0" smtClean="0">
                <a:latin typeface="Arial" panose="020B0604020202020204" pitchFamily="34" charset="0"/>
                <a:ea typeface="ＭＳ Ｐゴシック" panose="020B0600070205080204" pitchFamily="34" charset="-128"/>
              </a:rPr>
              <a:t>Comparing proteins. Below, part of the amino acid sequence of mitochondrial cytochrome </a:t>
            </a:r>
            <a:r>
              <a:rPr lang="en-US" altLang="en-US" b="0" i="1" dirty="0" smtClean="0">
                <a:latin typeface="Arial" panose="020B0604020202020204" pitchFamily="34" charset="0"/>
                <a:ea typeface="ＭＳ Ｐゴシック" panose="020B0600070205080204" pitchFamily="34" charset="-128"/>
              </a:rPr>
              <a:t>b</a:t>
            </a:r>
            <a:r>
              <a:rPr lang="en-US" altLang="en-US" b="0" dirty="0" smtClean="0">
                <a:latin typeface="Arial" panose="020B0604020202020204" pitchFamily="34" charset="0"/>
                <a:ea typeface="ＭＳ Ｐゴシック" panose="020B0600070205080204" pitchFamily="34" charset="-128"/>
              </a:rPr>
              <a:t> from 19 species is aligned. This protein is a crucial component of mitochondrial electron transfer chains. The honeycreeper sequence is identical in ten species of honeycreeper; amino acids that differ in the other species are shown in red. Dashes reflect insertion or deletion mutations.</a:t>
            </a:r>
          </a:p>
        </p:txBody>
      </p:sp>
      <p:sp>
        <p:nvSpPr>
          <p:cNvPr id="4" name="Slide Number Placeholder 3"/>
          <p:cNvSpPr>
            <a:spLocks noGrp="1"/>
          </p:cNvSpPr>
          <p:nvPr>
            <p:ph type="sldNum" sz="quarter" idx="10"/>
          </p:nvPr>
        </p:nvSpPr>
        <p:spPr/>
        <p:txBody>
          <a:bodyPr/>
          <a:lstStyle/>
          <a:p>
            <a:fld id="{2B13BFCE-F83B-45AE-BCE7-9DFC79874A1C}" type="slidenum">
              <a:rPr lang="en-US" altLang="en-US" smtClean="0">
                <a:solidFill>
                  <a:prstClr val="black"/>
                </a:solidFill>
              </a:rPr>
              <a:pPr/>
              <a:t>41</a:t>
            </a:fld>
            <a:endParaRPr lang="en-US" altLang="en-US" dirty="0">
              <a:solidFill>
                <a:prstClr val="black"/>
              </a:solidFill>
            </a:endParaRPr>
          </a:p>
        </p:txBody>
      </p:sp>
    </p:spTree>
    <p:extLst>
      <p:ext uri="{BB962C8B-B14F-4D97-AF65-F5344CB8AC3E}">
        <p14:creationId xmlns:p14="http://schemas.microsoft.com/office/powerpoint/2010/main" val="4227265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42</a:t>
            </a:fld>
            <a:endParaRPr lang="en-US" dirty="0"/>
          </a:p>
        </p:txBody>
      </p:sp>
    </p:spTree>
    <p:extLst>
      <p:ext uri="{BB962C8B-B14F-4D97-AF65-F5344CB8AC3E}">
        <p14:creationId xmlns:p14="http://schemas.microsoft.com/office/powerpoint/2010/main" val="2512293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anose="020B0604020202020204" pitchFamily="34" charset="0"/>
                <a:ea typeface="ＭＳ Ｐゴシック" panose="020B0600070205080204" pitchFamily="34" charset="-128"/>
              </a:rPr>
              <a:t>Figure 16.1 </a:t>
            </a:r>
            <a:r>
              <a:rPr lang="en-US" altLang="en-US" dirty="0" smtClean="0">
                <a:latin typeface="Arial" panose="020B0604020202020204" pitchFamily="34" charset="0"/>
                <a:ea typeface="ＭＳ Ｐゴシック" panose="020B0600070205080204" pitchFamily="34" charset="-128"/>
              </a:rPr>
              <a:t>Similar-looking, related species native to distant geographic realms. These birds are unlike most others in several unusual features, including long, muscular legs and an inability to fly. All are native to open grassland regions about the same distance from the equator.</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latin typeface="Arial" panose="020B0604020202020204" pitchFamily="34" charset="0"/>
                <a:ea typeface="ＭＳ Ｐゴシック" panose="020B0600070205080204" pitchFamily="34" charset="-128"/>
              </a:rPr>
              <a:t>A  Ostrich, native to Africa.</a:t>
            </a:r>
            <a:br>
              <a:rPr lang="en-US" altLang="en-US" dirty="0" smtClean="0">
                <a:latin typeface="Arial" panose="020B0604020202020204" pitchFamily="34" charset="0"/>
                <a:ea typeface="ＭＳ Ｐゴシック" panose="020B0600070205080204" pitchFamily="34" charset="-128"/>
              </a:rPr>
            </a:br>
            <a:r>
              <a:rPr lang="en-US" altLang="en-US" dirty="0" smtClean="0">
                <a:latin typeface="Arial" panose="020B0604020202020204" pitchFamily="34" charset="0"/>
                <a:ea typeface="ＭＳ Ｐゴシック" panose="020B0600070205080204" pitchFamily="34" charset="-128"/>
              </a:rPr>
              <a:t>B  Rhea, native to South America. </a:t>
            </a:r>
            <a:br>
              <a:rPr lang="en-US" altLang="en-US" dirty="0" smtClean="0">
                <a:latin typeface="Arial" panose="020B0604020202020204" pitchFamily="34" charset="0"/>
                <a:ea typeface="ＭＳ Ｐゴシック" panose="020B0600070205080204" pitchFamily="34" charset="-128"/>
              </a:rPr>
            </a:br>
            <a:r>
              <a:rPr lang="en-US" altLang="en-US" dirty="0" smtClean="0">
                <a:latin typeface="Arial" panose="020B0604020202020204" pitchFamily="34" charset="0"/>
                <a:ea typeface="ＭＳ Ｐゴシック" panose="020B0600070205080204" pitchFamily="34" charset="-128"/>
              </a:rPr>
              <a:t>C  Emu, native to Australia. </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2396FB-E65E-4FA2-A283-87052D0C4B0A}" type="slidenum">
              <a:rPr lang="en-US" altLang="en-US" sz="1200">
                <a:solidFill>
                  <a:prstClr val="black"/>
                </a:solidFill>
              </a:rPr>
              <a:pPr/>
              <a:t>7</a:t>
            </a:fld>
            <a:endParaRPr lang="en-US" altLang="en-US" sz="1200" dirty="0">
              <a:solidFill>
                <a:prstClr val="black"/>
              </a:solidFill>
            </a:endParaRPr>
          </a:p>
        </p:txBody>
      </p:sp>
    </p:spTree>
    <p:extLst>
      <p:ext uri="{BB962C8B-B14F-4D97-AF65-F5344CB8AC3E}">
        <p14:creationId xmlns:p14="http://schemas.microsoft.com/office/powerpoint/2010/main" val="1434611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anose="020B0604020202020204" pitchFamily="34" charset="0"/>
                <a:ea typeface="ＭＳ Ｐゴシック" panose="020B0600070205080204" pitchFamily="34" charset="-128"/>
              </a:rPr>
              <a:t>Figure 16.16 </a:t>
            </a:r>
            <a:r>
              <a:rPr lang="en-US" altLang="en-US" dirty="0" smtClean="0">
                <a:latin typeface="Arial" panose="020B0604020202020204" pitchFamily="34" charset="0"/>
                <a:ea typeface="ＭＳ Ｐゴシック" panose="020B0600070205080204" pitchFamily="34" charset="-128"/>
              </a:rPr>
              <a:t>Comparing vertebrate embryos. Below, all vertebrates go through an embryonic stage in which they have four limb buds, a tail, and divisions called </a:t>
            </a:r>
            <a:r>
              <a:rPr lang="en-US" altLang="en-US" dirty="0" err="1" smtClean="0">
                <a:latin typeface="Arial" panose="020B0604020202020204" pitchFamily="34" charset="0"/>
                <a:ea typeface="ＭＳ Ｐゴシック" panose="020B0600070205080204" pitchFamily="34" charset="-128"/>
              </a:rPr>
              <a:t>somites</a:t>
            </a:r>
            <a:r>
              <a:rPr lang="en-US" altLang="en-US" dirty="0" smtClean="0">
                <a:latin typeface="Arial" panose="020B0604020202020204" pitchFamily="34" charset="0"/>
                <a:ea typeface="ＭＳ Ｐゴシック" panose="020B0600070205080204" pitchFamily="34" charset="-128"/>
              </a:rPr>
              <a:t> along their back. From left to right: human, mouse, lizard, bat, alligator, chicken.</a:t>
            </a:r>
          </a:p>
        </p:txBody>
      </p:sp>
      <p:sp>
        <p:nvSpPr>
          <p:cNvPr id="4" name="Slide Number Placeholder 3"/>
          <p:cNvSpPr>
            <a:spLocks noGrp="1"/>
          </p:cNvSpPr>
          <p:nvPr>
            <p:ph type="sldNum" sz="quarter" idx="10"/>
          </p:nvPr>
        </p:nvSpPr>
        <p:spPr/>
        <p:txBody>
          <a:bodyPr/>
          <a:lstStyle/>
          <a:p>
            <a:fld id="{2B13BFCE-F83B-45AE-BCE7-9DFC79874A1C}" type="slidenum">
              <a:rPr lang="en-US" altLang="en-US" smtClean="0">
                <a:solidFill>
                  <a:prstClr val="black"/>
                </a:solidFill>
              </a:rPr>
              <a:pPr/>
              <a:t>43</a:t>
            </a:fld>
            <a:endParaRPr lang="en-US" altLang="en-US" dirty="0">
              <a:solidFill>
                <a:prstClr val="black"/>
              </a:solidFill>
            </a:endParaRPr>
          </a:p>
        </p:txBody>
      </p:sp>
    </p:spTree>
    <p:extLst>
      <p:ext uri="{BB962C8B-B14F-4D97-AF65-F5344CB8AC3E}">
        <p14:creationId xmlns:p14="http://schemas.microsoft.com/office/powerpoint/2010/main" val="4227265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44</a:t>
            </a:fld>
            <a:endParaRPr lang="en-US" dirty="0"/>
          </a:p>
        </p:txBody>
      </p:sp>
    </p:spTree>
    <p:extLst>
      <p:ext uri="{BB962C8B-B14F-4D97-AF65-F5344CB8AC3E}">
        <p14:creationId xmlns:p14="http://schemas.microsoft.com/office/powerpoint/2010/main" val="12147296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anose="020B0604020202020204" pitchFamily="34" charset="0"/>
                <a:ea typeface="ＭＳ Ｐゴシック" panose="020B0600070205080204" pitchFamily="34" charset="-128"/>
              </a:rPr>
              <a:t>Figure 16.17 </a:t>
            </a:r>
            <a:r>
              <a:rPr lang="en-US" altLang="en-US" dirty="0" smtClean="0">
                <a:latin typeface="Arial" panose="020B0604020202020204" pitchFamily="34" charset="0"/>
                <a:ea typeface="ＭＳ Ｐゴシック" panose="020B0600070205080204" pitchFamily="34" charset="-128"/>
              </a:rPr>
              <a:t>Comparing master gene expression. Expression of the </a:t>
            </a:r>
            <a:r>
              <a:rPr lang="en-US" altLang="en-US" i="1" dirty="0" smtClean="0">
                <a:latin typeface="Arial" panose="020B0604020202020204" pitchFamily="34" charset="0"/>
                <a:ea typeface="ＭＳ Ｐゴシック" panose="020B0600070205080204" pitchFamily="34" charset="-128"/>
              </a:rPr>
              <a:t>Hoxc6</a:t>
            </a:r>
            <a:r>
              <a:rPr lang="en-US" altLang="en-US" dirty="0" smtClean="0">
                <a:latin typeface="Arial" panose="020B0604020202020204" pitchFamily="34" charset="0"/>
                <a:ea typeface="ＭＳ Ｐゴシック" panose="020B0600070205080204" pitchFamily="34" charset="-128"/>
              </a:rPr>
              <a:t> gene is indicated by purple stain in two vertebrate embryos, chicken (left) and garter snake (right). Expression of this gene causes a vertebra to develop ribs as part of the back. Chickens have 7 vertebrae in their back and 14 to 17 vertebrae in their neck; snakes have upwards of 450 back vertebrae and essentially no neck.</a:t>
            </a:r>
          </a:p>
        </p:txBody>
      </p:sp>
      <p:sp>
        <p:nvSpPr>
          <p:cNvPr id="4" name="Slide Number Placeholder 3"/>
          <p:cNvSpPr>
            <a:spLocks noGrp="1"/>
          </p:cNvSpPr>
          <p:nvPr>
            <p:ph type="sldNum" sz="quarter" idx="10"/>
          </p:nvPr>
        </p:nvSpPr>
        <p:spPr/>
        <p:txBody>
          <a:bodyPr/>
          <a:lstStyle/>
          <a:p>
            <a:fld id="{2B13BFCE-F83B-45AE-BCE7-9DFC79874A1C}" type="slidenum">
              <a:rPr lang="en-US" altLang="en-US" smtClean="0">
                <a:solidFill>
                  <a:prstClr val="black"/>
                </a:solidFill>
              </a:rPr>
              <a:pPr/>
              <a:t>45</a:t>
            </a:fld>
            <a:endParaRPr lang="en-US" altLang="en-US" dirty="0">
              <a:solidFill>
                <a:prstClr val="black"/>
              </a:solidFill>
            </a:endParaRPr>
          </a:p>
        </p:txBody>
      </p:sp>
    </p:spTree>
    <p:extLst>
      <p:ext uri="{BB962C8B-B14F-4D97-AF65-F5344CB8AC3E}">
        <p14:creationId xmlns:p14="http://schemas.microsoft.com/office/powerpoint/2010/main" val="4227265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46</a:t>
            </a:fld>
            <a:endParaRPr lang="en-US" dirty="0"/>
          </a:p>
        </p:txBody>
      </p:sp>
    </p:spTree>
    <p:extLst>
      <p:ext uri="{BB962C8B-B14F-4D97-AF65-F5344CB8AC3E}">
        <p14:creationId xmlns:p14="http://schemas.microsoft.com/office/powerpoint/2010/main" val="3545856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47</a:t>
            </a:fld>
            <a:endParaRPr lang="en-US" dirty="0"/>
          </a:p>
        </p:txBody>
      </p:sp>
    </p:spTree>
    <p:extLst>
      <p:ext uri="{BB962C8B-B14F-4D97-AF65-F5344CB8AC3E}">
        <p14:creationId xmlns:p14="http://schemas.microsoft.com/office/powerpoint/2010/main" val="2584344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ea typeface="ＭＳ Ｐゴシック" panose="020B0600070205080204" pitchFamily="34" charset="-128"/>
              </a:rPr>
              <a:t>Figure 16.18 </a:t>
            </a:r>
            <a:r>
              <a:rPr lang="en-US" altLang="en-US" dirty="0" smtClean="0">
                <a:latin typeface="Arial" panose="020B0604020202020204" pitchFamily="34" charset="0"/>
                <a:ea typeface="ＭＳ Ｐゴシック" panose="020B0600070205080204" pitchFamily="34" charset="-128"/>
              </a:rPr>
              <a:t>The K–</a:t>
            </a:r>
            <a:r>
              <a:rPr lang="en-US" altLang="en-US" dirty="0" err="1" smtClean="0">
                <a:latin typeface="Arial" panose="020B0604020202020204" pitchFamily="34" charset="0"/>
                <a:ea typeface="ＭＳ Ｐゴシック" panose="020B0600070205080204" pitchFamily="34" charset="-128"/>
              </a:rPr>
              <a:t>Pg</a:t>
            </a:r>
            <a:r>
              <a:rPr lang="en-US" altLang="en-US" dirty="0" smtClean="0">
                <a:latin typeface="Arial" panose="020B0604020202020204" pitchFamily="34" charset="0"/>
                <a:ea typeface="ＭＳ Ｐゴシック" panose="020B0600070205080204" pitchFamily="34" charset="-128"/>
              </a:rPr>
              <a:t> boundary sequence, an unusual, worldwide sedimentary rock formation that formed 66 million years ago. This rock formation marks an abrupt transition in the fossil record that implies a mass extinction of the dinosaurs. It also contains materials consistent with a meteorite impact. </a:t>
            </a:r>
            <a:r>
              <a:rPr lang="en-US" altLang="en-US" smtClean="0">
                <a:latin typeface="Arial" panose="020B0604020202020204" pitchFamily="34" charset="0"/>
                <a:ea typeface="ＭＳ Ｐゴシック" panose="020B0600070205080204" pitchFamily="34" charset="-128"/>
              </a:rPr>
              <a:t>The red pocketknife gives an idea of scale.</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F474CC0-A36F-4C13-8C6C-0193DB46626A}" type="slidenum">
              <a:rPr lang="en-US" altLang="en-US" sz="1200">
                <a:solidFill>
                  <a:prstClr val="black"/>
                </a:solidFill>
              </a:rPr>
              <a:pPr/>
              <a:t>48</a:t>
            </a:fld>
            <a:endParaRPr lang="en-US" altLang="en-US" sz="1200" dirty="0">
              <a:solidFill>
                <a:prstClr val="black"/>
              </a:solidFill>
            </a:endParaRPr>
          </a:p>
        </p:txBody>
      </p:sp>
    </p:spTree>
    <p:extLst>
      <p:ext uri="{BB962C8B-B14F-4D97-AF65-F5344CB8AC3E}">
        <p14:creationId xmlns:p14="http://schemas.microsoft.com/office/powerpoint/2010/main" val="60979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49</a:t>
            </a:fld>
            <a:endParaRPr lang="en-US" dirty="0"/>
          </a:p>
        </p:txBody>
      </p:sp>
    </p:spTree>
    <p:extLst>
      <p:ext uri="{BB962C8B-B14F-4D97-AF65-F5344CB8AC3E}">
        <p14:creationId xmlns:p14="http://schemas.microsoft.com/office/powerpoint/2010/main" val="878144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anose="020B0604020202020204" pitchFamily="34" charset="0"/>
                <a:ea typeface="ＭＳ Ｐゴシック" panose="020B0600070205080204" pitchFamily="34" charset="-128"/>
              </a:rPr>
              <a:t>Figure 16.2 </a:t>
            </a:r>
            <a:r>
              <a:rPr lang="en-US" altLang="en-US" dirty="0" smtClean="0">
                <a:latin typeface="Arial" panose="020B0604020202020204" pitchFamily="34" charset="0"/>
                <a:ea typeface="ＭＳ Ｐゴシック" panose="020B0600070205080204" pitchFamily="34" charset="-128"/>
              </a:rPr>
              <a:t>Similar-looking, unrelated species. On the left, saguaro cactus (</a:t>
            </a:r>
            <a:r>
              <a:rPr lang="en-US" altLang="en-US" i="1" dirty="0" err="1" smtClean="0">
                <a:latin typeface="Arial" panose="020B0604020202020204" pitchFamily="34" charset="0"/>
                <a:ea typeface="ＭＳ Ｐゴシック" panose="020B0600070205080204" pitchFamily="34" charset="-128"/>
              </a:rPr>
              <a:t>Carnegiea</a:t>
            </a:r>
            <a:r>
              <a:rPr lang="en-US" altLang="en-US" i="1" dirty="0" smtClean="0">
                <a:latin typeface="Arial" panose="020B0604020202020204" pitchFamily="34" charset="0"/>
                <a:ea typeface="ＭＳ Ｐゴシック" panose="020B0600070205080204" pitchFamily="34" charset="-128"/>
              </a:rPr>
              <a:t> </a:t>
            </a:r>
            <a:r>
              <a:rPr lang="en-US" altLang="en-US" i="1" dirty="0" err="1" smtClean="0">
                <a:latin typeface="Arial" panose="020B0604020202020204" pitchFamily="34" charset="0"/>
                <a:ea typeface="ＭＳ Ｐゴシック" panose="020B0600070205080204" pitchFamily="34" charset="-128"/>
              </a:rPr>
              <a:t>gigantea</a:t>
            </a:r>
            <a:r>
              <a:rPr lang="en-US" altLang="en-US" dirty="0" smtClean="0">
                <a:latin typeface="Arial" panose="020B0604020202020204" pitchFamily="34" charset="0"/>
                <a:ea typeface="ＭＳ Ｐゴシック" panose="020B0600070205080204" pitchFamily="34" charset="-128"/>
              </a:rPr>
              <a:t>), native to the Sonoran Desert of Arizona. On the right, an African milk barrel cactus (</a:t>
            </a:r>
            <a:r>
              <a:rPr lang="en-US" altLang="en-US" i="1" dirty="0" smtClean="0">
                <a:latin typeface="Arial" panose="020B0604020202020204" pitchFamily="34" charset="0"/>
                <a:ea typeface="ＭＳ Ｐゴシック" panose="020B0600070205080204" pitchFamily="34" charset="-128"/>
              </a:rPr>
              <a:t>Euphorbia </a:t>
            </a:r>
            <a:r>
              <a:rPr lang="en-US" altLang="en-US" i="1" dirty="0" err="1" smtClean="0">
                <a:latin typeface="Arial" panose="020B0604020202020204" pitchFamily="34" charset="0"/>
                <a:ea typeface="ＭＳ Ｐゴシック" panose="020B0600070205080204" pitchFamily="34" charset="-128"/>
              </a:rPr>
              <a:t>horrida</a:t>
            </a:r>
            <a:r>
              <a:rPr lang="en-US" altLang="en-US" dirty="0" smtClean="0">
                <a:latin typeface="Arial" panose="020B0604020202020204" pitchFamily="34" charset="0"/>
                <a:ea typeface="ＭＳ Ｐゴシック" panose="020B0600070205080204" pitchFamily="34" charset="-128"/>
              </a:rPr>
              <a:t>), native to the Great Karoo desert of South Africa.</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2396FB-E65E-4FA2-A283-87052D0C4B0A}" type="slidenum">
              <a:rPr lang="en-US" altLang="en-US" sz="1200">
                <a:solidFill>
                  <a:prstClr val="black"/>
                </a:solidFill>
              </a:rPr>
              <a:pPr/>
              <a:t>8</a:t>
            </a:fld>
            <a:endParaRPr lang="en-US" altLang="en-US" sz="1200" dirty="0">
              <a:solidFill>
                <a:prstClr val="black"/>
              </a:solidFill>
            </a:endParaRPr>
          </a:p>
        </p:txBody>
      </p:sp>
    </p:spTree>
    <p:extLst>
      <p:ext uri="{BB962C8B-B14F-4D97-AF65-F5344CB8AC3E}">
        <p14:creationId xmlns:p14="http://schemas.microsoft.com/office/powerpoint/2010/main" val="1434611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Arial" panose="020B0604020202020204" pitchFamily="34" charset="0"/>
                <a:ea typeface="ＭＳ Ｐゴシック" panose="020B0600070205080204" pitchFamily="34" charset="-128"/>
              </a:rPr>
              <a:t>Figure 16.4 </a:t>
            </a:r>
            <a:r>
              <a:rPr lang="en-US" altLang="en-US" dirty="0" smtClean="0">
                <a:latin typeface="Arial" panose="020B0604020202020204" pitchFamily="34" charset="0"/>
                <a:ea typeface="ＭＳ Ｐゴシック" panose="020B0600070205080204" pitchFamily="34" charset="-128"/>
              </a:rPr>
              <a:t>Sequence of ten fossil foraminifera</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2396FB-E65E-4FA2-A283-87052D0C4B0A}" type="slidenum">
              <a:rPr lang="en-US" altLang="en-US" sz="1200">
                <a:solidFill>
                  <a:prstClr val="black"/>
                </a:solidFill>
              </a:rPr>
              <a:pPr/>
              <a:t>9</a:t>
            </a:fld>
            <a:endParaRPr lang="en-US" altLang="en-US" sz="1200" dirty="0">
              <a:solidFill>
                <a:prstClr val="black"/>
              </a:solidFill>
            </a:endParaRPr>
          </a:p>
        </p:txBody>
      </p:sp>
    </p:spTree>
    <p:extLst>
      <p:ext uri="{BB962C8B-B14F-4D97-AF65-F5344CB8AC3E}">
        <p14:creationId xmlns:p14="http://schemas.microsoft.com/office/powerpoint/2010/main" val="1434611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81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E8B2BA9-311D-4CB4-927A-1B1135323C70}" type="slidenum">
              <a:rPr lang="en-US" altLang="en-US" sz="1200">
                <a:solidFill>
                  <a:prstClr val="black"/>
                </a:solidFill>
              </a:rPr>
              <a:pPr/>
              <a:t>10</a:t>
            </a:fld>
            <a:endParaRPr lang="en-US" altLang="en-US" sz="1200" dirty="0">
              <a:solidFill>
                <a:prstClr val="black"/>
              </a:solidFill>
            </a:endParaRPr>
          </a:p>
        </p:txBody>
      </p:sp>
    </p:spTree>
    <p:extLst>
      <p:ext uri="{BB962C8B-B14F-4D97-AF65-F5344CB8AC3E}">
        <p14:creationId xmlns:p14="http://schemas.microsoft.com/office/powerpoint/2010/main" val="354436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anose="020B0604020202020204" pitchFamily="34" charset="0"/>
                <a:ea typeface="ＭＳ Ｐゴシック" panose="020B0600070205080204" pitchFamily="34" charset="-128"/>
              </a:rPr>
              <a:t>Figure 16.5 </a:t>
            </a:r>
            <a:r>
              <a:rPr lang="en-US" altLang="en-US" dirty="0" smtClean="0">
                <a:latin typeface="Arial" panose="020B0604020202020204" pitchFamily="34" charset="0"/>
                <a:ea typeface="ＭＳ Ｐゴシック" panose="020B0600070205080204" pitchFamily="34" charset="-128"/>
              </a:rPr>
              <a:t>Ancient relatives: </a:t>
            </a:r>
            <a:r>
              <a:rPr lang="en-US" altLang="en-US" dirty="0" err="1" smtClean="0">
                <a:latin typeface="Arial" panose="020B0604020202020204" pitchFamily="34" charset="0"/>
                <a:ea typeface="ＭＳ Ｐゴシック" panose="020B0600070205080204" pitchFamily="34" charset="-128"/>
              </a:rPr>
              <a:t>glyptodon</a:t>
            </a:r>
            <a:r>
              <a:rPr lang="en-US" altLang="en-US" dirty="0" smtClean="0">
                <a:latin typeface="Arial" panose="020B0604020202020204" pitchFamily="34" charset="0"/>
                <a:ea typeface="ＭＳ Ｐゴシック" panose="020B0600070205080204" pitchFamily="34" charset="-128"/>
              </a:rPr>
              <a:t> and armadillo. Though widely separated in time, these animals share a restricted distribution and unusual traits, including a shell and helmet of keratin-covered bony plates—a material similar to crocodile and lizard skin. (The fossil in A is missing its helmet.) Their similarities were a clue that</a:t>
            </a:r>
            <a:r>
              <a:rPr lang="en-US" altLang="en-US" baseline="0" dirty="0" smtClean="0">
                <a:latin typeface="Arial" panose="020B0604020202020204" pitchFamily="34" charset="0"/>
                <a:ea typeface="ＭＳ Ｐゴシック" panose="020B0600070205080204" pitchFamily="34" charset="-128"/>
              </a:rPr>
              <a:t> helped Darwin develop the theory of natural selection.</a:t>
            </a:r>
            <a:endParaRPr lang="en-US" altLang="en-US" dirty="0" smtClean="0">
              <a:latin typeface="Arial" panose="020B0604020202020204" pitchFamily="34" charset="0"/>
              <a:ea typeface="ＭＳ Ｐゴシック" panose="020B0600070205080204" pitchFamily="34" charset="-128"/>
            </a:endParaRPr>
          </a:p>
          <a:p>
            <a:r>
              <a:rPr lang="en-US" altLang="en-US" dirty="0" smtClean="0">
                <a:latin typeface="Arial" panose="020B0604020202020204" pitchFamily="34" charset="0"/>
                <a:ea typeface="ＭＳ Ｐゴシック" panose="020B0600070205080204" pitchFamily="34" charset="-128"/>
              </a:rPr>
              <a:t>A  Fossil of a </a:t>
            </a:r>
            <a:r>
              <a:rPr lang="en-US" altLang="en-US" dirty="0" err="1" smtClean="0">
                <a:latin typeface="Arial" panose="020B0604020202020204" pitchFamily="34" charset="0"/>
                <a:ea typeface="ＭＳ Ｐゴシック" panose="020B0600070205080204" pitchFamily="34" charset="-128"/>
              </a:rPr>
              <a:t>glyptodon</a:t>
            </a:r>
            <a:r>
              <a:rPr lang="en-US" altLang="en-US" dirty="0" smtClean="0">
                <a:latin typeface="Arial" panose="020B0604020202020204" pitchFamily="34" charset="0"/>
                <a:ea typeface="ＭＳ Ｐゴシック" panose="020B0600070205080204" pitchFamily="34" charset="-128"/>
              </a:rPr>
              <a:t>, an automobile-sized mammal that existed from 2 million to 15,000 years ago.</a:t>
            </a:r>
          </a:p>
          <a:p>
            <a:r>
              <a:rPr lang="en-US" altLang="en-US" dirty="0" smtClean="0">
                <a:latin typeface="Arial" panose="020B0604020202020204" pitchFamily="34" charset="0"/>
                <a:ea typeface="ＭＳ Ｐゴシック" panose="020B0600070205080204" pitchFamily="34" charset="-128"/>
              </a:rPr>
              <a:t>B  A modern armadillo, about a foot long.</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FD5E78-D12F-401C-96AF-2706969E1869}" type="slidenum">
              <a:rPr lang="en-US" altLang="en-US" sz="1200">
                <a:solidFill>
                  <a:prstClr val="black"/>
                </a:solidFill>
              </a:rPr>
              <a:pPr/>
              <a:t>15</a:t>
            </a:fld>
            <a:endParaRPr lang="en-US" altLang="en-US" sz="1200" dirty="0">
              <a:solidFill>
                <a:prstClr val="black"/>
              </a:solidFill>
            </a:endParaRPr>
          </a:p>
        </p:txBody>
      </p:sp>
    </p:spTree>
    <p:extLst>
      <p:ext uri="{BB962C8B-B14F-4D97-AF65-F5344CB8AC3E}">
        <p14:creationId xmlns:p14="http://schemas.microsoft.com/office/powerpoint/2010/main" val="3974023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7F79B4-272D-4C60-8E6B-56D0BF4FFDDD}" type="slidenum">
              <a:rPr lang="en-US" altLang="en-US" sz="1200">
                <a:solidFill>
                  <a:prstClr val="black"/>
                </a:solidFill>
              </a:rPr>
              <a:pPr/>
              <a:t>16</a:t>
            </a:fld>
            <a:endParaRPr lang="en-US" altLang="en-US" sz="1200" dirty="0">
              <a:solidFill>
                <a:prstClr val="black"/>
              </a:solidFill>
            </a:endParaRPr>
          </a:p>
        </p:txBody>
      </p:sp>
    </p:spTree>
    <p:extLst>
      <p:ext uri="{BB962C8B-B14F-4D97-AF65-F5344CB8AC3E}">
        <p14:creationId xmlns:p14="http://schemas.microsoft.com/office/powerpoint/2010/main" val="53843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FB95050-E3A9-4E27-9553-0C85D1628038}" type="slidenum">
              <a:rPr lang="en-US" smtClean="0"/>
              <a:pPr>
                <a:defRPr/>
              </a:pPr>
              <a:t>17</a:t>
            </a:fld>
            <a:endParaRPr lang="en-US" dirty="0"/>
          </a:p>
        </p:txBody>
      </p:sp>
    </p:spTree>
    <p:extLst>
      <p:ext uri="{BB962C8B-B14F-4D97-AF65-F5344CB8AC3E}">
        <p14:creationId xmlns:p14="http://schemas.microsoft.com/office/powerpoint/2010/main" val="1662858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19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p:cNvSpPr>
            <a:spLocks noGrp="1"/>
          </p:cNvSpPr>
          <p:nvPr>
            <p:ph type="title"/>
          </p:nvPr>
        </p:nvSpPr>
        <p:spPr>
          <a:xfrm>
            <a:off x="457200" y="228600"/>
            <a:ext cx="8229600" cy="622828"/>
          </a:xfrm>
        </p:spPr>
        <p:txBody>
          <a:bodyPr anchor="t">
            <a:noAutofit/>
          </a:bodyPr>
          <a:lstStyle>
            <a:lvl1pPr>
              <a:defRPr sz="3600">
                <a:latin typeface="Arial" pitchFamily="34" charset="0"/>
                <a:ea typeface="Verdana" pitchFamily="34" charset="0"/>
                <a:cs typeface="Arial" pitchFamily="34" charset="0"/>
              </a:defRPr>
            </a:lvl1pPr>
          </a:lstStyle>
          <a:p>
            <a:r>
              <a:rPr lang="en-US" smtClean="0"/>
              <a:t>Click to edit Master title style</a:t>
            </a:r>
            <a:endParaRPr lang="en-US" dirty="0"/>
          </a:p>
        </p:txBody>
      </p:sp>
      <p:sp>
        <p:nvSpPr>
          <p:cNvPr id="7" name="Conten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latin typeface="Arial" pitchFamily="34" charset="0"/>
                <a:ea typeface="Verdana" pitchFamily="34" charset="0"/>
                <a:cs typeface="Arial" pitchFamily="34" charset="0"/>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atin typeface="Arial" pitchFamily="34" charset="0"/>
                <a:ea typeface="Verdana" pitchFamily="34" charset="0"/>
                <a:cs typeface="Arial" pitchFamily="34" charset="0"/>
              </a:defRPr>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800">
                <a:latin typeface="Arial" pitchFamily="34" charset="0"/>
                <a:ea typeface="Verdana" pitchFamily="34" charset="0"/>
                <a:cs typeface="Arial" pitchFamily="34" charset="0"/>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3" name="Rectangle 12"/>
          <p:cNvSpPr/>
          <p:nvPr/>
        </p:nvSpPr>
        <p:spPr bwMode="white">
          <a:xfrm>
            <a:off x="-7938" y="6248400"/>
            <a:ext cx="9161464" cy="629874"/>
          </a:xfrm>
          <a:prstGeom prst="rect">
            <a:avLst/>
          </a:prstGeom>
          <a:solidFill>
            <a:srgbClr val="19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quarter" idx="16"/>
          </p:nvPr>
        </p:nvSpPr>
        <p:spPr>
          <a:xfrm>
            <a:off x="1600200" y="6285230"/>
            <a:ext cx="7543800" cy="572770"/>
          </a:xfrm>
          <a:solidFill>
            <a:srgbClr val="194F97"/>
          </a:solidFill>
        </p:spPr>
        <p:txBody>
          <a:bodyPr>
            <a:noAutofit/>
          </a:bodyPr>
          <a:lstStyle>
            <a:lvl1pPr algn="ctr">
              <a:defRPr sz="1100">
                <a:latin typeface="Arial" pitchFamily="34" charset="0"/>
                <a:cs typeface="Arial" pitchFamily="34" charset="0"/>
              </a:defRPr>
            </a:lvl1pPr>
            <a:lvl2pPr>
              <a:defRPr sz="1100">
                <a:latin typeface="Arial" pitchFamily="34" charset="0"/>
                <a:cs typeface="Arial" pitchFamily="34" charset="0"/>
              </a:defRPr>
            </a:lvl2pPr>
            <a:lvl3pPr>
              <a:defRPr sz="1100">
                <a:latin typeface="Arial" pitchFamily="34" charset="0"/>
                <a:cs typeface="Arial" pitchFamily="34" charset="0"/>
              </a:defRPr>
            </a:lvl3pPr>
            <a:lvl4pPr>
              <a:defRPr sz="1100">
                <a:latin typeface="Arial" pitchFamily="34" charset="0"/>
                <a:cs typeface="Arial" pitchFamily="34" charset="0"/>
              </a:defRPr>
            </a:lvl4pPr>
            <a:lvl5pPr>
              <a:defRPr sz="1100">
                <a:latin typeface="Arial" pitchFamily="34" charset="0"/>
                <a:cs typeface="Arial" pitchFamily="34" charset="0"/>
              </a:defRPr>
            </a:lvl5pPr>
          </a:lstStyle>
          <a:p>
            <a:pPr lvl="0"/>
            <a:r>
              <a:rPr lang="en-US" smtClean="0"/>
              <a:t>Click to edit Master text styles</a:t>
            </a:r>
          </a:p>
        </p:txBody>
      </p:sp>
      <p:pic>
        <p:nvPicPr>
          <p:cNvPr id="1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47" y="6324787"/>
            <a:ext cx="1447800" cy="479425"/>
          </a:xfrm>
          <a:prstGeom prst="rect">
            <a:avLst/>
          </a:prstGeom>
          <a:solidFill>
            <a:srgbClr val="194F97"/>
          </a:solidFill>
          <a:ln>
            <a:noFill/>
          </a:ln>
          <a:extLst/>
        </p:spPr>
      </p:pic>
    </p:spTree>
    <p:extLst>
      <p:ext uri="{BB962C8B-B14F-4D97-AF65-F5344CB8AC3E}">
        <p14:creationId xmlns:p14="http://schemas.microsoft.com/office/powerpoint/2010/main" val="3052119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 y="27709"/>
            <a:ext cx="9052560" cy="1039091"/>
          </a:xfrm>
        </p:spPr>
        <p:txBody>
          <a:bodyPr>
            <a:normAutofit/>
          </a:bodyPr>
          <a:lstStyle>
            <a:lvl1pPr algn="ctr">
              <a:defRPr sz="3600">
                <a:latin typeface="Arial" pitchFamily="34" charset="0"/>
                <a:ea typeface="Verdana"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194F97"/>
              </a:buClr>
              <a:buSzPct val="100000"/>
              <a:defRPr/>
            </a:lvl1pPr>
            <a:lvl2pPr>
              <a:buClr>
                <a:srgbClr val="194F97"/>
              </a:buClr>
              <a:defRPr/>
            </a:lvl2pPr>
            <a:lvl3pPr marL="1143000" indent="-228600">
              <a:buClr>
                <a:srgbClr val="194F97"/>
              </a:buClr>
              <a:buFont typeface="Wingdings" pitchFamily="2" charset="2"/>
              <a:buChar char="§"/>
              <a:defRPr/>
            </a:lvl3pPr>
            <a:lvl4pPr marL="1600200" indent="-228600">
              <a:buClr>
                <a:srgbClr val="194F97"/>
              </a:buClr>
              <a:buFont typeface="Courier New" pitchFamily="49" charset="0"/>
              <a:buChar char="o"/>
              <a:defRPr/>
            </a:lvl4pPr>
            <a:lvl5pPr>
              <a:buClr>
                <a:srgbClr val="194F97"/>
              </a:buCl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4940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igure + Caption Layout">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519169" y="357626"/>
            <a:ext cx="8032638" cy="1004011"/>
          </a:xfrm>
        </p:spPr>
        <p:txBody>
          <a:bodyPr>
            <a:normAutofit/>
          </a:bodyPr>
          <a:lstStyle>
            <a:lvl1pPr algn="ctr">
              <a:defRPr sz="3600" b="0">
                <a:solidFill>
                  <a:schemeClr val="tx1"/>
                </a:solidFill>
              </a:defRPr>
            </a:lvl1pPr>
          </a:lstStyle>
          <a:p>
            <a:r>
              <a:rPr lang="en-US" smtClean="0"/>
              <a:t>Click to edit Master title style</a:t>
            </a:r>
            <a:endParaRPr lang="en-US" dirty="0"/>
          </a:p>
        </p:txBody>
      </p:sp>
      <p:sp>
        <p:nvSpPr>
          <p:cNvPr id="3" name="Picture Placeholder 2"/>
          <p:cNvSpPr>
            <a:spLocks noGrp="1"/>
          </p:cNvSpPr>
          <p:nvPr>
            <p:ph type="pic" sz="quarter" idx="10"/>
          </p:nvPr>
        </p:nvSpPr>
        <p:spPr>
          <a:xfrm>
            <a:off x="1143000" y="1752600"/>
            <a:ext cx="6997700" cy="3429000"/>
          </a:xfrm>
        </p:spPr>
        <p:txBody>
          <a:bodyPr/>
          <a:lstStyle/>
          <a:p>
            <a:r>
              <a:rPr lang="en-US" smtClean="0"/>
              <a:t>Click icon to add picture</a:t>
            </a:r>
            <a:endParaRPr lang="en-US"/>
          </a:p>
        </p:txBody>
      </p:sp>
      <p:sp>
        <p:nvSpPr>
          <p:cNvPr id="11" name="Text Placeholder 3"/>
          <p:cNvSpPr>
            <a:spLocks noGrp="1"/>
          </p:cNvSpPr>
          <p:nvPr>
            <p:ph type="body" sz="half" idx="2"/>
          </p:nvPr>
        </p:nvSpPr>
        <p:spPr>
          <a:xfrm>
            <a:off x="519169" y="5486400"/>
            <a:ext cx="8032638" cy="665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Rectangle 5"/>
          <p:cNvSpPr/>
          <p:nvPr userDrawn="1"/>
        </p:nvSpPr>
        <p:spPr bwMode="white">
          <a:xfrm>
            <a:off x="-7937" y="6248400"/>
            <a:ext cx="9151937" cy="617539"/>
          </a:xfrm>
          <a:prstGeom prst="rect">
            <a:avLst/>
          </a:prstGeom>
          <a:solidFill>
            <a:srgbClr val="194F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Copyright" descr="Pearson: Copyright 2015, 2012, 2009"/>
          <p:cNvSpPr txBox="1">
            <a:spLocks noChangeArrowheads="1"/>
          </p:cNvSpPr>
          <p:nvPr userDrawn="1"/>
        </p:nvSpPr>
        <p:spPr bwMode="auto">
          <a:xfrm>
            <a:off x="1523999" y="6324601"/>
            <a:ext cx="7391401" cy="533081"/>
          </a:xfrm>
          <a:prstGeom prst="rect">
            <a:avLst/>
          </a:prstGeom>
          <a:solidFill>
            <a:srgbClr val="194F97"/>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200" kern="1200" dirty="0" smtClean="0">
                <a:solidFill>
                  <a:schemeClr val="bg1"/>
                </a:solidFill>
                <a:effectLst/>
                <a:latin typeface="Arial" pitchFamily="34" charset="0"/>
                <a:ea typeface="Verdana" pitchFamily="34" charset="0"/>
                <a:cs typeface="Arial" pitchFamily="34" charset="0"/>
              </a:rPr>
              <a:t>Copyright</a:t>
            </a:r>
            <a:r>
              <a:rPr lang="en-US" sz="1200" kern="1200" baseline="0" dirty="0" smtClean="0">
                <a:solidFill>
                  <a:schemeClr val="bg1"/>
                </a:solidFill>
                <a:effectLst/>
                <a:latin typeface="Arial" pitchFamily="34" charset="0"/>
                <a:ea typeface="Verdana" pitchFamily="34" charset="0"/>
                <a:cs typeface="Arial" pitchFamily="34" charset="0"/>
              </a:rPr>
              <a:t> </a:t>
            </a:r>
            <a:r>
              <a:rPr lang="en-US" sz="1200" kern="1200" dirty="0" smtClean="0">
                <a:solidFill>
                  <a:schemeClr val="bg1"/>
                </a:solidFill>
                <a:effectLst/>
                <a:latin typeface="Arial" pitchFamily="34" charset="0"/>
                <a:ea typeface="ＭＳ Ｐゴシック" pitchFamily="34" charset="-128"/>
                <a:cs typeface="Arial" pitchFamily="34" charset="0"/>
              </a:rPr>
              <a:t>© 2018 </a:t>
            </a:r>
            <a:r>
              <a:rPr lang="en-US" sz="1200" kern="1200" dirty="0" err="1" smtClean="0">
                <a:solidFill>
                  <a:schemeClr val="bg1"/>
                </a:solidFill>
                <a:effectLst/>
                <a:latin typeface="Arial" pitchFamily="34" charset="0"/>
                <a:ea typeface="ＭＳ Ｐゴシック" pitchFamily="34" charset="-128"/>
                <a:cs typeface="Arial" pitchFamily="34" charset="0"/>
              </a:rPr>
              <a:t>Cengage</a:t>
            </a:r>
            <a:r>
              <a:rPr lang="en-US" sz="1200" kern="1200" dirty="0" smtClean="0">
                <a:solidFill>
                  <a:schemeClr val="bg1"/>
                </a:solidFill>
                <a:effectLst/>
                <a:latin typeface="Arial" pitchFamily="34" charset="0"/>
                <a:ea typeface="ＭＳ Ｐゴシック" pitchFamily="34" charset="-128"/>
                <a:cs typeface="Arial" pitchFamily="34" charset="0"/>
              </a:rPr>
              <a:t> Learning. All Rights Reserved. May not be copied, scanned, or duplicated, in whole or in part, except for use as permitted in a license distributed with a certain product or service or otherwise on a password-protected website for classroom use.</a:t>
            </a:r>
            <a:endParaRPr lang="en-US" sz="1200" kern="1200" dirty="0">
              <a:solidFill>
                <a:schemeClr val="bg1"/>
              </a:solidFill>
              <a:effectLst/>
              <a:latin typeface="Arial" pitchFamily="34" charset="0"/>
              <a:ea typeface="ＭＳ Ｐゴシック" pitchFamily="34" charset="-128"/>
              <a:cs typeface="Arial" pitchFamily="34" charset="0"/>
            </a:endParaRPr>
          </a:p>
        </p:txBody>
      </p:sp>
      <p:pic>
        <p:nvPicPr>
          <p:cNvPr id="13"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6345959"/>
            <a:ext cx="1316182" cy="435841"/>
          </a:xfrm>
          <a:prstGeom prst="rect">
            <a:avLst/>
          </a:prstGeom>
          <a:solidFill>
            <a:srgbClr val="194F97"/>
          </a:solidFill>
          <a:ln>
            <a:noFill/>
          </a:ln>
          <a:extLst/>
        </p:spPr>
      </p:pic>
    </p:spTree>
    <p:extLst>
      <p:ext uri="{BB962C8B-B14F-4D97-AF65-F5344CB8AC3E}">
        <p14:creationId xmlns:p14="http://schemas.microsoft.com/office/powerpoint/2010/main" val="27323247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324600"/>
            <a:ext cx="9161464" cy="629874"/>
          </a:xfrm>
          <a:prstGeom prst="rect">
            <a:avLst/>
          </a:prstGeom>
          <a:solidFill>
            <a:srgbClr val="19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pyright" descr="Pearson: Copyright 2015, 2012, 2009"/>
          <p:cNvSpPr txBox="1">
            <a:spLocks noChangeArrowheads="1"/>
          </p:cNvSpPr>
          <p:nvPr userDrawn="1"/>
        </p:nvSpPr>
        <p:spPr bwMode="auto">
          <a:xfrm>
            <a:off x="1388395" y="6394712"/>
            <a:ext cx="7714039" cy="504445"/>
          </a:xfrm>
          <a:prstGeom prst="rect">
            <a:avLst/>
          </a:prstGeom>
          <a:solidFill>
            <a:srgbClr val="194F97"/>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200" kern="1200" dirty="0" smtClean="0">
                <a:solidFill>
                  <a:schemeClr val="bg1"/>
                </a:solidFill>
                <a:effectLst/>
                <a:latin typeface="Arial" pitchFamily="34" charset="0"/>
                <a:ea typeface="Verdana" pitchFamily="34" charset="0"/>
                <a:cs typeface="Arial" pitchFamily="34" charset="0"/>
              </a:rPr>
              <a:t>Copyright</a:t>
            </a:r>
            <a:r>
              <a:rPr lang="en-US" sz="1200" kern="1200" baseline="0" dirty="0" smtClean="0">
                <a:solidFill>
                  <a:schemeClr val="bg1"/>
                </a:solidFill>
                <a:effectLst/>
                <a:latin typeface="Arial" pitchFamily="34" charset="0"/>
                <a:ea typeface="Verdana" pitchFamily="34" charset="0"/>
                <a:cs typeface="Arial" pitchFamily="34" charset="0"/>
              </a:rPr>
              <a:t> </a:t>
            </a:r>
            <a:r>
              <a:rPr lang="en-US" sz="1200" kern="1200" dirty="0" smtClean="0">
                <a:solidFill>
                  <a:schemeClr val="bg1"/>
                </a:solidFill>
                <a:effectLst/>
                <a:latin typeface="Arial" pitchFamily="34" charset="0"/>
                <a:ea typeface="ＭＳ Ｐゴシック" pitchFamily="34" charset="-128"/>
                <a:cs typeface="Arial" pitchFamily="34" charset="0"/>
              </a:rPr>
              <a:t>© 2018 </a:t>
            </a:r>
            <a:r>
              <a:rPr lang="en-US" sz="1200" kern="1200" dirty="0" err="1" smtClean="0">
                <a:solidFill>
                  <a:schemeClr val="bg1"/>
                </a:solidFill>
                <a:effectLst/>
                <a:latin typeface="Arial" pitchFamily="34" charset="0"/>
                <a:ea typeface="ＭＳ Ｐゴシック" pitchFamily="34" charset="-128"/>
                <a:cs typeface="Arial" pitchFamily="34" charset="0"/>
              </a:rPr>
              <a:t>Cengage</a:t>
            </a:r>
            <a:r>
              <a:rPr lang="en-US" sz="1200" kern="1200" dirty="0" smtClean="0">
                <a:solidFill>
                  <a:schemeClr val="bg1"/>
                </a:solidFill>
                <a:effectLst/>
                <a:latin typeface="Arial" pitchFamily="34" charset="0"/>
                <a:ea typeface="ＭＳ Ｐゴシック" pitchFamily="34" charset="-128"/>
                <a:cs typeface="Arial" pitchFamily="34" charset="0"/>
              </a:rPr>
              <a:t> Learning. All Rights Reserved. May not be copied, scanned, or duplicated, in whole or in part, except for use as permitted in a license distributed with a certain product or service or otherwise on a password-protected website for classroom use.</a:t>
            </a:r>
            <a:endParaRPr lang="en-US" sz="1200" kern="1200" dirty="0">
              <a:solidFill>
                <a:schemeClr val="bg1"/>
              </a:solidFill>
              <a:effectLst/>
              <a:latin typeface="Arial" pitchFamily="34" charset="0"/>
              <a:ea typeface="ＭＳ Ｐゴシック" pitchFamily="34" charset="-128"/>
              <a:cs typeface="Arial" pitchFamily="34" charset="0"/>
            </a:endParaRPr>
          </a:p>
        </p:txBody>
      </p:sp>
      <p:pic>
        <p:nvPicPr>
          <p:cNvPr id="9" name="Picture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422159"/>
            <a:ext cx="1316182" cy="435841"/>
          </a:xfrm>
          <a:prstGeom prst="rect">
            <a:avLst/>
          </a:prstGeom>
          <a:solidFill>
            <a:srgbClr val="194F97"/>
          </a:solidFill>
          <a:ln>
            <a:noFill/>
          </a:ln>
          <a:extLst/>
        </p:spPr>
      </p:pic>
    </p:spTree>
    <p:extLst>
      <p:ext uri="{BB962C8B-B14F-4D97-AF65-F5344CB8AC3E}">
        <p14:creationId xmlns:p14="http://schemas.microsoft.com/office/powerpoint/2010/main" val="996858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type="title"/>
          </p:nvPr>
        </p:nvSpPr>
        <p:spPr>
          <a:xfrm>
            <a:off x="457200" y="27709"/>
            <a:ext cx="8229600" cy="1039091"/>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Content Placeholder 2"/>
          <p:cNvSpPr>
            <a:spLocks noGrp="1"/>
          </p:cNvSpPr>
          <p:nvPr>
            <p:ph type="body" idx="1"/>
          </p:nvPr>
        </p:nvSpPr>
        <p:spPr>
          <a:xfrm>
            <a:off x="228600" y="1295400"/>
            <a:ext cx="8763000" cy="48307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bwMode="white">
          <a:xfrm>
            <a:off x="0" y="0"/>
            <a:ext cx="9144000" cy="1133554"/>
          </a:xfrm>
          <a:prstGeom prst="rect">
            <a:avLst/>
          </a:prstGeom>
          <a:solidFill>
            <a:srgbClr val="19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bwMode="white">
          <a:xfrm>
            <a:off x="-7938" y="6248400"/>
            <a:ext cx="9161464" cy="629874"/>
          </a:xfrm>
          <a:prstGeom prst="rect">
            <a:avLst/>
          </a:prstGeom>
          <a:solidFill>
            <a:srgbClr val="194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pyright" descr="Pearson: Copyright 2015, 2012, 2009"/>
          <p:cNvSpPr txBox="1">
            <a:spLocks noChangeArrowheads="1"/>
          </p:cNvSpPr>
          <p:nvPr/>
        </p:nvSpPr>
        <p:spPr bwMode="auto">
          <a:xfrm>
            <a:off x="1402250" y="6317675"/>
            <a:ext cx="7714039" cy="509488"/>
          </a:xfrm>
          <a:prstGeom prst="rect">
            <a:avLst/>
          </a:prstGeom>
          <a:solidFill>
            <a:srgbClr val="194F97"/>
          </a:solid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r>
              <a:rPr lang="en-US" sz="1200" kern="1200" dirty="0" smtClean="0">
                <a:solidFill>
                  <a:schemeClr val="bg1"/>
                </a:solidFill>
                <a:effectLst/>
                <a:latin typeface="Arial" pitchFamily="34" charset="0"/>
                <a:ea typeface="Verdana" pitchFamily="34" charset="0"/>
                <a:cs typeface="Arial" pitchFamily="34" charset="0"/>
              </a:rPr>
              <a:t>Copyright</a:t>
            </a:r>
            <a:r>
              <a:rPr lang="en-US" sz="1200" kern="1200" baseline="0" dirty="0" smtClean="0">
                <a:solidFill>
                  <a:schemeClr val="bg1"/>
                </a:solidFill>
                <a:effectLst/>
                <a:latin typeface="Arial" pitchFamily="34" charset="0"/>
                <a:ea typeface="Verdana" pitchFamily="34" charset="0"/>
                <a:cs typeface="Arial" pitchFamily="34" charset="0"/>
              </a:rPr>
              <a:t> </a:t>
            </a:r>
            <a:r>
              <a:rPr lang="en-US" sz="1200" kern="1200" dirty="0" smtClean="0">
                <a:solidFill>
                  <a:schemeClr val="bg1"/>
                </a:solidFill>
                <a:effectLst/>
                <a:latin typeface="Arial" pitchFamily="34" charset="0"/>
                <a:ea typeface="ＭＳ Ｐゴシック" pitchFamily="34" charset="-128"/>
                <a:cs typeface="Arial" pitchFamily="34" charset="0"/>
              </a:rPr>
              <a:t>© 2018 </a:t>
            </a:r>
            <a:r>
              <a:rPr lang="en-US" sz="1200" kern="1200" dirty="0" err="1" smtClean="0">
                <a:solidFill>
                  <a:schemeClr val="bg1"/>
                </a:solidFill>
                <a:effectLst/>
                <a:latin typeface="Arial" pitchFamily="34" charset="0"/>
                <a:ea typeface="ＭＳ Ｐゴシック" pitchFamily="34" charset="-128"/>
                <a:cs typeface="Arial" pitchFamily="34" charset="0"/>
              </a:rPr>
              <a:t>Cengage</a:t>
            </a:r>
            <a:r>
              <a:rPr lang="en-US" sz="1200" kern="1200" dirty="0" smtClean="0">
                <a:solidFill>
                  <a:schemeClr val="bg1"/>
                </a:solidFill>
                <a:effectLst/>
                <a:latin typeface="Arial" pitchFamily="34" charset="0"/>
                <a:ea typeface="ＭＳ Ｐゴシック" pitchFamily="34" charset="-128"/>
                <a:cs typeface="Arial" pitchFamily="34" charset="0"/>
              </a:rPr>
              <a:t> Learning. All Rights Reserved. May not be copied, scanned, or duplicated, in whole or in part, except for use as permitted in a license distributed with a certain product or service or otherwise on a password-protected website for classroom use.</a:t>
            </a:r>
            <a:endParaRPr lang="en-US" sz="1200" kern="1200" dirty="0">
              <a:solidFill>
                <a:schemeClr val="bg1"/>
              </a:solidFill>
              <a:effectLst/>
              <a:latin typeface="Arial" pitchFamily="34" charset="0"/>
              <a:ea typeface="ＭＳ Ｐゴシック" pitchFamily="34" charset="-128"/>
              <a:cs typeface="Arial" pitchFamily="34" charset="0"/>
            </a:endParaRPr>
          </a:p>
        </p:txBody>
      </p:sp>
      <p:pic>
        <p:nvPicPr>
          <p:cNvPr id="16"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345959"/>
            <a:ext cx="1316182" cy="435841"/>
          </a:xfrm>
          <a:prstGeom prst="rect">
            <a:avLst/>
          </a:prstGeom>
          <a:solidFill>
            <a:srgbClr val="194F97"/>
          </a:solidFill>
          <a:ln>
            <a:noFill/>
          </a:ln>
          <a:extLst/>
        </p:spPr>
      </p:pic>
    </p:spTree>
    <p:extLst>
      <p:ext uri="{BB962C8B-B14F-4D97-AF65-F5344CB8AC3E}">
        <p14:creationId xmlns:p14="http://schemas.microsoft.com/office/powerpoint/2010/main" val="3851809251"/>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Lst>
  <p:hf sldNum="0" hdr="0" ftr="0" dt="0"/>
  <p:txStyles>
    <p:titleStyle>
      <a:lvl1pPr algn="ctr" defTabSz="914400" rtl="0" eaLnBrk="1" latinLnBrk="0" hangingPunct="1">
        <a:spcBef>
          <a:spcPct val="0"/>
        </a:spcBef>
        <a:buNone/>
        <a:defRPr sz="3600"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rgbClr val="194F97"/>
        </a:buClr>
        <a:buFont typeface="Arial" pitchFamily="34" charset="0"/>
        <a:buChar char="•"/>
        <a:defRPr sz="2800" kern="1200">
          <a:solidFill>
            <a:schemeClr val="tx1"/>
          </a:solidFill>
          <a:latin typeface="Arial" pitchFamily="34" charset="0"/>
          <a:ea typeface="Verdana" pitchFamily="34" charset="0"/>
          <a:cs typeface="Arial" pitchFamily="34" charset="0"/>
        </a:defRPr>
      </a:lvl1pPr>
      <a:lvl2pPr marL="742950" indent="-285750" algn="l" defTabSz="914400" rtl="0" eaLnBrk="1" latinLnBrk="0" hangingPunct="1">
        <a:spcBef>
          <a:spcPct val="20000"/>
        </a:spcBef>
        <a:buClr>
          <a:srgbClr val="194F97"/>
        </a:buClr>
        <a:buFont typeface="Arial" pitchFamily="34" charset="0"/>
        <a:buChar char="–"/>
        <a:defRPr sz="2400" kern="1200">
          <a:solidFill>
            <a:schemeClr val="tx1"/>
          </a:solidFill>
          <a:latin typeface="Arial" pitchFamily="34" charset="0"/>
          <a:ea typeface="Verdana" pitchFamily="34" charset="0"/>
          <a:cs typeface="Arial" pitchFamily="34" charset="0"/>
        </a:defRPr>
      </a:lvl2pPr>
      <a:lvl3pPr marL="1143000" indent="-228600" algn="l" defTabSz="914400" rtl="0" eaLnBrk="1" latinLnBrk="0" hangingPunct="1">
        <a:spcBef>
          <a:spcPct val="20000"/>
        </a:spcBef>
        <a:buClr>
          <a:srgbClr val="194F97"/>
        </a:buClr>
        <a:buFont typeface="Wingdings" pitchFamily="2" charset="2"/>
        <a:buChar char="§"/>
        <a:defRPr sz="2000" kern="1200">
          <a:solidFill>
            <a:schemeClr val="tx1"/>
          </a:solidFill>
          <a:latin typeface="Arial" pitchFamily="34" charset="0"/>
          <a:ea typeface="Verdana" pitchFamily="34" charset="0"/>
          <a:cs typeface="Arial" pitchFamily="34" charset="0"/>
        </a:defRPr>
      </a:lvl3pPr>
      <a:lvl4pPr marL="1600200" indent="-228600" algn="l" defTabSz="914400" rtl="0" eaLnBrk="1" latinLnBrk="0" hangingPunct="1">
        <a:spcBef>
          <a:spcPct val="20000"/>
        </a:spcBef>
        <a:buClr>
          <a:srgbClr val="194F97"/>
        </a:buClr>
        <a:buFont typeface="Courier New" pitchFamily="49" charset="0"/>
        <a:buChar char="o"/>
        <a:defRPr sz="2000" kern="1200">
          <a:solidFill>
            <a:schemeClr val="tx1"/>
          </a:solidFill>
          <a:latin typeface="Arial" pitchFamily="34" charset="0"/>
          <a:ea typeface="Verdana" pitchFamily="34" charset="0"/>
          <a:cs typeface="Arial" pitchFamily="34" charset="0"/>
        </a:defRPr>
      </a:lvl4pPr>
      <a:lvl5pPr marL="2057400" indent="-228600" algn="l" defTabSz="914400" rtl="0" eaLnBrk="1" latinLnBrk="0" hangingPunct="1">
        <a:spcBef>
          <a:spcPct val="20000"/>
        </a:spcBef>
        <a:buClr>
          <a:srgbClr val="194F97"/>
        </a:buClr>
        <a:buFont typeface="Arial" pitchFamily="34" charset="0"/>
        <a:buChar char="»"/>
        <a:defRPr sz="2000" kern="1200">
          <a:solidFill>
            <a:schemeClr val="tx1"/>
          </a:solidFill>
          <a:latin typeface="Arial" pitchFamily="34" charset="0"/>
          <a:ea typeface="Verdana" pitchFamily="34"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228600"/>
            <a:ext cx="8229600" cy="622828"/>
          </a:xfrm>
        </p:spPr>
        <p:txBody>
          <a:bodyPr/>
          <a:lstStyle/>
          <a:p>
            <a:pPr algn="l"/>
            <a:r>
              <a:rPr lang="en-US" dirty="0" smtClean="0"/>
              <a:t>Biology Concepts &amp; Applications</a:t>
            </a:r>
            <a:endParaRPr lang="en-US" dirty="0"/>
          </a:p>
        </p:txBody>
      </p:sp>
      <p:sp>
        <p:nvSpPr>
          <p:cNvPr id="5" name="Text Placeholder 4"/>
          <p:cNvSpPr>
            <a:spLocks noGrp="1"/>
          </p:cNvSpPr>
          <p:nvPr>
            <p:ph type="body" sz="quarter" idx="13"/>
          </p:nvPr>
        </p:nvSpPr>
        <p:spPr>
          <a:xfrm>
            <a:off x="76200" y="816430"/>
            <a:ext cx="8229600" cy="478970"/>
          </a:xfrm>
        </p:spPr>
        <p:txBody>
          <a:bodyPr/>
          <a:lstStyle/>
          <a:p>
            <a:r>
              <a:rPr lang="en-US" dirty="0" smtClean="0"/>
              <a:t>10 Edition</a:t>
            </a:r>
            <a:endParaRPr lang="en-US" dirty="0"/>
          </a:p>
        </p:txBody>
      </p:sp>
      <p:pic>
        <p:nvPicPr>
          <p:cNvPr id="1026" name="Picture 2" descr="Book cover reads title, edition number, and name of the author as follows: &quot;Biology: Concepts and Applications,&quot; “Tenth Edition,&quot; and &quot;Cecie Starr,&quot; &quot;Christine A. Evers,&quot; &quot;Lisa Starr.&quot; An image on the cover shows giant octopus with long tentacles in se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91342"/>
            <a:ext cx="3894714" cy="46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5"/>
          <p:cNvSpPr>
            <a:spLocks noGrp="1"/>
          </p:cNvSpPr>
          <p:nvPr>
            <p:ph type="body" sz="quarter" idx="14"/>
          </p:nvPr>
        </p:nvSpPr>
        <p:spPr>
          <a:xfrm>
            <a:off x="4876800" y="2895600"/>
            <a:ext cx="3657600" cy="2129865"/>
          </a:xfrm>
        </p:spPr>
        <p:txBody>
          <a:bodyPr/>
          <a:lstStyle/>
          <a:p>
            <a:pPr algn="ctr"/>
            <a:r>
              <a:rPr lang="en-US" b="1" dirty="0"/>
              <a:t>Chapter </a:t>
            </a:r>
            <a:r>
              <a:rPr lang="en-US" b="1" dirty="0" smtClean="0"/>
              <a:t>16</a:t>
            </a:r>
          </a:p>
          <a:p>
            <a:pPr algn="ctr"/>
            <a:r>
              <a:rPr lang="en-US" dirty="0"/>
              <a:t>Evidence of Evolution</a:t>
            </a:r>
          </a:p>
        </p:txBody>
      </p:sp>
      <p:sp>
        <p:nvSpPr>
          <p:cNvPr id="7" name="Text Placeholder 6"/>
          <p:cNvSpPr>
            <a:spLocks noGrp="1"/>
          </p:cNvSpPr>
          <p:nvPr>
            <p:ph type="body" sz="quarter" idx="15"/>
          </p:nvPr>
        </p:nvSpPr>
        <p:spPr>
          <a:xfrm>
            <a:off x="1676400" y="6264725"/>
            <a:ext cx="7127628" cy="578846"/>
          </a:xfrm>
        </p:spPr>
        <p:txBody>
          <a:bodyPr/>
          <a:lstStyle/>
          <a:p>
            <a:pPr algn="ctr"/>
            <a:r>
              <a:rPr lang="en-US" sz="1200" dirty="0">
                <a:solidFill>
                  <a:schemeClr val="bg1"/>
                </a:solidFill>
              </a:rPr>
              <a:t>Copyright </a:t>
            </a:r>
            <a:r>
              <a:rPr lang="en-US" sz="1200" dirty="0">
                <a:solidFill>
                  <a:schemeClr val="bg1"/>
                </a:solidFill>
                <a:ea typeface="ＭＳ Ｐゴシック" pitchFamily="34" charset="-128"/>
              </a:rPr>
              <a:t>© 2018 </a:t>
            </a:r>
            <a:r>
              <a:rPr lang="en-US" sz="1200" dirty="0" err="1">
                <a:solidFill>
                  <a:schemeClr val="bg1"/>
                </a:solidFill>
                <a:ea typeface="ＭＳ Ｐゴシック" pitchFamily="34" charset="-128"/>
              </a:rPr>
              <a:t>Cengage</a:t>
            </a:r>
            <a:r>
              <a:rPr lang="en-US" sz="1200" dirty="0">
                <a:solidFill>
                  <a:schemeClr val="bg1"/>
                </a:solidFill>
                <a:ea typeface="ＭＳ Ｐゴシック" pitchFamily="34" charset="-128"/>
              </a:rPr>
              <a:t> Learning. All Rights Reserved. May not be copied, scanned, or duplicated, in whole or in part, except for use as permitted in a license distributed with a certain product or service or otherwise on a password-protected website for classroom use.</a:t>
            </a:r>
          </a:p>
        </p:txBody>
      </p:sp>
    </p:spTree>
    <p:extLst>
      <p:ext uri="{BB962C8B-B14F-4D97-AF65-F5344CB8AC3E}">
        <p14:creationId xmlns:p14="http://schemas.microsoft.com/office/powerpoint/2010/main" val="685565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16.2 A Flurry of New Ideas</a:t>
            </a:r>
          </a:p>
        </p:txBody>
      </p:sp>
      <p:sp>
        <p:nvSpPr>
          <p:cNvPr id="17411" name="Content Placeholder 3"/>
          <p:cNvSpPr>
            <a:spLocks noGrp="1"/>
          </p:cNvSpPr>
          <p:nvPr>
            <p:ph idx="1"/>
          </p:nvPr>
        </p:nvSpPr>
        <p:spPr/>
        <p:txBody>
          <a:bodyPr/>
          <a:lstStyle/>
          <a:p>
            <a:r>
              <a:rPr lang="en-GB" altLang="en-US" dirty="0"/>
              <a:t>19th century naturalists tried to explain evidence that life on Earth had changed over time</a:t>
            </a:r>
          </a:p>
          <a:p>
            <a:r>
              <a:rPr lang="en-GB" altLang="en-US" dirty="0"/>
              <a:t>George Cuvier</a:t>
            </a:r>
          </a:p>
          <a:p>
            <a:pPr lvl="1"/>
            <a:r>
              <a:rPr lang="en-GB" altLang="en-US" dirty="0"/>
              <a:t>Assumed Earth to be in the thousands, not billions, of years</a:t>
            </a:r>
          </a:p>
          <a:p>
            <a:pPr lvl="1"/>
            <a:r>
              <a:rPr lang="en-GB" altLang="en-US" dirty="0"/>
              <a:t>Proposed theory of catastrophism</a:t>
            </a:r>
          </a:p>
          <a:p>
            <a:pPr lvl="2"/>
            <a:r>
              <a:rPr lang="en-GB" altLang="en-US" dirty="0"/>
              <a:t>Catastrophic geological events caused extinctions</a:t>
            </a:r>
          </a:p>
        </p:txBody>
      </p:sp>
    </p:spTree>
    <p:extLst>
      <p:ext uri="{BB962C8B-B14F-4D97-AF65-F5344CB8AC3E}">
        <p14:creationId xmlns:p14="http://schemas.microsoft.com/office/powerpoint/2010/main" val="3617249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Jean-Baptiste Lamarck (1 of </a:t>
            </a:r>
            <a:r>
              <a:rPr lang="en-US" altLang="en-US" dirty="0" smtClean="0"/>
              <a:t>2)</a:t>
            </a:r>
            <a:endParaRPr lang="en-US" dirty="0"/>
          </a:p>
        </p:txBody>
      </p:sp>
      <p:sp>
        <p:nvSpPr>
          <p:cNvPr id="3" name="Content Placeholder 2"/>
          <p:cNvSpPr>
            <a:spLocks noGrp="1"/>
          </p:cNvSpPr>
          <p:nvPr>
            <p:ph idx="1"/>
          </p:nvPr>
        </p:nvSpPr>
        <p:spPr/>
        <p:txBody>
          <a:bodyPr/>
          <a:lstStyle/>
          <a:p>
            <a:r>
              <a:rPr lang="en-US" altLang="en-US" dirty="0"/>
              <a:t>Believed that a species gradually improved over generations due to a drive toward perfection</a:t>
            </a:r>
          </a:p>
          <a:p>
            <a:r>
              <a:rPr lang="en-US" altLang="en-US" dirty="0"/>
              <a:t>Proposed that environmental pressures cause an internal need for change</a:t>
            </a:r>
          </a:p>
          <a:p>
            <a:pPr lvl="1"/>
            <a:r>
              <a:rPr lang="en-US" altLang="en-US" dirty="0"/>
              <a:t>Resulting change is inherited by offspring</a:t>
            </a:r>
          </a:p>
          <a:p>
            <a:r>
              <a:rPr lang="en-US" altLang="en-US" dirty="0"/>
              <a:t>Thought about the processes that drive </a:t>
            </a:r>
            <a:r>
              <a:rPr lang="en-US" altLang="en-US" dirty="0" smtClean="0"/>
              <a:t>evolution</a:t>
            </a:r>
            <a:endParaRPr lang="en-US" altLang="en-US" dirty="0"/>
          </a:p>
        </p:txBody>
      </p:sp>
    </p:spTree>
    <p:extLst>
      <p:ext uri="{BB962C8B-B14F-4D97-AF65-F5344CB8AC3E}">
        <p14:creationId xmlns:p14="http://schemas.microsoft.com/office/powerpoint/2010/main" val="3375277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Jean-Baptiste Lamarck </a:t>
            </a:r>
            <a:r>
              <a:rPr lang="en-US" altLang="en-US" dirty="0" smtClean="0"/>
              <a:t>(2 </a:t>
            </a:r>
            <a:r>
              <a:rPr lang="en-US" altLang="en-US" dirty="0"/>
              <a:t>of </a:t>
            </a:r>
            <a:r>
              <a:rPr lang="en-US" altLang="en-US" dirty="0" smtClean="0"/>
              <a:t>2)</a:t>
            </a:r>
            <a:endParaRPr lang="en-US" dirty="0"/>
          </a:p>
        </p:txBody>
      </p:sp>
      <p:sp>
        <p:nvSpPr>
          <p:cNvPr id="3" name="Content Placeholder 2"/>
          <p:cNvSpPr>
            <a:spLocks noGrp="1"/>
          </p:cNvSpPr>
          <p:nvPr>
            <p:ph idx="1"/>
          </p:nvPr>
        </p:nvSpPr>
        <p:spPr/>
        <p:txBody>
          <a:bodyPr/>
          <a:lstStyle/>
          <a:p>
            <a:r>
              <a:rPr lang="en-GB" altLang="en-US" dirty="0"/>
              <a:t>Evolution</a:t>
            </a:r>
          </a:p>
          <a:p>
            <a:pPr lvl="1"/>
            <a:r>
              <a:rPr lang="en-GB" altLang="en-US" dirty="0"/>
              <a:t>Lamarck was the first to think about lineage, a line of descent</a:t>
            </a:r>
          </a:p>
          <a:p>
            <a:pPr lvl="1"/>
            <a:r>
              <a:rPr lang="en-GB" altLang="en-US" dirty="0"/>
              <a:t>Involves the idea that a species gradually improves over </a:t>
            </a:r>
            <a:r>
              <a:rPr lang="en-GB" altLang="en-US" dirty="0" smtClean="0"/>
              <a:t>generations</a:t>
            </a:r>
            <a:endParaRPr lang="en-GB" altLang="en-US" dirty="0"/>
          </a:p>
        </p:txBody>
      </p:sp>
    </p:spTree>
    <p:extLst>
      <p:ext uri="{BB962C8B-B14F-4D97-AF65-F5344CB8AC3E}">
        <p14:creationId xmlns:p14="http://schemas.microsoft.com/office/powerpoint/2010/main" val="3254249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Charles Lyell</a:t>
            </a:r>
            <a:endParaRPr lang="en-US" dirty="0"/>
          </a:p>
        </p:txBody>
      </p:sp>
      <p:sp>
        <p:nvSpPr>
          <p:cNvPr id="3" name="Content Placeholder 2"/>
          <p:cNvSpPr>
            <a:spLocks noGrp="1"/>
          </p:cNvSpPr>
          <p:nvPr>
            <p:ph idx="1"/>
          </p:nvPr>
        </p:nvSpPr>
        <p:spPr/>
        <p:txBody>
          <a:bodyPr/>
          <a:lstStyle/>
          <a:p>
            <a:r>
              <a:rPr lang="en-GB" altLang="en-US" i="1" dirty="0"/>
              <a:t>Principles of Geology </a:t>
            </a:r>
            <a:r>
              <a:rPr lang="en-GB" altLang="en-US" dirty="0"/>
              <a:t>supported theory of uniformity </a:t>
            </a:r>
          </a:p>
          <a:p>
            <a:pPr lvl="1"/>
            <a:r>
              <a:rPr lang="en-GB" altLang="en-US" dirty="0"/>
              <a:t>Over great spans of time, gradual, everyday geologic processes such as erosion could have sculpted Earth</a:t>
            </a:r>
          </a:p>
          <a:p>
            <a:r>
              <a:rPr lang="en-GB" altLang="en-US" dirty="0"/>
              <a:t>Challenged idea that Earth was 6,000 years old</a:t>
            </a:r>
          </a:p>
          <a:p>
            <a:pPr lvl="1"/>
            <a:r>
              <a:rPr lang="en-GB" altLang="en-US" dirty="0"/>
              <a:t>Calculated that Earth is millions of years old</a:t>
            </a:r>
          </a:p>
          <a:p>
            <a:r>
              <a:rPr lang="en-GB" altLang="en-US" dirty="0"/>
              <a:t>Provided Darwin with </a:t>
            </a:r>
            <a:r>
              <a:rPr lang="en-GB" altLang="en-US" dirty="0" smtClean="0"/>
              <a:t>insights</a:t>
            </a:r>
            <a:endParaRPr lang="en-GB" altLang="en-US" dirty="0"/>
          </a:p>
        </p:txBody>
      </p:sp>
    </p:spTree>
    <p:extLst>
      <p:ext uri="{BB962C8B-B14F-4D97-AF65-F5344CB8AC3E}">
        <p14:creationId xmlns:p14="http://schemas.microsoft.com/office/powerpoint/2010/main" val="2647522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Charles Darwin</a:t>
            </a:r>
            <a:endParaRPr lang="en-US" dirty="0"/>
          </a:p>
        </p:txBody>
      </p:sp>
      <p:sp>
        <p:nvSpPr>
          <p:cNvPr id="3" name="Content Placeholder 2"/>
          <p:cNvSpPr>
            <a:spLocks noGrp="1"/>
          </p:cNvSpPr>
          <p:nvPr>
            <p:ph idx="1"/>
          </p:nvPr>
        </p:nvSpPr>
        <p:spPr/>
        <p:txBody>
          <a:bodyPr/>
          <a:lstStyle/>
          <a:p>
            <a:r>
              <a:rPr lang="en-GB" altLang="en-US" sz="3100" dirty="0"/>
              <a:t>Naturalist aboard the </a:t>
            </a:r>
            <a:r>
              <a:rPr lang="en-GB" altLang="en-US" sz="3100" i="1" dirty="0"/>
              <a:t>Beagle</a:t>
            </a:r>
          </a:p>
          <a:p>
            <a:r>
              <a:rPr lang="en-GB" altLang="en-US" sz="3100" dirty="0"/>
              <a:t>Circumnavigated the globe over five years </a:t>
            </a:r>
          </a:p>
          <a:p>
            <a:r>
              <a:rPr lang="en-GB" altLang="en-US" sz="3100" dirty="0"/>
              <a:t>Made detailed observations of geology, fossils, plants, and animals</a:t>
            </a:r>
          </a:p>
          <a:p>
            <a:pPr lvl="1"/>
            <a:r>
              <a:rPr lang="en-GB" altLang="en-US" sz="2700" dirty="0"/>
              <a:t>Collected specimens like fossil glyptodonts</a:t>
            </a:r>
          </a:p>
          <a:p>
            <a:pPr lvl="2"/>
            <a:r>
              <a:rPr lang="en-GB" altLang="en-US" sz="2300" dirty="0"/>
              <a:t>Noticed that </a:t>
            </a:r>
            <a:r>
              <a:rPr lang="en-GB" altLang="en-US" sz="2300" dirty="0" err="1"/>
              <a:t>Glyptodons</a:t>
            </a:r>
            <a:r>
              <a:rPr lang="en-GB" altLang="en-US" sz="2300" dirty="0"/>
              <a:t> and modern armadillos share traits, and therefore, that they possibly share an ancestor</a:t>
            </a:r>
          </a:p>
          <a:p>
            <a:pPr lvl="2"/>
            <a:r>
              <a:rPr lang="en-GB" altLang="en-US" sz="2300" dirty="0"/>
              <a:t>Helped Darwin develop a theory of evolution by natural </a:t>
            </a:r>
            <a:r>
              <a:rPr lang="en-GB" altLang="en-US" sz="2300" dirty="0" smtClean="0"/>
              <a:t>selection</a:t>
            </a:r>
            <a:endParaRPr lang="en-GB" altLang="en-US" sz="2300" dirty="0"/>
          </a:p>
        </p:txBody>
      </p:sp>
    </p:spTree>
    <p:extLst>
      <p:ext uri="{BB962C8B-B14F-4D97-AF65-F5344CB8AC3E}">
        <p14:creationId xmlns:p14="http://schemas.microsoft.com/office/powerpoint/2010/main" val="1196136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smtClean="0"/>
              <a:t> </a:t>
            </a:r>
            <a:r>
              <a:rPr lang="en-US" altLang="en-US" dirty="0"/>
              <a:t>Ancient Relatives</a:t>
            </a:r>
          </a:p>
        </p:txBody>
      </p:sp>
      <p:pic>
        <p:nvPicPr>
          <p:cNvPr id="3074" name="Picture 2" descr="The figure consists of two different images. The first image A, shows a fossil of a glyptodont. The second image B shows an armadillo.&#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1309687"/>
            <a:ext cx="4113213" cy="486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671507"/>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Thomas Malthus</a:t>
            </a:r>
          </a:p>
        </p:txBody>
      </p:sp>
      <p:sp>
        <p:nvSpPr>
          <p:cNvPr id="20483" name="Content Placeholder 2"/>
          <p:cNvSpPr>
            <a:spLocks noGrp="1"/>
          </p:cNvSpPr>
          <p:nvPr>
            <p:ph idx="1"/>
          </p:nvPr>
        </p:nvSpPr>
        <p:spPr/>
        <p:txBody>
          <a:bodyPr/>
          <a:lstStyle/>
          <a:p>
            <a:r>
              <a:rPr lang="en-US" altLang="en-US" dirty="0"/>
              <a:t>Economist that correlated increases in the size of human populations with episodes of disease, famine and war</a:t>
            </a:r>
          </a:p>
          <a:p>
            <a:r>
              <a:rPr lang="en-US" altLang="en-US" dirty="0"/>
              <a:t>Proposed idea that humans can run out of resources</a:t>
            </a:r>
          </a:p>
          <a:p>
            <a:pPr lvl="1"/>
            <a:r>
              <a:rPr lang="en-US" altLang="en-US" dirty="0"/>
              <a:t>Human reproduction can exceed capacity of environment to sustain them</a:t>
            </a:r>
          </a:p>
          <a:p>
            <a:r>
              <a:rPr lang="en-GB" altLang="en-US" dirty="0"/>
              <a:t>Influenced Darwin’s ideas </a:t>
            </a:r>
            <a:r>
              <a:rPr lang="en-US" altLang="en-US" dirty="0"/>
              <a:t>of natural selection</a:t>
            </a:r>
          </a:p>
        </p:txBody>
      </p:sp>
    </p:spTree>
    <p:extLst>
      <p:ext uri="{BB962C8B-B14F-4D97-AF65-F5344CB8AC3E}">
        <p14:creationId xmlns:p14="http://schemas.microsoft.com/office/powerpoint/2010/main" val="1959315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Darwin</a:t>
            </a:r>
          </a:p>
        </p:txBody>
      </p:sp>
      <p:sp>
        <p:nvSpPr>
          <p:cNvPr id="22531" name="Content Placeholder 2"/>
          <p:cNvSpPr>
            <a:spLocks noGrp="1"/>
          </p:cNvSpPr>
          <p:nvPr>
            <p:ph idx="1"/>
          </p:nvPr>
        </p:nvSpPr>
        <p:spPr/>
        <p:txBody>
          <a:bodyPr/>
          <a:lstStyle/>
          <a:p>
            <a:r>
              <a:rPr lang="en-GB" altLang="en-US" dirty="0"/>
              <a:t>Darwin applied Malthus’ ideas broadly</a:t>
            </a:r>
          </a:p>
          <a:p>
            <a:pPr lvl="1"/>
            <a:r>
              <a:rPr lang="en-GB" altLang="en-US" dirty="0"/>
              <a:t>Realized some individuals have traits that make them better suited to their environment than others</a:t>
            </a:r>
          </a:p>
          <a:p>
            <a:pPr lvl="2"/>
            <a:r>
              <a:rPr lang="en-GB" altLang="en-US" dirty="0"/>
              <a:t>Those traits might enhance the individual’s fitness or the ability to survive and reproduce</a:t>
            </a:r>
          </a:p>
          <a:p>
            <a:pPr lvl="2"/>
            <a:r>
              <a:rPr lang="en-GB" altLang="en-US" dirty="0"/>
              <a:t>Adaptations</a:t>
            </a:r>
            <a:r>
              <a:rPr lang="en-US" dirty="0"/>
              <a:t>—</a:t>
            </a:r>
            <a:r>
              <a:rPr lang="en-GB" altLang="en-US" dirty="0"/>
              <a:t>a trait that imparts greater fitness to an individual would become more common in a population over generations, compared with less-competitive forms</a:t>
            </a:r>
          </a:p>
        </p:txBody>
      </p:sp>
    </p:spTree>
    <p:extLst>
      <p:ext uri="{BB962C8B-B14F-4D97-AF65-F5344CB8AC3E}">
        <p14:creationId xmlns:p14="http://schemas.microsoft.com/office/powerpoint/2010/main" val="97958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Evolution by Natural Selection (1 of </a:t>
            </a:r>
            <a:r>
              <a:rPr lang="en-US" altLang="en-US" dirty="0" smtClean="0"/>
              <a:t>3)</a:t>
            </a:r>
            <a:endParaRPr lang="en-US" altLang="en-US" dirty="0"/>
          </a:p>
        </p:txBody>
      </p:sp>
      <p:sp>
        <p:nvSpPr>
          <p:cNvPr id="23555" name="Content Placeholder 2"/>
          <p:cNvSpPr>
            <a:spLocks noGrp="1"/>
          </p:cNvSpPr>
          <p:nvPr>
            <p:ph idx="1"/>
          </p:nvPr>
        </p:nvSpPr>
        <p:spPr/>
        <p:txBody>
          <a:bodyPr/>
          <a:lstStyle/>
          <a:p>
            <a:r>
              <a:rPr lang="en-GB" altLang="en-US" dirty="0" smtClean="0"/>
              <a:t>Darwin</a:t>
            </a:r>
          </a:p>
          <a:p>
            <a:pPr lvl="1"/>
            <a:r>
              <a:rPr lang="en-GB" altLang="en-US" dirty="0" smtClean="0"/>
              <a:t>Called the process in which environmental pressures result in the differential survival and reproduction of individuals of a population natural selection</a:t>
            </a:r>
          </a:p>
          <a:p>
            <a:pPr lvl="1"/>
            <a:r>
              <a:rPr lang="en-GB" altLang="en-US" dirty="0" smtClean="0"/>
              <a:t>Published </a:t>
            </a:r>
            <a:r>
              <a:rPr lang="en-GB" altLang="en-US" i="1" dirty="0"/>
              <a:t>On the Origin of Species</a:t>
            </a:r>
          </a:p>
          <a:p>
            <a:pPr lvl="2"/>
            <a:r>
              <a:rPr lang="en-GB" altLang="en-US" dirty="0"/>
              <a:t>Laid out the theory of evolution by natural selection</a:t>
            </a:r>
          </a:p>
        </p:txBody>
      </p:sp>
    </p:spTree>
    <p:extLst>
      <p:ext uri="{BB962C8B-B14F-4D97-AF65-F5344CB8AC3E}">
        <p14:creationId xmlns:p14="http://schemas.microsoft.com/office/powerpoint/2010/main" val="1031746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30362" y="444751"/>
            <a:ext cx="8032638" cy="829761"/>
          </a:xfrm>
        </p:spPr>
        <p:txBody>
          <a:bodyPr/>
          <a:lstStyle/>
          <a:p>
            <a:r>
              <a:rPr lang="en-US" altLang="en-US" dirty="0"/>
              <a:t>Evolution of Natural Selection </a:t>
            </a:r>
            <a:r>
              <a:rPr lang="en-US" altLang="en-US" dirty="0" smtClean="0"/>
              <a:t>(2 </a:t>
            </a:r>
            <a:r>
              <a:rPr lang="en-US" altLang="en-US" dirty="0"/>
              <a:t>of 3)</a:t>
            </a:r>
          </a:p>
        </p:txBody>
      </p:sp>
      <p:graphicFrame>
        <p:nvGraphicFramePr>
          <p:cNvPr id="6" name="Table 5"/>
          <p:cNvGraphicFramePr>
            <a:graphicFrameLocks noGrp="1"/>
          </p:cNvGraphicFramePr>
          <p:nvPr>
            <p:extLst>
              <p:ext uri="{D42A27DB-BD31-4B8C-83A1-F6EECF244321}">
                <p14:modId xmlns:p14="http://schemas.microsoft.com/office/powerpoint/2010/main" val="4089348579"/>
              </p:ext>
            </p:extLst>
          </p:nvPr>
        </p:nvGraphicFramePr>
        <p:xfrm>
          <a:off x="762000" y="1295400"/>
          <a:ext cx="7696200" cy="914400"/>
        </p:xfrm>
        <a:graphic>
          <a:graphicData uri="http://schemas.openxmlformats.org/drawingml/2006/table">
            <a:tbl>
              <a:tblPr firstRow="1" bandRow="1">
                <a:tableStyleId>{5940675A-B579-460E-94D1-54222C63F5DA}</a:tableStyleId>
              </a:tblPr>
              <a:tblGrid>
                <a:gridCol w="7696200"/>
              </a:tblGrid>
              <a:tr h="457200">
                <a:tc>
                  <a:txBody>
                    <a:bodyPr/>
                    <a:lstStyle/>
                    <a:p>
                      <a:r>
                        <a:rPr lang="en-US" sz="1800" b="1" kern="1200" dirty="0" smtClean="0">
                          <a:solidFill>
                            <a:schemeClr val="bg1"/>
                          </a:solidFill>
                          <a:effectLst/>
                          <a:latin typeface="Arial" pitchFamily="34" charset="0"/>
                          <a:cs typeface="Arial" pitchFamily="34" charset="0"/>
                        </a:rPr>
                        <a:t>TABLE 16.1</a:t>
                      </a:r>
                      <a:endParaRPr lang="en-US" b="1" dirty="0">
                        <a:solidFill>
                          <a:schemeClr val="bg1"/>
                        </a:solidFill>
                        <a:latin typeface="Arial" pitchFamily="34" charset="0"/>
                        <a:cs typeface="Arial" pitchFamily="34" charset="0"/>
                      </a:endParaRPr>
                    </a:p>
                  </a:txBody>
                  <a:tcPr>
                    <a:solidFill>
                      <a:srgbClr val="194F97"/>
                    </a:solidFill>
                  </a:tcPr>
                </a:tc>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bg1"/>
                          </a:solidFill>
                          <a:effectLst/>
                          <a:latin typeface="Arial" pitchFamily="34" charset="0"/>
                          <a:ea typeface="+mn-ea"/>
                          <a:cs typeface="Arial" pitchFamily="34" charset="0"/>
                        </a:rPr>
                        <a:t>Evolution by Natural Selection</a:t>
                      </a:r>
                    </a:p>
                  </a:txBody>
                  <a:tcPr>
                    <a:solidFill>
                      <a:srgbClr val="194F97"/>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580581245"/>
              </p:ext>
            </p:extLst>
          </p:nvPr>
        </p:nvGraphicFramePr>
        <p:xfrm>
          <a:off x="762000" y="2209798"/>
          <a:ext cx="7696200" cy="3749040"/>
        </p:xfrm>
        <a:graphic>
          <a:graphicData uri="http://schemas.openxmlformats.org/drawingml/2006/table">
            <a:tbl>
              <a:tblPr firstRow="1" bandRow="1">
                <a:tableStyleId>{5940675A-B579-460E-94D1-54222C63F5DA}</a:tableStyleId>
              </a:tblPr>
              <a:tblGrid>
                <a:gridCol w="7696200"/>
              </a:tblGrid>
              <a:tr h="287005">
                <a:tc>
                  <a:txBody>
                    <a:bodyPr/>
                    <a:lstStyle/>
                    <a:p>
                      <a:r>
                        <a:rPr lang="en-US" sz="1800" b="1" dirty="0" smtClean="0">
                          <a:latin typeface="Arial" pitchFamily="34" charset="0"/>
                          <a:cs typeface="Arial" pitchFamily="34" charset="0"/>
                        </a:rPr>
                        <a:t>Observations About Populations</a:t>
                      </a:r>
                      <a:endParaRPr lang="en-US" sz="1800" b="1" dirty="0">
                        <a:latin typeface="Arial" pitchFamily="34" charset="0"/>
                        <a:cs typeface="Arial" pitchFamily="34" charset="0"/>
                      </a:endParaRPr>
                    </a:p>
                  </a:txBody>
                  <a:tcPr/>
                </a:tc>
              </a:tr>
              <a:tr h="2870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Arial" pitchFamily="34" charset="0"/>
                          <a:ea typeface="+mn-ea"/>
                          <a:cs typeface="Arial" pitchFamily="34" charset="0"/>
                        </a:rPr>
                        <a:t>Natural populations have an inherent capacity to increase in size over time.</a:t>
                      </a:r>
                    </a:p>
                  </a:txBody>
                  <a:tcPr/>
                </a:tc>
              </a:tr>
              <a:tr h="287005">
                <a:tc>
                  <a:txBody>
                    <a:bodyPr/>
                    <a:lstStyle/>
                    <a:p>
                      <a:r>
                        <a:rPr lang="en-US" sz="1800" dirty="0" smtClean="0">
                          <a:latin typeface="Arial" pitchFamily="34" charset="0"/>
                          <a:cs typeface="Arial" pitchFamily="34" charset="0"/>
                        </a:rPr>
                        <a:t>As a population expands, resources that are used by its members (such as food and living space) eventually become limited</a:t>
                      </a:r>
                      <a:endParaRPr lang="en-US" sz="1800" dirty="0">
                        <a:latin typeface="Arial" pitchFamily="34" charset="0"/>
                        <a:cs typeface="Arial" pitchFamily="34" charset="0"/>
                      </a:endParaRPr>
                    </a:p>
                  </a:txBody>
                  <a:tcPr/>
                </a:tc>
              </a:tr>
              <a:tr h="287005">
                <a:tc>
                  <a:txBody>
                    <a:bodyPr/>
                    <a:lstStyle/>
                    <a:p>
                      <a:r>
                        <a:rPr lang="en-US" sz="1800" dirty="0" smtClean="0">
                          <a:latin typeface="Arial" pitchFamily="34" charset="0"/>
                          <a:cs typeface="Arial" pitchFamily="34" charset="0"/>
                        </a:rPr>
                        <a:t>When resources are limited, members of a population compete for them. </a:t>
                      </a:r>
                    </a:p>
                  </a:txBody>
                  <a:tcPr/>
                </a:tc>
              </a:tr>
              <a:tr h="2870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latin typeface="Arial" pitchFamily="34" charset="0"/>
                          <a:cs typeface="Arial" pitchFamily="34" charset="0"/>
                        </a:rPr>
                        <a:t>Observations About Genetics</a:t>
                      </a:r>
                    </a:p>
                  </a:txBody>
                  <a:tcPr/>
                </a:tc>
              </a:tr>
              <a:tr h="287005">
                <a:tc>
                  <a:txBody>
                    <a:bodyPr/>
                    <a:lstStyle/>
                    <a:p>
                      <a:r>
                        <a:rPr lang="en-US" sz="1800" dirty="0" smtClean="0">
                          <a:latin typeface="Arial" pitchFamily="34" charset="0"/>
                          <a:cs typeface="Arial" pitchFamily="34" charset="0"/>
                        </a:rPr>
                        <a:t>Individuals of a species share certain traits.</a:t>
                      </a:r>
                      <a:endParaRPr lang="en-US" sz="1800" dirty="0">
                        <a:latin typeface="Arial" pitchFamily="34" charset="0"/>
                        <a:cs typeface="Arial" pitchFamily="34" charset="0"/>
                      </a:endParaRPr>
                    </a:p>
                  </a:txBody>
                  <a:tcPr/>
                </a:tc>
              </a:tr>
              <a:tr h="287005">
                <a:tc>
                  <a:txBody>
                    <a:bodyPr/>
                    <a:lstStyle/>
                    <a:p>
                      <a:r>
                        <a:rPr lang="en-US" sz="1800" dirty="0" smtClean="0">
                          <a:latin typeface="Arial" pitchFamily="34" charset="0"/>
                          <a:cs typeface="Arial" pitchFamily="34" charset="0"/>
                        </a:rPr>
                        <a:t>Individuals of a natural population vary in the details of those shared traits.</a:t>
                      </a:r>
                      <a:endParaRPr lang="en-US" sz="1800" dirty="0">
                        <a:latin typeface="Arial" pitchFamily="34" charset="0"/>
                        <a:cs typeface="Arial" pitchFamily="34" charset="0"/>
                      </a:endParaRPr>
                    </a:p>
                  </a:txBody>
                  <a:tcPr/>
                </a:tc>
              </a:tr>
              <a:tr h="287005">
                <a:tc>
                  <a:txBody>
                    <a:bodyPr/>
                    <a:lstStyle/>
                    <a:p>
                      <a:r>
                        <a:rPr lang="en-US" sz="1800" dirty="0" smtClean="0">
                          <a:latin typeface="Arial" pitchFamily="34" charset="0"/>
                          <a:cs typeface="Arial" pitchFamily="34" charset="0"/>
                        </a:rPr>
                        <a:t>Shared traits have a heritable basis, in genes. Slightly different forms of those genes (alleles) give rise to variation in shared traits.</a:t>
                      </a:r>
                      <a:endParaRPr lang="en-US" sz="1800" dirty="0">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val="317184184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fontScale="90000"/>
          </a:bodyPr>
          <a:lstStyle/>
          <a:p>
            <a:r>
              <a:rPr lang="en-US" altLang="en-US" dirty="0"/>
              <a:t>16.1 Early Beliefs, Confusing Discoveries (1 of </a:t>
            </a:r>
            <a:r>
              <a:rPr lang="en-US" altLang="en-US" dirty="0" smtClean="0"/>
              <a:t>5)</a:t>
            </a:r>
            <a:endParaRPr lang="en-US" altLang="en-US" dirty="0"/>
          </a:p>
        </p:txBody>
      </p:sp>
      <p:sp>
        <p:nvSpPr>
          <p:cNvPr id="8195" name="Content Placeholder 2"/>
          <p:cNvSpPr>
            <a:spLocks noGrp="1"/>
          </p:cNvSpPr>
          <p:nvPr>
            <p:ph idx="1"/>
          </p:nvPr>
        </p:nvSpPr>
        <p:spPr/>
        <p:txBody>
          <a:bodyPr/>
          <a:lstStyle/>
          <a:p>
            <a:r>
              <a:rPr lang="en-GB" altLang="en-US" dirty="0"/>
              <a:t>Expeditions by 19th century naturalists</a:t>
            </a:r>
          </a:p>
          <a:p>
            <a:pPr lvl="1"/>
            <a:r>
              <a:rPr lang="en-GB" altLang="en-US" dirty="0"/>
              <a:t>Yielded increasingly detailed observations of nature</a:t>
            </a:r>
          </a:p>
          <a:p>
            <a:pPr lvl="1"/>
            <a:r>
              <a:rPr lang="en-GB" altLang="en-US" dirty="0"/>
              <a:t>Collected thousands of plants and animals from around the world</a:t>
            </a:r>
          </a:p>
          <a:p>
            <a:pPr lvl="1"/>
            <a:r>
              <a:rPr lang="en-GB" altLang="en-US" dirty="0"/>
              <a:t>Catalogued and described newly discovered species</a:t>
            </a:r>
          </a:p>
        </p:txBody>
      </p:sp>
    </p:spTree>
    <p:extLst>
      <p:ext uri="{BB962C8B-B14F-4D97-AF65-F5344CB8AC3E}">
        <p14:creationId xmlns:p14="http://schemas.microsoft.com/office/powerpoint/2010/main" val="13003562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30362" y="444751"/>
            <a:ext cx="8032638" cy="829761"/>
          </a:xfrm>
        </p:spPr>
        <p:txBody>
          <a:bodyPr/>
          <a:lstStyle/>
          <a:p>
            <a:r>
              <a:rPr lang="en-US" altLang="en-US" dirty="0"/>
              <a:t>Evolution of Natural Selection </a:t>
            </a:r>
            <a:r>
              <a:rPr lang="en-US" altLang="en-US" dirty="0" smtClean="0"/>
              <a:t>(3 </a:t>
            </a:r>
            <a:r>
              <a:rPr lang="en-US" altLang="en-US" dirty="0"/>
              <a:t>of 3)</a:t>
            </a:r>
          </a:p>
        </p:txBody>
      </p:sp>
      <p:graphicFrame>
        <p:nvGraphicFramePr>
          <p:cNvPr id="6" name="Table 5"/>
          <p:cNvGraphicFramePr>
            <a:graphicFrameLocks noGrp="1"/>
          </p:cNvGraphicFramePr>
          <p:nvPr>
            <p:extLst>
              <p:ext uri="{D42A27DB-BD31-4B8C-83A1-F6EECF244321}">
                <p14:modId xmlns:p14="http://schemas.microsoft.com/office/powerpoint/2010/main" val="1440015531"/>
              </p:ext>
            </p:extLst>
          </p:nvPr>
        </p:nvGraphicFramePr>
        <p:xfrm>
          <a:off x="762000" y="1295400"/>
          <a:ext cx="7696200" cy="914400"/>
        </p:xfrm>
        <a:graphic>
          <a:graphicData uri="http://schemas.openxmlformats.org/drawingml/2006/table">
            <a:tbl>
              <a:tblPr firstRow="1" bandRow="1">
                <a:tableStyleId>{5940675A-B579-460E-94D1-54222C63F5DA}</a:tableStyleId>
              </a:tblPr>
              <a:tblGrid>
                <a:gridCol w="7696200"/>
              </a:tblGrid>
              <a:tr h="457200">
                <a:tc>
                  <a:txBody>
                    <a:bodyPr/>
                    <a:lstStyle/>
                    <a:p>
                      <a:r>
                        <a:rPr lang="en-US" sz="1800" b="1" kern="1200" dirty="0" smtClean="0">
                          <a:solidFill>
                            <a:schemeClr val="bg1"/>
                          </a:solidFill>
                          <a:effectLst/>
                          <a:latin typeface="Arial" pitchFamily="34" charset="0"/>
                          <a:cs typeface="Arial" pitchFamily="34" charset="0"/>
                        </a:rPr>
                        <a:t>TABLE 16.1</a:t>
                      </a:r>
                      <a:endParaRPr lang="en-US" b="1" dirty="0">
                        <a:solidFill>
                          <a:schemeClr val="bg1"/>
                        </a:solidFill>
                        <a:latin typeface="Arial" pitchFamily="34" charset="0"/>
                        <a:cs typeface="Arial" pitchFamily="34" charset="0"/>
                      </a:endParaRPr>
                    </a:p>
                  </a:txBody>
                  <a:tcPr>
                    <a:solidFill>
                      <a:srgbClr val="194F97"/>
                    </a:solidFill>
                  </a:tcPr>
                </a:tc>
              </a:tr>
              <a:tr h="457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bg1"/>
                          </a:solidFill>
                          <a:effectLst/>
                          <a:latin typeface="Arial" pitchFamily="34" charset="0"/>
                          <a:ea typeface="+mn-ea"/>
                          <a:cs typeface="Arial" pitchFamily="34" charset="0"/>
                        </a:rPr>
                        <a:t>Evolution by Natural Selection</a:t>
                      </a:r>
                    </a:p>
                  </a:txBody>
                  <a:tcPr>
                    <a:solidFill>
                      <a:srgbClr val="194F97"/>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639630884"/>
              </p:ext>
            </p:extLst>
          </p:nvPr>
        </p:nvGraphicFramePr>
        <p:xfrm>
          <a:off x="762000" y="2209798"/>
          <a:ext cx="7696200" cy="2011680"/>
        </p:xfrm>
        <a:graphic>
          <a:graphicData uri="http://schemas.openxmlformats.org/drawingml/2006/table">
            <a:tbl>
              <a:tblPr firstRow="1" bandRow="1">
                <a:tableStyleId>{5940675A-B579-460E-94D1-54222C63F5DA}</a:tableStyleId>
              </a:tblPr>
              <a:tblGrid>
                <a:gridCol w="7696200"/>
              </a:tblGrid>
              <a:tr h="287005">
                <a:tc>
                  <a:txBody>
                    <a:bodyPr/>
                    <a:lstStyle/>
                    <a:p>
                      <a:r>
                        <a:rPr lang="en-US" sz="1800" b="1" dirty="0" smtClean="0">
                          <a:latin typeface="Arial" pitchFamily="34" charset="0"/>
                          <a:cs typeface="Arial" pitchFamily="34" charset="0"/>
                        </a:rPr>
                        <a:t>Inferences</a:t>
                      </a:r>
                      <a:endParaRPr lang="en-US" sz="1800" b="1" dirty="0">
                        <a:latin typeface="Arial" pitchFamily="34" charset="0"/>
                        <a:cs typeface="Arial" pitchFamily="34" charset="0"/>
                      </a:endParaRPr>
                    </a:p>
                  </a:txBody>
                  <a:tcPr/>
                </a:tc>
              </a:tr>
              <a:tr h="2870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tx1"/>
                          </a:solidFill>
                          <a:effectLst/>
                          <a:latin typeface="Arial" pitchFamily="34" charset="0"/>
                          <a:ea typeface="+mn-ea"/>
                          <a:cs typeface="Arial" pitchFamily="34" charset="0"/>
                        </a:rPr>
                        <a:t>A certain form of a shared trait may make its bearer better able to survive.</a:t>
                      </a:r>
                    </a:p>
                  </a:txBody>
                  <a:tcPr/>
                </a:tc>
              </a:tr>
              <a:tr h="287005">
                <a:tc>
                  <a:txBody>
                    <a:bodyPr/>
                    <a:lstStyle/>
                    <a:p>
                      <a:r>
                        <a:rPr lang="en-US" sz="1800" dirty="0" smtClean="0">
                          <a:latin typeface="Arial" pitchFamily="34" charset="0"/>
                          <a:cs typeface="Arial" pitchFamily="34" charset="0"/>
                        </a:rPr>
                        <a:t>Individuals of a population that are better able to survive tend to leave more offspring</a:t>
                      </a:r>
                      <a:endParaRPr lang="en-US" sz="1800" dirty="0">
                        <a:latin typeface="Arial" pitchFamily="34" charset="0"/>
                        <a:cs typeface="Arial" pitchFamily="34" charset="0"/>
                      </a:endParaRPr>
                    </a:p>
                  </a:txBody>
                  <a:tcPr/>
                </a:tc>
              </a:tr>
              <a:tr h="287005">
                <a:tc>
                  <a:txBody>
                    <a:bodyPr/>
                    <a:lstStyle/>
                    <a:p>
                      <a:r>
                        <a:rPr lang="en-US" sz="1800" dirty="0" smtClean="0">
                          <a:latin typeface="Arial" pitchFamily="34" charset="0"/>
                          <a:cs typeface="Arial" pitchFamily="34" charset="0"/>
                        </a:rPr>
                        <a:t>Thus, an allele associated with an adaptive trait tends to become more common in a population over time.</a:t>
                      </a:r>
                    </a:p>
                  </a:txBody>
                  <a:tcPr/>
                </a:tc>
              </a:tr>
            </a:tbl>
          </a:graphicData>
        </a:graphic>
      </p:graphicFrame>
    </p:spTree>
    <p:extLst>
      <p:ext uri="{BB962C8B-B14F-4D97-AF65-F5344CB8AC3E}">
        <p14:creationId xmlns:p14="http://schemas.microsoft.com/office/powerpoint/2010/main" val="2332903695"/>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a:t>Alfred Wallace</a:t>
            </a:r>
          </a:p>
        </p:txBody>
      </p:sp>
      <p:sp>
        <p:nvSpPr>
          <p:cNvPr id="24579" name="Content Placeholder 2"/>
          <p:cNvSpPr>
            <a:spLocks noGrp="1"/>
          </p:cNvSpPr>
          <p:nvPr>
            <p:ph idx="1"/>
          </p:nvPr>
        </p:nvSpPr>
        <p:spPr/>
        <p:txBody>
          <a:bodyPr/>
          <a:lstStyle/>
          <a:p>
            <a:r>
              <a:rPr lang="en-US" altLang="en-US" dirty="0"/>
              <a:t>Studied wildlife in the Amazon basin and Malay Archipelago</a:t>
            </a:r>
          </a:p>
          <a:p>
            <a:r>
              <a:rPr lang="en-US" altLang="en-US" dirty="0"/>
              <a:t>Wrote to Darwin and Lyell about patterns in the geographic distribution of species</a:t>
            </a:r>
          </a:p>
          <a:p>
            <a:pPr lvl="1"/>
            <a:r>
              <a:rPr lang="en-US" altLang="en-US" dirty="0"/>
              <a:t>Had come up with the same hypothesis as Darwin: evolution occurs by natural </a:t>
            </a:r>
            <a:r>
              <a:rPr lang="en-US" altLang="en-US" dirty="0" smtClean="0"/>
              <a:t>selection</a:t>
            </a:r>
          </a:p>
          <a:p>
            <a:pPr marL="347472" lvl="1" indent="-347472">
              <a:spcBef>
                <a:spcPts val="672"/>
              </a:spcBef>
              <a:buFont typeface="Arial" panose="020B0604020202020204" pitchFamily="34" charset="0"/>
              <a:buChar char="•"/>
            </a:pPr>
            <a:r>
              <a:rPr lang="en-US" altLang="en-US" dirty="0" smtClean="0"/>
              <a:t>Darwin and Wallace are both credited with presenting the hypothesis of evolution in 1858, one year before </a:t>
            </a:r>
            <a:r>
              <a:rPr lang="en-US" altLang="en-US" i="1" dirty="0" smtClean="0"/>
              <a:t>On the Origin of Species</a:t>
            </a:r>
            <a:r>
              <a:rPr lang="en-US" altLang="en-US" dirty="0" smtClean="0"/>
              <a:t> was published</a:t>
            </a:r>
          </a:p>
        </p:txBody>
      </p:sp>
    </p:spTree>
    <p:extLst>
      <p:ext uri="{BB962C8B-B14F-4D97-AF65-F5344CB8AC3E}">
        <p14:creationId xmlns:p14="http://schemas.microsoft.com/office/powerpoint/2010/main" val="2655653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dirty="0"/>
              <a:t>16.3 Ancient Evidence (1 of 3)</a:t>
            </a:r>
          </a:p>
        </p:txBody>
      </p:sp>
      <p:sp>
        <p:nvSpPr>
          <p:cNvPr id="25603" name="Content Placeholder 2"/>
          <p:cNvSpPr>
            <a:spLocks noGrp="1"/>
          </p:cNvSpPr>
          <p:nvPr>
            <p:ph idx="1"/>
          </p:nvPr>
        </p:nvSpPr>
        <p:spPr/>
        <p:txBody>
          <a:bodyPr/>
          <a:lstStyle/>
          <a:p>
            <a:r>
              <a:rPr lang="en-GB" altLang="en-US" dirty="0"/>
              <a:t>Most fossils are mineralized </a:t>
            </a:r>
          </a:p>
          <a:p>
            <a:pPr lvl="1"/>
            <a:r>
              <a:rPr lang="en-GB" altLang="en-US" dirty="0"/>
              <a:t>Bones</a:t>
            </a:r>
          </a:p>
          <a:p>
            <a:pPr lvl="1"/>
            <a:r>
              <a:rPr lang="en-GB" altLang="en-US" dirty="0"/>
              <a:t>Teeth</a:t>
            </a:r>
          </a:p>
          <a:p>
            <a:pPr lvl="1"/>
            <a:r>
              <a:rPr lang="en-GB" altLang="en-US" dirty="0"/>
              <a:t>Shells</a:t>
            </a:r>
          </a:p>
          <a:p>
            <a:pPr lvl="1"/>
            <a:r>
              <a:rPr lang="en-GB" altLang="en-US" dirty="0"/>
              <a:t>Seeds</a:t>
            </a:r>
          </a:p>
          <a:p>
            <a:pPr lvl="1"/>
            <a:r>
              <a:rPr lang="en-GB" altLang="en-US" dirty="0"/>
              <a:t>Spores</a:t>
            </a:r>
          </a:p>
        </p:txBody>
      </p:sp>
    </p:spTree>
    <p:extLst>
      <p:ext uri="{BB962C8B-B14F-4D97-AF65-F5344CB8AC3E}">
        <p14:creationId xmlns:p14="http://schemas.microsoft.com/office/powerpoint/2010/main" val="3352610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a:t>Ancient Evidence </a:t>
            </a:r>
            <a:r>
              <a:rPr lang="en-US" altLang="en-US" dirty="0" smtClean="0"/>
              <a:t>(2 </a:t>
            </a:r>
            <a:r>
              <a:rPr lang="en-US" altLang="en-US" dirty="0"/>
              <a:t>of 3)</a:t>
            </a:r>
          </a:p>
        </p:txBody>
      </p:sp>
      <p:sp>
        <p:nvSpPr>
          <p:cNvPr id="27651" name="Content Placeholder 2"/>
          <p:cNvSpPr>
            <a:spLocks noGrp="1"/>
          </p:cNvSpPr>
          <p:nvPr>
            <p:ph idx="1"/>
          </p:nvPr>
        </p:nvSpPr>
        <p:spPr/>
        <p:txBody>
          <a:bodyPr/>
          <a:lstStyle/>
          <a:p>
            <a:r>
              <a:rPr lang="en-GB" altLang="en-US" dirty="0"/>
              <a:t>Trace fossils can be:</a:t>
            </a:r>
          </a:p>
          <a:p>
            <a:pPr lvl="1"/>
            <a:r>
              <a:rPr lang="en-GB" altLang="en-US" dirty="0"/>
              <a:t>Footprints and other impressions</a:t>
            </a:r>
          </a:p>
          <a:p>
            <a:pPr lvl="1"/>
            <a:r>
              <a:rPr lang="en-GB" altLang="en-US" dirty="0"/>
              <a:t>Nests</a:t>
            </a:r>
          </a:p>
          <a:p>
            <a:pPr lvl="1"/>
            <a:r>
              <a:rPr lang="en-GB" altLang="en-US" dirty="0"/>
              <a:t>Burrows</a:t>
            </a:r>
          </a:p>
          <a:p>
            <a:pPr lvl="1"/>
            <a:r>
              <a:rPr lang="en-GB" altLang="en-US" dirty="0"/>
              <a:t>Trails</a:t>
            </a:r>
          </a:p>
          <a:p>
            <a:pPr lvl="1"/>
            <a:r>
              <a:rPr lang="en-GB" altLang="en-US" dirty="0"/>
              <a:t>Eggshells</a:t>
            </a:r>
          </a:p>
          <a:p>
            <a:pPr lvl="1"/>
            <a:r>
              <a:rPr lang="en-GB" altLang="en-US" dirty="0" err="1"/>
              <a:t>Feces</a:t>
            </a:r>
            <a:endParaRPr lang="en-US" altLang="en-US" dirty="0"/>
          </a:p>
        </p:txBody>
      </p:sp>
    </p:spTree>
    <p:extLst>
      <p:ext uri="{BB962C8B-B14F-4D97-AF65-F5344CB8AC3E}">
        <p14:creationId xmlns:p14="http://schemas.microsoft.com/office/powerpoint/2010/main" val="752578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19169" y="277241"/>
            <a:ext cx="8032638" cy="754328"/>
          </a:xfrm>
        </p:spPr>
        <p:txBody>
          <a:bodyPr/>
          <a:lstStyle/>
          <a:p>
            <a:r>
              <a:rPr lang="en-US" altLang="en-US" dirty="0"/>
              <a:t>Ancient Evidence </a:t>
            </a:r>
            <a:r>
              <a:rPr lang="en-US" altLang="en-US" dirty="0" smtClean="0"/>
              <a:t>(3 </a:t>
            </a:r>
            <a:r>
              <a:rPr lang="en-US" altLang="en-US" dirty="0"/>
              <a:t>of 3)</a:t>
            </a:r>
          </a:p>
        </p:txBody>
      </p:sp>
      <p:pic>
        <p:nvPicPr>
          <p:cNvPr id="4098" name="Picture 2" descr="The examples of fossils consists of five images, A to E.The photo A shows a fossil skeleton with a beak kind of structure. The skeleton shows both wing like and fin like structure. It looks like floating free in water.The photo B shows a wasp preserved in amber. It has a long, slender body with three pairs of legs, one in front, one in middle, and the last pair of the legs which are longest are at the hind side. Two antennae are seen on top of its head. It has wings too.The photo C shows an image of a leaf fossil which is imprinted.The photo D shows a trail of three-toed fossil footprints. The photo E shows fossilized feces.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75" y="1143000"/>
            <a:ext cx="8628063"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9787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Evidence in Rock Formations</a:t>
            </a:r>
          </a:p>
        </p:txBody>
      </p:sp>
      <p:sp>
        <p:nvSpPr>
          <p:cNvPr id="31747" name="Content Placeholder 2"/>
          <p:cNvSpPr>
            <a:spLocks noGrp="1"/>
          </p:cNvSpPr>
          <p:nvPr>
            <p:ph idx="1"/>
          </p:nvPr>
        </p:nvSpPr>
        <p:spPr/>
        <p:txBody>
          <a:bodyPr/>
          <a:lstStyle/>
          <a:p>
            <a:r>
              <a:rPr lang="en-GB" altLang="en-US" dirty="0"/>
              <a:t>Fossilization</a:t>
            </a:r>
          </a:p>
          <a:p>
            <a:pPr lvl="1"/>
            <a:r>
              <a:rPr lang="en-GB" altLang="en-US" dirty="0"/>
              <a:t>Begins when an organism or its traces become covered by sediments/volcanic ash</a:t>
            </a:r>
          </a:p>
          <a:p>
            <a:pPr lvl="1"/>
            <a:r>
              <a:rPr lang="en-GB" altLang="en-US" dirty="0"/>
              <a:t>After a very long time, pressure and mineralization transform the remains into rock</a:t>
            </a:r>
          </a:p>
          <a:p>
            <a:pPr lvl="1"/>
            <a:r>
              <a:rPr lang="en-GB" altLang="en-US" dirty="0"/>
              <a:t>Fossils are found in stacked layers of sedimentary rock</a:t>
            </a:r>
          </a:p>
          <a:p>
            <a:pPr lvl="1"/>
            <a:r>
              <a:rPr lang="en-GB" altLang="en-US" dirty="0"/>
              <a:t>Younger fossils occur in more recent layers, on top of older fossils in older layers</a:t>
            </a:r>
          </a:p>
        </p:txBody>
      </p:sp>
    </p:spTree>
    <p:extLst>
      <p:ext uri="{BB962C8B-B14F-4D97-AF65-F5344CB8AC3E}">
        <p14:creationId xmlns:p14="http://schemas.microsoft.com/office/powerpoint/2010/main" val="3657515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dirty="0"/>
              <a:t>The Fossil Record</a:t>
            </a:r>
          </a:p>
        </p:txBody>
      </p:sp>
      <p:sp>
        <p:nvSpPr>
          <p:cNvPr id="32771" name="Content Placeholder 2"/>
          <p:cNvSpPr>
            <a:spLocks noGrp="1"/>
          </p:cNvSpPr>
          <p:nvPr>
            <p:ph idx="1"/>
          </p:nvPr>
        </p:nvSpPr>
        <p:spPr/>
        <p:txBody>
          <a:bodyPr/>
          <a:lstStyle/>
          <a:p>
            <a:r>
              <a:rPr lang="en-US" altLang="en-US" dirty="0"/>
              <a:t>We have fossils for more that 250,000 species</a:t>
            </a:r>
          </a:p>
          <a:p>
            <a:r>
              <a:rPr lang="en-GB" altLang="en-US" dirty="0"/>
              <a:t>Fossils are relatively rare, so the fossil record will always be incomplete</a:t>
            </a:r>
          </a:p>
          <a:p>
            <a:pPr lvl="1"/>
            <a:r>
              <a:rPr lang="en-GB" altLang="en-US" dirty="0"/>
              <a:t>Most ancient species had no hard parts to fossilize</a:t>
            </a:r>
          </a:p>
          <a:p>
            <a:pPr lvl="1"/>
            <a:r>
              <a:rPr lang="en-GB" altLang="en-US" dirty="0"/>
              <a:t>Burial site had to escape destructive geologic events</a:t>
            </a:r>
          </a:p>
        </p:txBody>
      </p:sp>
    </p:spTree>
    <p:extLst>
      <p:ext uri="{BB962C8B-B14F-4D97-AF65-F5344CB8AC3E}">
        <p14:creationId xmlns:p14="http://schemas.microsoft.com/office/powerpoint/2010/main" val="3963776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16.4 Filling in Pieces of the Puzzle</a:t>
            </a:r>
            <a:endParaRPr lang="en-US" dirty="0"/>
          </a:p>
        </p:txBody>
      </p:sp>
      <p:sp>
        <p:nvSpPr>
          <p:cNvPr id="3" name="Content Placeholder 2"/>
          <p:cNvSpPr>
            <a:spLocks noGrp="1"/>
          </p:cNvSpPr>
          <p:nvPr>
            <p:ph idx="1"/>
          </p:nvPr>
        </p:nvSpPr>
        <p:spPr/>
        <p:txBody>
          <a:bodyPr/>
          <a:lstStyle/>
          <a:p>
            <a:r>
              <a:rPr lang="en-GB" altLang="en-US" dirty="0"/>
              <a:t>Radiometric dating</a:t>
            </a:r>
          </a:p>
          <a:p>
            <a:pPr lvl="1"/>
            <a:r>
              <a:rPr lang="en-GB" altLang="en-US" dirty="0"/>
              <a:t>The time it takes for half of the atoms in a sample of radioisotope to decay is called half-life</a:t>
            </a:r>
          </a:p>
          <a:p>
            <a:pPr lvl="1"/>
            <a:r>
              <a:rPr lang="en-GB" altLang="en-US" dirty="0"/>
              <a:t>Can determine the age of rocks and </a:t>
            </a:r>
            <a:r>
              <a:rPr lang="en-GB" altLang="en-US" dirty="0" smtClean="0"/>
              <a:t>fossils</a:t>
            </a:r>
            <a:endParaRPr lang="en-GB" altLang="en-US" dirty="0"/>
          </a:p>
        </p:txBody>
      </p:sp>
    </p:spTree>
    <p:extLst>
      <p:ext uri="{BB962C8B-B14F-4D97-AF65-F5344CB8AC3E}">
        <p14:creationId xmlns:p14="http://schemas.microsoft.com/office/powerpoint/2010/main" val="1282985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Radiometric Dating Applied</a:t>
            </a:r>
            <a:endParaRPr lang="en-US" dirty="0"/>
          </a:p>
        </p:txBody>
      </p:sp>
      <p:sp>
        <p:nvSpPr>
          <p:cNvPr id="3" name="Content Placeholder 2"/>
          <p:cNvSpPr>
            <a:spLocks noGrp="1"/>
          </p:cNvSpPr>
          <p:nvPr>
            <p:ph idx="1"/>
          </p:nvPr>
        </p:nvSpPr>
        <p:spPr/>
        <p:txBody>
          <a:bodyPr/>
          <a:lstStyle/>
          <a:p>
            <a:r>
              <a:rPr lang="en-GB" altLang="en-US" dirty="0"/>
              <a:t>Carbon dating</a:t>
            </a:r>
          </a:p>
          <a:p>
            <a:pPr lvl="1"/>
            <a:r>
              <a:rPr lang="en-GB" altLang="en-US" dirty="0"/>
              <a:t>Recent fossils that still contain carbon can be dated (carbon 14)</a:t>
            </a:r>
          </a:p>
          <a:p>
            <a:pPr lvl="2"/>
            <a:r>
              <a:rPr lang="en-GB" altLang="en-US" dirty="0"/>
              <a:t>The half-life of </a:t>
            </a:r>
            <a:r>
              <a:rPr lang="en-GB" altLang="en-US" baseline="30000" dirty="0"/>
              <a:t>14</a:t>
            </a:r>
            <a:r>
              <a:rPr lang="en-GB" altLang="en-US" dirty="0"/>
              <a:t>C is 5,370 years</a:t>
            </a:r>
          </a:p>
          <a:p>
            <a:pPr lvl="2"/>
            <a:r>
              <a:rPr lang="en-GB" altLang="en-US" dirty="0"/>
              <a:t>Most </a:t>
            </a:r>
            <a:r>
              <a:rPr lang="en-GB" altLang="en-US" baseline="30000" dirty="0"/>
              <a:t>14</a:t>
            </a:r>
            <a:r>
              <a:rPr lang="en-GB" altLang="en-US" dirty="0"/>
              <a:t>C in a fossil will have decayed after about 60,000 years</a:t>
            </a:r>
          </a:p>
          <a:p>
            <a:pPr lvl="2"/>
            <a:r>
              <a:rPr lang="en-GB" altLang="en-US" baseline="30000" dirty="0"/>
              <a:t>14</a:t>
            </a:r>
            <a:r>
              <a:rPr lang="en-GB" altLang="en-US" dirty="0"/>
              <a:t>C in CO</a:t>
            </a:r>
            <a:r>
              <a:rPr lang="en-GB" altLang="en-US" baseline="-25000" dirty="0"/>
              <a:t>2</a:t>
            </a:r>
            <a:r>
              <a:rPr lang="en-GB" altLang="en-US" dirty="0"/>
              <a:t> enters food chains through photosynthesis</a:t>
            </a:r>
          </a:p>
          <a:p>
            <a:pPr lvl="2"/>
            <a:r>
              <a:rPr lang="en-GB" altLang="en-US" dirty="0"/>
              <a:t>Ratio of </a:t>
            </a:r>
            <a:r>
              <a:rPr lang="en-GB" altLang="en-US" baseline="30000" dirty="0"/>
              <a:t>14</a:t>
            </a:r>
            <a:r>
              <a:rPr lang="en-GB" altLang="en-US" dirty="0"/>
              <a:t>C to </a:t>
            </a:r>
            <a:r>
              <a:rPr lang="en-GB" altLang="en-US" baseline="30000" dirty="0"/>
              <a:t>12</a:t>
            </a:r>
            <a:r>
              <a:rPr lang="en-GB" altLang="en-US" dirty="0"/>
              <a:t>C is used to calculate how many half-lives passed since the organism </a:t>
            </a:r>
            <a:r>
              <a:rPr lang="en-GB" altLang="en-US" dirty="0" smtClean="0"/>
              <a:t>died</a:t>
            </a:r>
            <a:endParaRPr lang="en-GB" altLang="en-US" dirty="0"/>
          </a:p>
        </p:txBody>
      </p:sp>
    </p:spTree>
    <p:extLst>
      <p:ext uri="{BB962C8B-B14F-4D97-AF65-F5344CB8AC3E}">
        <p14:creationId xmlns:p14="http://schemas.microsoft.com/office/powerpoint/2010/main" val="972517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Missing Links</a:t>
            </a:r>
            <a:endParaRPr lang="en-US" dirty="0"/>
          </a:p>
        </p:txBody>
      </p:sp>
      <p:sp>
        <p:nvSpPr>
          <p:cNvPr id="3" name="Content Placeholder 2"/>
          <p:cNvSpPr>
            <a:spLocks noGrp="1"/>
          </p:cNvSpPr>
          <p:nvPr>
            <p:ph idx="1"/>
          </p:nvPr>
        </p:nvSpPr>
        <p:spPr/>
        <p:txBody>
          <a:bodyPr/>
          <a:lstStyle/>
          <a:p>
            <a:r>
              <a:rPr lang="en-GB" altLang="en-US" dirty="0"/>
              <a:t>Fossil records holds clues to evolution:</a:t>
            </a:r>
          </a:p>
          <a:p>
            <a:pPr lvl="1"/>
            <a:r>
              <a:rPr lang="en-GB" altLang="en-US" dirty="0"/>
              <a:t>Ancestors of whales probably walked on land</a:t>
            </a:r>
          </a:p>
          <a:p>
            <a:pPr lvl="1"/>
            <a:r>
              <a:rPr lang="en-GB" altLang="en-US" dirty="0"/>
              <a:t>The skull and lower jaw have characteristics similar to those of ancient carnivorous land animals</a:t>
            </a:r>
          </a:p>
          <a:p>
            <a:pPr lvl="1"/>
            <a:r>
              <a:rPr lang="en-GB" altLang="en-US" dirty="0"/>
              <a:t>With their artiodactyl-like ankle bones, </a:t>
            </a:r>
            <a:r>
              <a:rPr lang="en-GB" altLang="en-US" i="1" dirty="0" err="1"/>
              <a:t>Rodhocetus</a:t>
            </a:r>
            <a:r>
              <a:rPr lang="en-GB" altLang="en-US" dirty="0"/>
              <a:t> and </a:t>
            </a:r>
            <a:r>
              <a:rPr lang="en-GB" altLang="en-US" i="1" dirty="0" err="1"/>
              <a:t>Dorudon</a:t>
            </a:r>
            <a:r>
              <a:rPr lang="en-GB" altLang="en-US" dirty="0"/>
              <a:t> were probably offshoots of the artiodactyl-to-modern-whale </a:t>
            </a:r>
            <a:r>
              <a:rPr lang="en-GB" altLang="en-US" dirty="0" smtClean="0"/>
              <a:t>lineage</a:t>
            </a:r>
            <a:endParaRPr lang="en-GB" altLang="en-US" dirty="0"/>
          </a:p>
        </p:txBody>
      </p:sp>
    </p:spTree>
    <p:extLst>
      <p:ext uri="{BB962C8B-B14F-4D97-AF65-F5344CB8AC3E}">
        <p14:creationId xmlns:p14="http://schemas.microsoft.com/office/powerpoint/2010/main" val="2838404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Early Beliefs, Confusing Discoveries </a:t>
            </a:r>
            <a:r>
              <a:rPr lang="en-US" altLang="en-US" dirty="0" smtClean="0"/>
              <a:t>(2 </a:t>
            </a:r>
            <a:r>
              <a:rPr lang="en-US" altLang="en-US" dirty="0"/>
              <a:t>of 5)</a:t>
            </a:r>
            <a:endParaRPr lang="en-US" dirty="0"/>
          </a:p>
        </p:txBody>
      </p:sp>
      <p:sp>
        <p:nvSpPr>
          <p:cNvPr id="3" name="Content Placeholder 2"/>
          <p:cNvSpPr>
            <a:spLocks noGrp="1"/>
          </p:cNvSpPr>
          <p:nvPr>
            <p:ph idx="1"/>
          </p:nvPr>
        </p:nvSpPr>
        <p:spPr/>
        <p:txBody>
          <a:bodyPr/>
          <a:lstStyle/>
          <a:p>
            <a:r>
              <a:rPr lang="en-GB" altLang="en-US" dirty="0"/>
              <a:t>19th century naturalists (cont’d.)	</a:t>
            </a:r>
          </a:p>
          <a:p>
            <a:pPr lvl="1"/>
            <a:r>
              <a:rPr lang="en-GB" altLang="en-US" dirty="0"/>
              <a:t>Pioneered the field of </a:t>
            </a:r>
            <a:r>
              <a:rPr lang="en-GB" altLang="en-US" i="1" dirty="0"/>
              <a:t>biogeography</a:t>
            </a:r>
          </a:p>
          <a:p>
            <a:pPr lvl="2"/>
            <a:r>
              <a:rPr lang="en-GB" altLang="en-US" dirty="0"/>
              <a:t>The study of patterns in the geographic distribution of species </a:t>
            </a:r>
          </a:p>
          <a:p>
            <a:pPr lvl="1"/>
            <a:r>
              <a:rPr lang="en-GB" altLang="en-US" dirty="0"/>
              <a:t>Many of these patterns raised questions that could not be answered</a:t>
            </a:r>
          </a:p>
          <a:p>
            <a:pPr lvl="2"/>
            <a:r>
              <a:rPr lang="en-GB" altLang="en-US" dirty="0"/>
              <a:t>Extremely isolated species</a:t>
            </a:r>
            <a:r>
              <a:rPr lang="en-US" altLang="en-US" dirty="0"/>
              <a:t> that looked similar to others around the world</a:t>
            </a:r>
          </a:p>
          <a:p>
            <a:pPr lvl="2"/>
            <a:r>
              <a:rPr lang="en-US" altLang="en-US" dirty="0"/>
              <a:t>Species with some shared characteristics but others that differed </a:t>
            </a:r>
            <a:r>
              <a:rPr lang="en-US" altLang="en-US" dirty="0" smtClean="0"/>
              <a:t>greatly</a:t>
            </a:r>
            <a:endParaRPr lang="en-US" dirty="0"/>
          </a:p>
        </p:txBody>
      </p:sp>
    </p:spTree>
    <p:extLst>
      <p:ext uri="{BB962C8B-B14F-4D97-AF65-F5344CB8AC3E}">
        <p14:creationId xmlns:p14="http://schemas.microsoft.com/office/powerpoint/2010/main" val="3522116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Cetacean Skeletons</a:t>
            </a:r>
          </a:p>
        </p:txBody>
      </p:sp>
      <p:pic>
        <p:nvPicPr>
          <p:cNvPr id="5122" name="Picture 2" descr="A figure consists of four different images labeled from A to D. They compare the cetacean skeletons.A photo A shows a skeleton of a sperm whale. The length of its mouth is marked as 2m. Small pair of hind legs is visible.A photo B shows a skeleton of a dorudon atrox. The length of its mouth is marked as 50cm. A pair of hind legs is visible.A photo C shows a skeleton of a Rodhocetus balochistanensis. The length of its mouth is marked as 50cm and a bigger pair of hind legs, with a well-defined ankle is visible. These legs are seen attached to the backbone. A photo shows two ankle bones one of Rodhocetus and antelope. The size of antelope’s ankle bone is marked as 2 cm.A photo D shows a skeleton of Pakicetus attocki. The length of its mouth is marked as 50cm. It has well defined fore limbs and hind limbs.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250" y="1371600"/>
            <a:ext cx="7935913"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3595410"/>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16.5 Drifting Continents, Changing Seas</a:t>
            </a:r>
            <a:endParaRPr lang="en-US" dirty="0"/>
          </a:p>
        </p:txBody>
      </p:sp>
      <p:sp>
        <p:nvSpPr>
          <p:cNvPr id="3" name="Content Placeholder 2"/>
          <p:cNvSpPr>
            <a:spLocks noGrp="1"/>
          </p:cNvSpPr>
          <p:nvPr>
            <p:ph idx="1"/>
          </p:nvPr>
        </p:nvSpPr>
        <p:spPr/>
        <p:txBody>
          <a:bodyPr/>
          <a:lstStyle/>
          <a:p>
            <a:r>
              <a:rPr lang="en-US" altLang="en-US" dirty="0"/>
              <a:t>Theory of Plate Tectonics</a:t>
            </a:r>
          </a:p>
          <a:p>
            <a:pPr lvl="1"/>
            <a:r>
              <a:rPr lang="en-US" altLang="en-US" dirty="0"/>
              <a:t>Continents were one big supercontinent called Pangea</a:t>
            </a:r>
          </a:p>
          <a:p>
            <a:pPr lvl="2"/>
            <a:r>
              <a:rPr lang="en-GB" altLang="en-US" dirty="0"/>
              <a:t>Formed about 237 </a:t>
            </a:r>
            <a:r>
              <a:rPr lang="en-GB" altLang="en-US" dirty="0" err="1"/>
              <a:t>mya</a:t>
            </a:r>
            <a:r>
              <a:rPr lang="en-GB" altLang="en-US" dirty="0"/>
              <a:t> (Triassic); broke up about 152 </a:t>
            </a:r>
            <a:r>
              <a:rPr lang="en-GB" altLang="en-US" dirty="0" err="1"/>
              <a:t>mya</a:t>
            </a:r>
            <a:r>
              <a:rPr lang="en-GB" altLang="en-US" dirty="0"/>
              <a:t> ago (Jurassic)</a:t>
            </a:r>
          </a:p>
          <a:p>
            <a:pPr lvl="1"/>
            <a:r>
              <a:rPr lang="en-US" altLang="en-US" dirty="0"/>
              <a:t>Continents drift over time</a:t>
            </a:r>
          </a:p>
          <a:p>
            <a:pPr lvl="2"/>
            <a:r>
              <a:rPr lang="en-US" altLang="en-US" dirty="0"/>
              <a:t>Continental plates move no more than 10 cm/year</a:t>
            </a:r>
          </a:p>
          <a:p>
            <a:pPr lvl="2"/>
            <a:r>
              <a:rPr lang="en-GB" altLang="en-US" dirty="0"/>
              <a:t>New crust spreads outward from oceanic ridges, forcing tectonic plates away from the ridge and into trenches</a:t>
            </a:r>
          </a:p>
        </p:txBody>
      </p:sp>
    </p:spTree>
    <p:extLst>
      <p:ext uri="{BB962C8B-B14F-4D97-AF65-F5344CB8AC3E}">
        <p14:creationId xmlns:p14="http://schemas.microsoft.com/office/powerpoint/2010/main" val="2627690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69" y="152400"/>
            <a:ext cx="8032638" cy="1004011"/>
          </a:xfrm>
        </p:spPr>
        <p:txBody>
          <a:bodyPr/>
          <a:lstStyle/>
          <a:p>
            <a:r>
              <a:rPr lang="en-US" altLang="en-US" dirty="0"/>
              <a:t>Plate Tectonics</a:t>
            </a:r>
          </a:p>
        </p:txBody>
      </p:sp>
      <p:pic>
        <p:nvPicPr>
          <p:cNvPr id="6146" name="Picture 2" descr="A photo shows two images of plate tectonics. The first picture shows Uneven surface extended all over. The text reads as, ‘the San Andreas Fault, which extends 800 miles through California, marks the boundary between two tectonic plates.’ A fault is marked and labeled on the surface. Below it is an illustrative view with following things labeled as, 1. Ridge, 2. Trench, 3. Fault, 4. Hot spot and 5. Archipelago.&#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00" y="1320800"/>
            <a:ext cx="7721600" cy="477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637973"/>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Drifting Continents, Changing Seas</a:t>
            </a:r>
            <a:endParaRPr lang="en-US" dirty="0"/>
          </a:p>
        </p:txBody>
      </p:sp>
      <p:sp>
        <p:nvSpPr>
          <p:cNvPr id="3" name="Content Placeholder 2"/>
          <p:cNvSpPr>
            <a:spLocks noGrp="1"/>
          </p:cNvSpPr>
          <p:nvPr>
            <p:ph idx="1"/>
          </p:nvPr>
        </p:nvSpPr>
        <p:spPr/>
        <p:txBody>
          <a:bodyPr/>
          <a:lstStyle/>
          <a:p>
            <a:r>
              <a:rPr lang="en-GB" altLang="en-US" dirty="0" err="1"/>
              <a:t>Gondwana</a:t>
            </a:r>
            <a:r>
              <a:rPr lang="en-GB" altLang="en-US" dirty="0"/>
              <a:t> </a:t>
            </a:r>
          </a:p>
          <a:p>
            <a:pPr lvl="1"/>
            <a:r>
              <a:rPr lang="en-GB" altLang="en-US" dirty="0"/>
              <a:t>Supercontinent that existed before Pangea, more than 500 </a:t>
            </a:r>
            <a:r>
              <a:rPr lang="en-GB" altLang="en-US" dirty="0" err="1"/>
              <a:t>mya</a:t>
            </a:r>
            <a:endParaRPr lang="en-GB" altLang="en-US" dirty="0"/>
          </a:p>
          <a:p>
            <a:pPr lvl="2"/>
            <a:r>
              <a:rPr lang="en-GB" altLang="en-US" dirty="0"/>
              <a:t>Identical layers of rock around the Southern Hemisphere hold matching fossils of organisms that were extinct millions of years before Pangea formed </a:t>
            </a:r>
          </a:p>
          <a:p>
            <a:pPr lvl="1"/>
            <a:r>
              <a:rPr lang="en-GB" altLang="en-US" dirty="0"/>
              <a:t>Included most land masses that are now in the Southern Hemisphere, India and Arabia</a:t>
            </a:r>
          </a:p>
        </p:txBody>
      </p:sp>
    </p:spTree>
    <p:extLst>
      <p:ext uri="{BB962C8B-B14F-4D97-AF65-F5344CB8AC3E}">
        <p14:creationId xmlns:p14="http://schemas.microsoft.com/office/powerpoint/2010/main" val="2457399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Ancient Earth</a:t>
            </a:r>
          </a:p>
        </p:txBody>
      </p:sp>
      <p:pic>
        <p:nvPicPr>
          <p:cNvPr id="7170" name="Picture 2" descr="A photo shows eight different images of earth trailing the reconstruction of earth which started million years ago and upto date. The first image is 600mya, the center is all blue in color. Land mass is seen all around in the corners except for the top.The second image is 430mya. A landmass is visible in the center now, and the landmass on the corners has moved downwards, expanding the blue region on the top. The right part of the landmass is labeled as Gondwana.The third image is 340mya, and the landmass is all moved towards the center and almost combined together to form a bigger landmass. It is surrounded all around by the blue water body.The fourth image is 240mya, and seems to have further expanded. Once again it is concentrated mainly in the center. The landmass towards the bottom is labeled as Pangea. The fifth image is 200mya and a rough sketch of the continents has started to take shape. It is mainly towards the center.The sixth image is 150mya and the land mass has divided into small parts and spread towards the right side.The seventh image is 65mya and the landmasses have further separated and drifted apart taking the position and location of present day continents.The eight image is of the present which shows how the continents on the earth are placed presently.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306226"/>
            <a:ext cx="5984875" cy="478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781897"/>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16.6 Putting Time Into Perspective</a:t>
            </a:r>
            <a:endParaRPr lang="en-US" dirty="0"/>
          </a:p>
        </p:txBody>
      </p:sp>
      <p:sp>
        <p:nvSpPr>
          <p:cNvPr id="6" name="Content Placeholder 5"/>
          <p:cNvSpPr>
            <a:spLocks noGrp="1"/>
          </p:cNvSpPr>
          <p:nvPr>
            <p:ph idx="1"/>
          </p:nvPr>
        </p:nvSpPr>
        <p:spPr/>
        <p:txBody>
          <a:bodyPr/>
          <a:lstStyle/>
          <a:p>
            <a:r>
              <a:rPr lang="en-US" altLang="en-US" dirty="0"/>
              <a:t>Geologic time scale</a:t>
            </a:r>
          </a:p>
          <a:p>
            <a:pPr lvl="1"/>
            <a:r>
              <a:rPr lang="en-US" altLang="en-US" dirty="0"/>
              <a:t>Chronology of Earth’s history</a:t>
            </a:r>
          </a:p>
          <a:p>
            <a:pPr lvl="1"/>
            <a:r>
              <a:rPr lang="en-US" altLang="en-US" dirty="0"/>
              <a:t>Each layer offers clues about conditions on Earth at the time layer was deposited</a:t>
            </a:r>
          </a:p>
          <a:p>
            <a:pPr lvl="1"/>
            <a:r>
              <a:rPr lang="en-US" altLang="en-US" dirty="0"/>
              <a:t>Fossils in each layer are a record of life during that period of time</a:t>
            </a:r>
          </a:p>
          <a:p>
            <a:pPr lvl="1"/>
            <a:r>
              <a:rPr lang="en-GB" altLang="en-US" dirty="0"/>
              <a:t>Correlates geologic and evolutionary events</a:t>
            </a:r>
          </a:p>
        </p:txBody>
      </p:sp>
    </p:spTree>
    <p:extLst>
      <p:ext uri="{BB962C8B-B14F-4D97-AF65-F5344CB8AC3E}">
        <p14:creationId xmlns:p14="http://schemas.microsoft.com/office/powerpoint/2010/main" val="4021664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dirty="0"/>
              <a:t>16.7 Evidence in Form (1 of 3)</a:t>
            </a:r>
          </a:p>
        </p:txBody>
      </p:sp>
      <p:sp>
        <p:nvSpPr>
          <p:cNvPr id="37891" name="Content Placeholder 2"/>
          <p:cNvSpPr>
            <a:spLocks noGrp="1"/>
          </p:cNvSpPr>
          <p:nvPr>
            <p:ph idx="1"/>
          </p:nvPr>
        </p:nvSpPr>
        <p:spPr/>
        <p:txBody>
          <a:bodyPr/>
          <a:lstStyle/>
          <a:p>
            <a:r>
              <a:rPr lang="en-GB" altLang="en-US" dirty="0"/>
              <a:t>Clues about the history of a lineage may </a:t>
            </a:r>
            <a:r>
              <a:rPr lang="en-GB" altLang="en-US" dirty="0" smtClean="0"/>
              <a:t>be found </a:t>
            </a:r>
            <a:r>
              <a:rPr lang="en-GB" altLang="en-US" dirty="0"/>
              <a:t>in:</a:t>
            </a:r>
          </a:p>
          <a:p>
            <a:pPr lvl="1"/>
            <a:r>
              <a:rPr lang="en-GB" altLang="en-US" dirty="0"/>
              <a:t>Fossils</a:t>
            </a:r>
          </a:p>
          <a:p>
            <a:pPr lvl="1"/>
            <a:r>
              <a:rPr lang="en-GB" altLang="en-US" dirty="0"/>
              <a:t>Body form of modern organisms</a:t>
            </a:r>
          </a:p>
          <a:p>
            <a:pPr lvl="1"/>
            <a:r>
              <a:rPr lang="en-GB" altLang="en-US" dirty="0"/>
              <a:t>Body function of modern organisms</a:t>
            </a:r>
          </a:p>
        </p:txBody>
      </p:sp>
    </p:spTree>
    <p:extLst>
      <p:ext uri="{BB962C8B-B14F-4D97-AF65-F5344CB8AC3E}">
        <p14:creationId xmlns:p14="http://schemas.microsoft.com/office/powerpoint/2010/main" val="867238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dirty="0"/>
              <a:t>Evidence in Form </a:t>
            </a:r>
            <a:r>
              <a:rPr lang="en-US" altLang="en-US" dirty="0" smtClean="0"/>
              <a:t>(2 </a:t>
            </a:r>
            <a:r>
              <a:rPr lang="en-US" altLang="en-US" dirty="0"/>
              <a:t>of 3)</a:t>
            </a:r>
          </a:p>
        </p:txBody>
      </p:sp>
      <p:sp>
        <p:nvSpPr>
          <p:cNvPr id="38915" name="Content Placeholder 2"/>
          <p:cNvSpPr>
            <a:spLocks noGrp="1"/>
          </p:cNvSpPr>
          <p:nvPr>
            <p:ph idx="1"/>
          </p:nvPr>
        </p:nvSpPr>
        <p:spPr/>
        <p:txBody>
          <a:bodyPr/>
          <a:lstStyle/>
          <a:p>
            <a:r>
              <a:rPr lang="en-GB" altLang="en-US" i="1" dirty="0"/>
              <a:t>Morphological divergence </a:t>
            </a:r>
          </a:p>
          <a:p>
            <a:pPr lvl="1"/>
            <a:r>
              <a:rPr lang="en-GB" altLang="en-US" dirty="0"/>
              <a:t>Change from the body form of a common ancestor</a:t>
            </a:r>
          </a:p>
          <a:p>
            <a:r>
              <a:rPr lang="en-GB" altLang="en-US" i="1" dirty="0"/>
              <a:t>Homologous structures</a:t>
            </a:r>
          </a:p>
          <a:p>
            <a:pPr lvl="1"/>
            <a:r>
              <a:rPr lang="en-GB" altLang="en-US" dirty="0"/>
              <a:t>Body parts that appear different in different lineages, but are similar in some aspect</a:t>
            </a:r>
          </a:p>
          <a:p>
            <a:pPr lvl="2"/>
            <a:r>
              <a:rPr lang="en-GB" altLang="en-US" dirty="0"/>
              <a:t>Become modified to a different size, shape, or function in different lineages </a:t>
            </a:r>
          </a:p>
          <a:p>
            <a:pPr lvl="1"/>
            <a:r>
              <a:rPr lang="en-GB" altLang="en-US" dirty="0"/>
              <a:t>Are evidence of a common ancestor</a:t>
            </a:r>
          </a:p>
        </p:txBody>
      </p:sp>
    </p:spTree>
    <p:extLst>
      <p:ext uri="{BB962C8B-B14F-4D97-AF65-F5344CB8AC3E}">
        <p14:creationId xmlns:p14="http://schemas.microsoft.com/office/powerpoint/2010/main" val="2752664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dirty="0"/>
              <a:t>Evidence in Form </a:t>
            </a:r>
            <a:r>
              <a:rPr lang="en-US" altLang="en-US" dirty="0" smtClean="0"/>
              <a:t>(3 </a:t>
            </a:r>
            <a:r>
              <a:rPr lang="en-US" altLang="en-US" dirty="0"/>
              <a:t>of 3)</a:t>
            </a:r>
          </a:p>
        </p:txBody>
      </p:sp>
      <p:sp>
        <p:nvSpPr>
          <p:cNvPr id="40963" name="Content Placeholder 2"/>
          <p:cNvSpPr>
            <a:spLocks noGrp="1"/>
          </p:cNvSpPr>
          <p:nvPr>
            <p:ph idx="1"/>
          </p:nvPr>
        </p:nvSpPr>
        <p:spPr/>
        <p:txBody>
          <a:bodyPr/>
          <a:lstStyle/>
          <a:p>
            <a:r>
              <a:rPr lang="en-GB" altLang="en-US" i="1" dirty="0"/>
              <a:t>Morphological convergence</a:t>
            </a:r>
          </a:p>
          <a:p>
            <a:pPr lvl="1"/>
            <a:r>
              <a:rPr lang="en-GB" altLang="en-US" dirty="0"/>
              <a:t>Independent evolution of similar body parts in different lineages	</a:t>
            </a:r>
          </a:p>
          <a:p>
            <a:r>
              <a:rPr lang="en-GB" altLang="en-US" i="1" dirty="0"/>
              <a:t>Analogous structures</a:t>
            </a:r>
          </a:p>
          <a:p>
            <a:pPr lvl="1"/>
            <a:r>
              <a:rPr lang="en-GB" altLang="en-US" dirty="0"/>
              <a:t>Body parts that look alike in different lineages but did not evolve in a common </a:t>
            </a:r>
            <a:r>
              <a:rPr lang="en-GB" altLang="en-US" dirty="0" smtClean="0"/>
              <a:t>ancestor</a:t>
            </a:r>
            <a:endParaRPr lang="en-US" altLang="en-US" dirty="0"/>
          </a:p>
        </p:txBody>
      </p:sp>
    </p:spTree>
    <p:extLst>
      <p:ext uri="{BB962C8B-B14F-4D97-AF65-F5344CB8AC3E}">
        <p14:creationId xmlns:p14="http://schemas.microsoft.com/office/powerpoint/2010/main" val="2557911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Morphological Convergence</a:t>
            </a:r>
          </a:p>
        </p:txBody>
      </p:sp>
      <p:pic>
        <p:nvPicPr>
          <p:cNvPr id="8194" name="Picture 2" descr="An image consists of two parts A and B. In part A, the diagram shows a butterfly, bat and eagle. The diagram shows how all having an ancient common ancestor,the insects i.e. butterfly, Bats and birds all have developed wings independently. In part B, two different images of cactuses are seen. Both resemble same in appearance. First picture shows only spikes, while the next one shows spikes accompanied with flowers of two different color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275" y="1416050"/>
            <a:ext cx="3217863"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706407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Early Beliefs, Confusing Discoveries </a:t>
            </a:r>
            <a:r>
              <a:rPr lang="en-US" altLang="en-US" dirty="0" smtClean="0"/>
              <a:t>(3 </a:t>
            </a:r>
            <a:r>
              <a:rPr lang="en-US" altLang="en-US" dirty="0"/>
              <a:t>of 5)</a:t>
            </a:r>
            <a:endParaRPr lang="en-US" dirty="0"/>
          </a:p>
        </p:txBody>
      </p:sp>
      <p:sp>
        <p:nvSpPr>
          <p:cNvPr id="3" name="Content Placeholder 2"/>
          <p:cNvSpPr>
            <a:spLocks noGrp="1"/>
          </p:cNvSpPr>
          <p:nvPr>
            <p:ph idx="1"/>
          </p:nvPr>
        </p:nvSpPr>
        <p:spPr/>
        <p:txBody>
          <a:bodyPr/>
          <a:lstStyle/>
          <a:p>
            <a:r>
              <a:rPr lang="en-GB" altLang="en-US" dirty="0" smtClean="0"/>
              <a:t>Comparative morphology </a:t>
            </a:r>
          </a:p>
          <a:p>
            <a:pPr lvl="1"/>
            <a:r>
              <a:rPr lang="en-GB" altLang="en-US" dirty="0" smtClean="0"/>
              <a:t>Study of anatomical patterns </a:t>
            </a:r>
          </a:p>
          <a:p>
            <a:pPr lvl="1"/>
            <a:r>
              <a:rPr lang="en-GB" altLang="en-US" dirty="0" smtClean="0"/>
              <a:t>The only way to distinguish differences in species at that time</a:t>
            </a:r>
          </a:p>
          <a:p>
            <a:pPr lvl="1"/>
            <a:r>
              <a:rPr lang="en-GB" altLang="en-US" dirty="0" smtClean="0"/>
              <a:t>Problematic in classifying organisms that are outwardly very similar, but quite different internally</a:t>
            </a:r>
            <a:endParaRPr lang="en-GB" altLang="en-US" dirty="0"/>
          </a:p>
        </p:txBody>
      </p:sp>
    </p:spTree>
    <p:extLst>
      <p:ext uri="{BB962C8B-B14F-4D97-AF65-F5344CB8AC3E}">
        <p14:creationId xmlns:p14="http://schemas.microsoft.com/office/powerpoint/2010/main" val="133364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a:t>16.8 Evidence in Function</a:t>
            </a:r>
          </a:p>
        </p:txBody>
      </p:sp>
      <p:sp>
        <p:nvSpPr>
          <p:cNvPr id="41987" name="Content Placeholder 2"/>
          <p:cNvSpPr>
            <a:spLocks noGrp="1"/>
          </p:cNvSpPr>
          <p:nvPr>
            <p:ph idx="1"/>
          </p:nvPr>
        </p:nvSpPr>
        <p:spPr/>
        <p:txBody>
          <a:bodyPr/>
          <a:lstStyle/>
          <a:p>
            <a:r>
              <a:rPr lang="en-US" altLang="en-US" dirty="0"/>
              <a:t>There are generally fewer differences between the DNA of more closely related lineages</a:t>
            </a:r>
          </a:p>
          <a:p>
            <a:r>
              <a:rPr lang="en-US" altLang="en-US" dirty="0"/>
              <a:t>Similar genes give rise to similar proteins</a:t>
            </a:r>
          </a:p>
          <a:p>
            <a:r>
              <a:rPr lang="en-US" altLang="en-US" dirty="0"/>
              <a:t>Fewer differences occur among the proteins of more closely related lineages</a:t>
            </a:r>
          </a:p>
        </p:txBody>
      </p:sp>
    </p:spTree>
    <p:extLst>
      <p:ext uri="{BB962C8B-B14F-4D97-AF65-F5344CB8AC3E}">
        <p14:creationId xmlns:p14="http://schemas.microsoft.com/office/powerpoint/2010/main" val="2323680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Comparing Proteins</a:t>
            </a:r>
          </a:p>
        </p:txBody>
      </p:sp>
      <p:pic>
        <p:nvPicPr>
          <p:cNvPr id="9218" name="Picture 2" descr="A figure shows amino acid sequences of honeycreepers, song sparrow, Gough Island ﬁnch, deer mouse, Asiatic black bear, bogue (a ﬁsh), human, thale cress (a plant), baboon louse, and baker’s yeas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 y="2762250"/>
            <a:ext cx="7859713"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31150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a:t>Evidence in Function</a:t>
            </a:r>
          </a:p>
        </p:txBody>
      </p:sp>
      <p:sp>
        <p:nvSpPr>
          <p:cNvPr id="43011" name="Content Placeholder 2"/>
          <p:cNvSpPr>
            <a:spLocks noGrp="1"/>
          </p:cNvSpPr>
          <p:nvPr>
            <p:ph idx="1"/>
          </p:nvPr>
        </p:nvSpPr>
        <p:spPr/>
        <p:txBody>
          <a:bodyPr/>
          <a:lstStyle/>
          <a:p>
            <a:r>
              <a:rPr lang="en-GB" altLang="en-US" dirty="0"/>
              <a:t>Similar patterns of embryonic development reflect shared ancestry</a:t>
            </a:r>
          </a:p>
          <a:p>
            <a:pPr lvl="1"/>
            <a:r>
              <a:rPr lang="en-GB" altLang="en-US" dirty="0"/>
              <a:t>Master genes that control embryonic development patterns have changed very little or not at all over evolutionary time</a:t>
            </a:r>
          </a:p>
          <a:p>
            <a:pPr lvl="1"/>
            <a:r>
              <a:rPr lang="en-GB" altLang="en-US" dirty="0"/>
              <a:t>Master genes with similar sequence and function in different lineages are strong evidence that those lineages are related</a:t>
            </a:r>
          </a:p>
        </p:txBody>
      </p:sp>
    </p:spTree>
    <p:extLst>
      <p:ext uri="{BB962C8B-B14F-4D97-AF65-F5344CB8AC3E}">
        <p14:creationId xmlns:p14="http://schemas.microsoft.com/office/powerpoint/2010/main" val="16598732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Comparing Vertebrate Embryos</a:t>
            </a:r>
          </a:p>
        </p:txBody>
      </p:sp>
      <p:pic>
        <p:nvPicPr>
          <p:cNvPr id="10242" name="Picture 2" descr="A photo shows embryonic stages of vertebrates like human, mouse, lizard, bat, alligator and chicken. The human embryo has a curled-up fetus with its head facing downwards. The embryo of the mouse is also curled up. The embryo of the lizard is curled up with its head facing downwards. The bat’s embryo is curled up too but nothing is clearly visible. Alligator’s embryo looks leaner in comparison with others. The chicken embryo is curled up fully, and it’s both ends meet together.&#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38" y="2663825"/>
            <a:ext cx="8085137" cy="152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517327"/>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dirty="0"/>
              <a:t>Patterns in Animal Development</a:t>
            </a:r>
          </a:p>
        </p:txBody>
      </p:sp>
      <p:sp>
        <p:nvSpPr>
          <p:cNvPr id="44035" name="Content Placeholder 2"/>
          <p:cNvSpPr>
            <a:spLocks noGrp="1"/>
          </p:cNvSpPr>
          <p:nvPr>
            <p:ph idx="1"/>
          </p:nvPr>
        </p:nvSpPr>
        <p:spPr/>
        <p:txBody>
          <a:bodyPr/>
          <a:lstStyle/>
          <a:p>
            <a:r>
              <a:rPr lang="en-GB" altLang="en-US" i="1" dirty="0"/>
              <a:t>Homeotic </a:t>
            </a:r>
            <a:r>
              <a:rPr lang="en-GB" altLang="en-US" dirty="0"/>
              <a:t>genes </a:t>
            </a:r>
          </a:p>
          <a:p>
            <a:pPr lvl="1"/>
            <a:r>
              <a:rPr lang="en-GB" altLang="en-US" dirty="0"/>
              <a:t>Master genes</a:t>
            </a:r>
          </a:p>
          <a:p>
            <a:pPr lvl="1"/>
            <a:r>
              <a:rPr lang="en-GB" altLang="en-US" dirty="0"/>
              <a:t>Guide formation of specific body parts during development</a:t>
            </a:r>
          </a:p>
          <a:p>
            <a:pPr lvl="1"/>
            <a:r>
              <a:rPr lang="en-GB" altLang="en-US" dirty="0"/>
              <a:t>Example: </a:t>
            </a:r>
            <a:r>
              <a:rPr lang="en-GB" altLang="en-US" i="1" dirty="0" err="1"/>
              <a:t>Hox</a:t>
            </a:r>
            <a:r>
              <a:rPr lang="en-GB" altLang="en-US" dirty="0"/>
              <a:t> genes</a:t>
            </a:r>
          </a:p>
          <a:p>
            <a:pPr lvl="1"/>
            <a:r>
              <a:rPr lang="en-GB" altLang="en-US" dirty="0"/>
              <a:t>Similar genes give rise to similar proteins</a:t>
            </a:r>
          </a:p>
          <a:p>
            <a:pPr lvl="1"/>
            <a:r>
              <a:rPr lang="en-GB" altLang="en-US" dirty="0"/>
              <a:t>Proteins are also commonly compared</a:t>
            </a:r>
          </a:p>
          <a:p>
            <a:pPr lvl="2"/>
            <a:r>
              <a:rPr lang="en-GB" altLang="en-US" dirty="0"/>
              <a:t>The amino acid sequence of a protein is compared between several species</a:t>
            </a:r>
          </a:p>
        </p:txBody>
      </p:sp>
    </p:spTree>
    <p:extLst>
      <p:ext uri="{BB962C8B-B14F-4D97-AF65-F5344CB8AC3E}">
        <p14:creationId xmlns:p14="http://schemas.microsoft.com/office/powerpoint/2010/main" val="3782235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Master Gene Expression</a:t>
            </a:r>
          </a:p>
        </p:txBody>
      </p:sp>
      <p:pic>
        <p:nvPicPr>
          <p:cNvPr id="11266" name="Picture 2" descr=" A photo shows two embryos, one of chicken and another of a garter snake. The embryos are blue in color, and the vertebrae are highlighted in purple. In chicken, there are few vertebrae seen at the back. In snake, the embryo looks coiled up, and the entire outer ring is purple in color, showing the vertebra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800" y="1525587"/>
            <a:ext cx="6502400" cy="403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984216"/>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dirty="0"/>
              <a:t>Application: Evolution</a:t>
            </a:r>
          </a:p>
        </p:txBody>
      </p:sp>
      <p:sp>
        <p:nvSpPr>
          <p:cNvPr id="46083" name="Content Placeholder 2"/>
          <p:cNvSpPr>
            <a:spLocks noGrp="1"/>
          </p:cNvSpPr>
          <p:nvPr>
            <p:ph idx="1"/>
          </p:nvPr>
        </p:nvSpPr>
        <p:spPr/>
        <p:txBody>
          <a:bodyPr/>
          <a:lstStyle/>
          <a:p>
            <a:r>
              <a:rPr lang="en-GB" altLang="en-US" dirty="0"/>
              <a:t>An asteroid impact may have caused a mass extinction 65.5 million years ago</a:t>
            </a:r>
          </a:p>
          <a:p>
            <a:pPr lvl="1"/>
            <a:r>
              <a:rPr lang="en-GB" altLang="en-US" dirty="0"/>
              <a:t>Resulted in a simultaneous loss of many lineages from Earth</a:t>
            </a:r>
          </a:p>
        </p:txBody>
      </p:sp>
    </p:spTree>
    <p:extLst>
      <p:ext uri="{BB962C8B-B14F-4D97-AF65-F5344CB8AC3E}">
        <p14:creationId xmlns:p14="http://schemas.microsoft.com/office/powerpoint/2010/main" val="4218040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dirty="0"/>
              <a:t>Reflections of a Distant Past (1 of </a:t>
            </a:r>
            <a:r>
              <a:rPr lang="en-US" altLang="en-US" dirty="0" smtClean="0"/>
              <a:t>2)</a:t>
            </a:r>
            <a:endParaRPr lang="en-US" altLang="en-US" dirty="0"/>
          </a:p>
        </p:txBody>
      </p:sp>
      <p:sp>
        <p:nvSpPr>
          <p:cNvPr id="47107" name="Content Placeholder 2"/>
          <p:cNvSpPr>
            <a:spLocks noGrp="1"/>
          </p:cNvSpPr>
          <p:nvPr>
            <p:ph idx="1"/>
          </p:nvPr>
        </p:nvSpPr>
        <p:spPr/>
        <p:txBody>
          <a:bodyPr/>
          <a:lstStyle/>
          <a:p>
            <a:r>
              <a:rPr lang="en-GB" altLang="en-US" dirty="0"/>
              <a:t>K-Pg boundary sequence (formerly known as K-T boundary)</a:t>
            </a:r>
          </a:p>
          <a:p>
            <a:pPr lvl="1"/>
            <a:r>
              <a:rPr lang="en-GB" altLang="en-US" dirty="0"/>
              <a:t>A unique rock layer </a:t>
            </a:r>
          </a:p>
          <a:p>
            <a:pPr lvl="1"/>
            <a:r>
              <a:rPr lang="en-GB" altLang="en-US" dirty="0"/>
              <a:t>Formed worldwide 65.5 million years ago</a:t>
            </a:r>
          </a:p>
          <a:p>
            <a:pPr lvl="1"/>
            <a:r>
              <a:rPr lang="en-GB" altLang="en-US" dirty="0"/>
              <a:t>Marks an abrupt transition in the fossil record</a:t>
            </a:r>
          </a:p>
          <a:p>
            <a:pPr lvl="1"/>
            <a:r>
              <a:rPr lang="en-GB" altLang="en-US" dirty="0"/>
              <a:t>Implies a mass extinction </a:t>
            </a:r>
          </a:p>
        </p:txBody>
      </p:sp>
    </p:spTree>
    <p:extLst>
      <p:ext uri="{BB962C8B-B14F-4D97-AF65-F5344CB8AC3E}">
        <p14:creationId xmlns:p14="http://schemas.microsoft.com/office/powerpoint/2010/main" val="126137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itle 1"/>
          <p:cNvSpPr>
            <a:spLocks noGrp="1"/>
          </p:cNvSpPr>
          <p:nvPr>
            <p:ph type="title"/>
          </p:nvPr>
        </p:nvSpPr>
        <p:spPr/>
        <p:txBody>
          <a:bodyPr>
            <a:normAutofit/>
          </a:bodyPr>
          <a:lstStyle/>
          <a:p>
            <a:r>
              <a:rPr lang="en-US" altLang="en-US" dirty="0"/>
              <a:t>Reflections of a Distant Past </a:t>
            </a:r>
            <a:r>
              <a:rPr lang="en-US" altLang="en-US" dirty="0" smtClean="0"/>
              <a:t>(2 </a:t>
            </a:r>
            <a:r>
              <a:rPr lang="en-US" altLang="en-US" dirty="0"/>
              <a:t>of </a:t>
            </a:r>
            <a:r>
              <a:rPr lang="en-US" altLang="en-US" dirty="0" smtClean="0"/>
              <a:t>2)</a:t>
            </a:r>
            <a:endParaRPr lang="en-US" altLang="en-US" dirty="0"/>
          </a:p>
        </p:txBody>
      </p:sp>
      <p:pic>
        <p:nvPicPr>
          <p:cNvPr id="12290" name="Picture 2" descr="A photo shows a sedimentary rock, and is labeled as, K-Pg boundary sequence. It has an uneven surface, and has a black color band running through it. A red color pocket knife is placed right below the black band.&#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700" y="1646238"/>
            <a:ext cx="7594600" cy="356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995364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a:t>Discuss</a:t>
            </a:r>
            <a:endParaRPr lang="en-US" altLang="en-US" dirty="0"/>
          </a:p>
        </p:txBody>
      </p:sp>
      <p:sp>
        <p:nvSpPr>
          <p:cNvPr id="51203" name="Content Placeholder 2"/>
          <p:cNvSpPr>
            <a:spLocks noGrp="1"/>
          </p:cNvSpPr>
          <p:nvPr>
            <p:ph idx="1"/>
          </p:nvPr>
        </p:nvSpPr>
        <p:spPr/>
        <p:txBody>
          <a:bodyPr/>
          <a:lstStyle/>
          <a:p>
            <a:pPr lvl="0"/>
            <a:r>
              <a:rPr lang="en-US" dirty="0"/>
              <a:t>How did the widespread discoveries of fossils in the 19th century help to support Darwin’s views on evolution?</a:t>
            </a:r>
          </a:p>
          <a:p>
            <a:pPr lvl="0"/>
            <a:r>
              <a:rPr lang="en-US" dirty="0"/>
              <a:t>Can you think of any ideas commonly expressed today that are similar to Lamarck’s understanding of evolution?</a:t>
            </a:r>
          </a:p>
          <a:p>
            <a:pPr lvl="0"/>
            <a:r>
              <a:rPr lang="en-US" dirty="0"/>
              <a:t>How did Darwin’s observation of variation among species help him to develop his principle of evolution?</a:t>
            </a:r>
          </a:p>
        </p:txBody>
      </p:sp>
    </p:spTree>
    <p:extLst>
      <p:ext uri="{BB962C8B-B14F-4D97-AF65-F5344CB8AC3E}">
        <p14:creationId xmlns:p14="http://schemas.microsoft.com/office/powerpoint/2010/main" val="1216990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Early Beliefs, Confusing Discoveries </a:t>
            </a:r>
            <a:r>
              <a:rPr lang="en-US" altLang="en-US" dirty="0" smtClean="0"/>
              <a:t>(4 </a:t>
            </a:r>
            <a:r>
              <a:rPr lang="en-US" altLang="en-US" dirty="0"/>
              <a:t>of 5)</a:t>
            </a:r>
            <a:endParaRPr lang="en-US" dirty="0"/>
          </a:p>
        </p:txBody>
      </p:sp>
      <p:sp>
        <p:nvSpPr>
          <p:cNvPr id="3" name="Content Placeholder 2"/>
          <p:cNvSpPr>
            <a:spLocks noGrp="1"/>
          </p:cNvSpPr>
          <p:nvPr>
            <p:ph idx="1"/>
          </p:nvPr>
        </p:nvSpPr>
        <p:spPr/>
        <p:txBody>
          <a:bodyPr/>
          <a:lstStyle/>
          <a:p>
            <a:r>
              <a:rPr lang="en-GB" altLang="en-US" dirty="0"/>
              <a:t>Example: the American saguaro cactus and African milk barrel plant</a:t>
            </a:r>
          </a:p>
          <a:p>
            <a:pPr lvl="1"/>
            <a:r>
              <a:rPr lang="en-GB" altLang="en-US" dirty="0"/>
              <a:t>Live in similar environments</a:t>
            </a:r>
          </a:p>
          <a:p>
            <a:pPr lvl="1"/>
            <a:r>
              <a:rPr lang="en-GB" altLang="en-US" dirty="0"/>
              <a:t>Native to different continents</a:t>
            </a:r>
          </a:p>
          <a:p>
            <a:pPr lvl="1"/>
            <a:r>
              <a:rPr lang="en-GB" altLang="en-US" dirty="0"/>
              <a:t>Reproductive parts are very different, so they cannot be as closely related they </a:t>
            </a:r>
            <a:r>
              <a:rPr lang="en-GB" altLang="en-US" dirty="0" smtClean="0"/>
              <a:t>appear</a:t>
            </a:r>
            <a:endParaRPr lang="en-GB" altLang="en-US" dirty="0"/>
          </a:p>
        </p:txBody>
      </p:sp>
    </p:spTree>
    <p:extLst>
      <p:ext uri="{BB962C8B-B14F-4D97-AF65-F5344CB8AC3E}">
        <p14:creationId xmlns:p14="http://schemas.microsoft.com/office/powerpoint/2010/main" val="1255030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normAutofit fontScale="90000"/>
          </a:bodyPr>
          <a:lstStyle/>
          <a:p>
            <a:r>
              <a:rPr lang="en-US" altLang="en-US" dirty="0" smtClean="0"/>
              <a:t>Early Beliefs, Confusing </a:t>
            </a:r>
            <a:r>
              <a:rPr lang="en-US" altLang="en-US" dirty="0"/>
              <a:t>Discoveries </a:t>
            </a:r>
            <a:r>
              <a:rPr lang="en-US" altLang="en-US" dirty="0" smtClean="0"/>
              <a:t>(5 </a:t>
            </a:r>
            <a:r>
              <a:rPr lang="en-US" altLang="en-US" dirty="0"/>
              <a:t>of 5)</a:t>
            </a:r>
          </a:p>
        </p:txBody>
      </p:sp>
      <p:sp>
        <p:nvSpPr>
          <p:cNvPr id="16387" name="Content Placeholder 3"/>
          <p:cNvSpPr>
            <a:spLocks noGrp="1"/>
          </p:cNvSpPr>
          <p:nvPr>
            <p:ph idx="1"/>
          </p:nvPr>
        </p:nvSpPr>
        <p:spPr/>
        <p:txBody>
          <a:bodyPr/>
          <a:lstStyle/>
          <a:p>
            <a:r>
              <a:rPr lang="en-US" altLang="en-US" dirty="0"/>
              <a:t>Fossils </a:t>
            </a:r>
          </a:p>
          <a:p>
            <a:pPr lvl="1"/>
            <a:r>
              <a:rPr lang="en-US" altLang="en-US" dirty="0"/>
              <a:t>Physical evidence of an organism that lived in ancient past</a:t>
            </a:r>
          </a:p>
          <a:p>
            <a:pPr lvl="1"/>
            <a:r>
              <a:rPr lang="en-US" altLang="en-US" dirty="0"/>
              <a:t>Proved puzzling</a:t>
            </a:r>
          </a:p>
          <a:p>
            <a:pPr lvl="2"/>
            <a:r>
              <a:rPr lang="en-US" altLang="en-US" dirty="0"/>
              <a:t>Deeper layers held fossils of simple marine life</a:t>
            </a:r>
          </a:p>
          <a:p>
            <a:pPr lvl="2"/>
            <a:r>
              <a:rPr lang="en-US" altLang="en-US" dirty="0"/>
              <a:t>Layers above held similar but more complex fossils</a:t>
            </a:r>
          </a:p>
        </p:txBody>
      </p:sp>
    </p:spTree>
    <p:extLst>
      <p:ext uri="{BB962C8B-B14F-4D97-AF65-F5344CB8AC3E}">
        <p14:creationId xmlns:p14="http://schemas.microsoft.com/office/powerpoint/2010/main" val="3318394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519169" y="152400"/>
            <a:ext cx="8032638" cy="1004011"/>
          </a:xfrm>
        </p:spPr>
        <p:txBody>
          <a:bodyPr/>
          <a:lstStyle/>
          <a:p>
            <a:r>
              <a:rPr lang="en-US" altLang="en-US" dirty="0"/>
              <a:t>Similar-looking, Related Species</a:t>
            </a:r>
          </a:p>
        </p:txBody>
      </p:sp>
      <p:pic>
        <p:nvPicPr>
          <p:cNvPr id="1026" name="Picture 2" descr="A figure shows images of three different birds, A. Ostrich, B. Rhea, and C. Emu, which is similar in appearanc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1" y="1219200"/>
            <a:ext cx="2400300" cy="4927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775350"/>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t>Comparative Morphology</a:t>
            </a:r>
          </a:p>
        </p:txBody>
      </p:sp>
      <p:pic>
        <p:nvPicPr>
          <p:cNvPr id="2050" name="Picture 2" descr="A figure shows two images of different cactuses which look alik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411287"/>
            <a:ext cx="6094413"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73414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dirty="0"/>
              <a:t>Fossil Evidence</a:t>
            </a:r>
          </a:p>
        </p:txBody>
      </p:sp>
      <p:pic>
        <p:nvPicPr>
          <p:cNvPr id="5" name="Picture2" descr="A photo shows ten different looking fossil foraminifera vertically placed one below another. The foraminifer on the top is labeled as, 58 million years old and the one at the bottom is labeled as, 64.5 million years old. The text on the image reads as, “Figure 16.4 Sequence of ten fossil foraminifera. Foraminifera are single-celled protists; most of the 4,000-known species alive today are found at the bottom of the ocean. All secrete a durable shell of calcium carbonate. After the organism dies, the shell may become fossilized as sediments accumulate on top of it. Researchers found these representative shells of ancient foraminifera in cylindrical sections (core samples) of the ocean floor, each in a successive layer of stacked rock.”&#10;"/>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tretch>
            <a:fillRect/>
          </a:stretch>
        </p:blipFill>
        <p:spPr>
          <a:xfrm>
            <a:off x="3200400" y="1295400"/>
            <a:ext cx="2797804" cy="4786745"/>
          </a:xfrm>
          <a:prstGeom prst="rect">
            <a:avLst/>
          </a:prstGeom>
        </p:spPr>
      </p:pic>
    </p:spTree>
    <p:extLst>
      <p:ext uri="{BB962C8B-B14F-4D97-AF65-F5344CB8AC3E}">
        <p14:creationId xmlns:p14="http://schemas.microsoft.com/office/powerpoint/2010/main" val="4287327836"/>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Samp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5673</TotalTime>
  <Words>2685</Words>
  <Application>Microsoft Office PowerPoint</Application>
  <PresentationFormat>On-screen Show (4:3)</PresentationFormat>
  <Paragraphs>283</Paragraphs>
  <Slides>49</Slides>
  <Notes>36</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Sample</vt:lpstr>
      <vt:lpstr>Biology Concepts &amp; Applications</vt:lpstr>
      <vt:lpstr>16.1 Early Beliefs, Confusing Discoveries (1 of 5)</vt:lpstr>
      <vt:lpstr>Early Beliefs, Confusing Discoveries (2 of 5)</vt:lpstr>
      <vt:lpstr>Early Beliefs, Confusing Discoveries (3 of 5)</vt:lpstr>
      <vt:lpstr>Early Beliefs, Confusing Discoveries (4 of 5)</vt:lpstr>
      <vt:lpstr>Early Beliefs, Confusing Discoveries (5 of 5)</vt:lpstr>
      <vt:lpstr>Similar-looking, Related Species</vt:lpstr>
      <vt:lpstr>Comparative Morphology</vt:lpstr>
      <vt:lpstr>Fossil Evidence</vt:lpstr>
      <vt:lpstr>16.2 A Flurry of New Ideas</vt:lpstr>
      <vt:lpstr>Jean-Baptiste Lamarck (1 of 2)</vt:lpstr>
      <vt:lpstr>Jean-Baptiste Lamarck (2 of 2)</vt:lpstr>
      <vt:lpstr>Charles Lyell</vt:lpstr>
      <vt:lpstr>Charles Darwin</vt:lpstr>
      <vt:lpstr> Ancient Relatives</vt:lpstr>
      <vt:lpstr>Thomas Malthus</vt:lpstr>
      <vt:lpstr>Darwin</vt:lpstr>
      <vt:lpstr>Evolution by Natural Selection (1 of 3)</vt:lpstr>
      <vt:lpstr>Evolution of Natural Selection (2 of 3)</vt:lpstr>
      <vt:lpstr>Evolution of Natural Selection (3 of 3)</vt:lpstr>
      <vt:lpstr>Alfred Wallace</vt:lpstr>
      <vt:lpstr>16.3 Ancient Evidence (1 of 3)</vt:lpstr>
      <vt:lpstr>Ancient Evidence (2 of 3)</vt:lpstr>
      <vt:lpstr>Ancient Evidence (3 of 3)</vt:lpstr>
      <vt:lpstr>Evidence in Rock Formations</vt:lpstr>
      <vt:lpstr>The Fossil Record</vt:lpstr>
      <vt:lpstr>16.4 Filling in Pieces of the Puzzle</vt:lpstr>
      <vt:lpstr>Radiometric Dating Applied</vt:lpstr>
      <vt:lpstr>Missing Links</vt:lpstr>
      <vt:lpstr>Cetacean Skeletons</vt:lpstr>
      <vt:lpstr>16.5 Drifting Continents, Changing Seas</vt:lpstr>
      <vt:lpstr>Plate Tectonics</vt:lpstr>
      <vt:lpstr>Drifting Continents, Changing Seas</vt:lpstr>
      <vt:lpstr>Ancient Earth</vt:lpstr>
      <vt:lpstr>16.6 Putting Time Into Perspective</vt:lpstr>
      <vt:lpstr>16.7 Evidence in Form (1 of 3)</vt:lpstr>
      <vt:lpstr>Evidence in Form (2 of 3)</vt:lpstr>
      <vt:lpstr>Evidence in Form (3 of 3)</vt:lpstr>
      <vt:lpstr>Morphological Convergence</vt:lpstr>
      <vt:lpstr>16.8 Evidence in Function</vt:lpstr>
      <vt:lpstr>Comparing Proteins</vt:lpstr>
      <vt:lpstr>Evidence in Function</vt:lpstr>
      <vt:lpstr>Comparing Vertebrate Embryos</vt:lpstr>
      <vt:lpstr>Patterns in Animal Development</vt:lpstr>
      <vt:lpstr>Master Gene Expression</vt:lpstr>
      <vt:lpstr>Application: Evolution</vt:lpstr>
      <vt:lpstr>Reflections of a Distant Past (1 of 2)</vt:lpstr>
      <vt:lpstr>Reflections of a Distant Past (2 of 2)</vt:lpstr>
      <vt:lpstr>Discuss</vt:lpstr>
    </vt:vector>
  </TitlesOfParts>
  <Company>Jacqueline Bennett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16 Evidence of Evolution</dc:title>
  <dc:creator>Starr</dc:creator>
  <cp:lastModifiedBy>CD</cp:lastModifiedBy>
  <cp:revision>363</cp:revision>
  <dcterms:modified xsi:type="dcterms:W3CDTF">2017-02-13T07:11:44Z</dcterms:modified>
</cp:coreProperties>
</file>