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9.jpg" ContentType="image/tiff"/>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2" r:id="rId1"/>
  </p:sldMasterIdLst>
  <p:notesMasterIdLst>
    <p:notesMasterId r:id="rId70"/>
  </p:notesMasterIdLst>
  <p:sldIdLst>
    <p:sldId id="325" r:id="rId2"/>
    <p:sldId id="258" r:id="rId3"/>
    <p:sldId id="259" r:id="rId4"/>
    <p:sldId id="326"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29"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8" r:id="rId68"/>
    <p:sldId id="321" r:id="rId69"/>
  </p:sldIdLst>
  <p:sldSz cx="9144000" cy="6858000" type="screen4x3"/>
  <p:notesSz cx="6858000" cy="9144000"/>
  <p:custDataLst>
    <p:tags r:id="rId71"/>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orient="horz" pos="960">
          <p15:clr>
            <a:srgbClr val="A4A3A4"/>
          </p15:clr>
        </p15:guide>
        <p15:guide id="3" orient="horz" pos="384">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Mitra" initials="RM" lastIdx="1" clrIdx="0">
    <p:extLst/>
  </p:cmAuthor>
  <p:cmAuthor id="2" name="Holly" initials="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333300"/>
    <a:srgbClr val="007A00"/>
    <a:srgbClr val="7B5A2D"/>
    <a:srgbClr val="C19253"/>
    <a:srgbClr val="77562B"/>
    <a:srgbClr val="46331A"/>
    <a:srgbClr val="2C2010"/>
    <a:srgbClr val="004200"/>
    <a:srgbClr val="001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86397" autoAdjust="0"/>
  </p:normalViewPr>
  <p:slideViewPr>
    <p:cSldViewPr>
      <p:cViewPr varScale="1">
        <p:scale>
          <a:sx n="117" d="100"/>
          <a:sy n="117" d="100"/>
        </p:scale>
        <p:origin x="1152" y="84"/>
      </p:cViewPr>
      <p:guideLst>
        <p:guide orient="horz" pos="2160"/>
        <p:guide orient="horz" pos="960"/>
        <p:guide orient="horz" pos="384"/>
        <p:guide pos="2880"/>
      </p:guideLst>
    </p:cSldViewPr>
  </p:slideViewPr>
  <p:outlineViewPr>
    <p:cViewPr>
      <p:scale>
        <a:sx n="33" d="100"/>
        <a:sy n="33" d="100"/>
      </p:scale>
      <p:origin x="24" y="38856"/>
    </p:cViewPr>
  </p:outlineViewPr>
  <p:notesTextViewPr>
    <p:cViewPr>
      <p:scale>
        <a:sx n="100" d="100"/>
        <a:sy n="100" d="100"/>
      </p:scale>
      <p:origin x="0" y="0"/>
    </p:cViewPr>
  </p:notesTextViewPr>
  <p:sorterViewPr>
    <p:cViewPr>
      <p:scale>
        <a:sx n="100" d="100"/>
        <a:sy n="100" d="100"/>
      </p:scale>
      <p:origin x="0" y="6344"/>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1" charset="-128"/>
                <a:cs typeface="+mn-cs"/>
              </a:defRPr>
            </a:lvl1pPr>
          </a:lstStyle>
          <a:p>
            <a:pPr>
              <a:defRPr/>
            </a:pPr>
            <a:endParaRPr lang="en-US" dirty="0"/>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17FC884-6B8A-AA41-8AD1-6286A1B9538A}" type="slidenum">
              <a:rPr lang="en-US"/>
              <a:pPr/>
              <a:t>‹#›</a:t>
            </a:fld>
            <a:endParaRPr lang="en-US" dirty="0"/>
          </a:p>
        </p:txBody>
      </p:sp>
    </p:spTree>
    <p:extLst>
      <p:ext uri="{BB962C8B-B14F-4D97-AF65-F5344CB8AC3E}">
        <p14:creationId xmlns:p14="http://schemas.microsoft.com/office/powerpoint/2010/main" val="2016555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1620" name="Slide Number Placeholder 3"/>
          <p:cNvSpPr>
            <a:spLocks noGrp="1"/>
          </p:cNvSpPr>
          <p:nvPr>
            <p:ph type="sldNum" sz="quarter" idx="5"/>
          </p:nvPr>
        </p:nvSpPr>
        <p:spPr>
          <a:noFill/>
        </p:spPr>
        <p:txBody>
          <a:bodyPr/>
          <a:lstStyle/>
          <a:p>
            <a:fld id="{D395A537-02F2-DA42-AEC4-80AF2E12EE2A}" type="slidenum">
              <a:rPr lang="en-US"/>
              <a:pPr/>
              <a:t>2</a:t>
            </a:fld>
            <a:endParaRPr lang="en-US" dirty="0"/>
          </a:p>
        </p:txBody>
      </p:sp>
    </p:spTree>
    <p:extLst>
      <p:ext uri="{BB962C8B-B14F-4D97-AF65-F5344CB8AC3E}">
        <p14:creationId xmlns:p14="http://schemas.microsoft.com/office/powerpoint/2010/main" val="2244420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1860" name="Slide Number Placeholder 3"/>
          <p:cNvSpPr>
            <a:spLocks noGrp="1"/>
          </p:cNvSpPr>
          <p:nvPr>
            <p:ph type="sldNum" sz="quarter" idx="5"/>
          </p:nvPr>
        </p:nvSpPr>
        <p:spPr>
          <a:noFill/>
        </p:spPr>
        <p:txBody>
          <a:bodyPr/>
          <a:lstStyle/>
          <a:p>
            <a:fld id="{4ECFB042-B576-E84C-8B8F-363AE2E0F72A}" type="slidenum">
              <a:rPr lang="en-US"/>
              <a:pPr/>
              <a:t>12</a:t>
            </a:fld>
            <a:endParaRPr lang="en-US" dirty="0"/>
          </a:p>
        </p:txBody>
      </p:sp>
    </p:spTree>
    <p:extLst>
      <p:ext uri="{BB962C8B-B14F-4D97-AF65-F5344CB8AC3E}">
        <p14:creationId xmlns:p14="http://schemas.microsoft.com/office/powerpoint/2010/main" val="2936425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3908" name="Slide Number Placeholder 3"/>
          <p:cNvSpPr>
            <a:spLocks noGrp="1"/>
          </p:cNvSpPr>
          <p:nvPr>
            <p:ph type="sldNum" sz="quarter" idx="5"/>
          </p:nvPr>
        </p:nvSpPr>
        <p:spPr>
          <a:noFill/>
        </p:spPr>
        <p:txBody>
          <a:bodyPr/>
          <a:lstStyle/>
          <a:p>
            <a:fld id="{C217C814-EA97-884B-8EA1-17D3864F48B4}" type="slidenum">
              <a:rPr lang="en-US"/>
              <a:pPr/>
              <a:t>13</a:t>
            </a:fld>
            <a:endParaRPr lang="en-US" dirty="0"/>
          </a:p>
        </p:txBody>
      </p:sp>
    </p:spTree>
    <p:extLst>
      <p:ext uri="{BB962C8B-B14F-4D97-AF65-F5344CB8AC3E}">
        <p14:creationId xmlns:p14="http://schemas.microsoft.com/office/powerpoint/2010/main" val="1741771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5956" name="Slide Number Placeholder 3"/>
          <p:cNvSpPr>
            <a:spLocks noGrp="1"/>
          </p:cNvSpPr>
          <p:nvPr>
            <p:ph type="sldNum" sz="quarter" idx="5"/>
          </p:nvPr>
        </p:nvSpPr>
        <p:spPr>
          <a:noFill/>
        </p:spPr>
        <p:txBody>
          <a:bodyPr/>
          <a:lstStyle/>
          <a:p>
            <a:fld id="{2B74C474-93D3-3848-9687-FCB7F6DABA54}" type="slidenum">
              <a:rPr lang="en-US"/>
              <a:pPr/>
              <a:t>14</a:t>
            </a:fld>
            <a:endParaRPr lang="en-US" dirty="0"/>
          </a:p>
        </p:txBody>
      </p:sp>
    </p:spTree>
    <p:extLst>
      <p:ext uri="{BB962C8B-B14F-4D97-AF65-F5344CB8AC3E}">
        <p14:creationId xmlns:p14="http://schemas.microsoft.com/office/powerpoint/2010/main" val="2231166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302083" name="Rectangle 3"/>
          <p:cNvSpPr>
            <a:spLocks noGrp="1" noChangeArrowheads="1"/>
          </p:cNvSpPr>
          <p:nvPr>
            <p:ph type="body" idx="1"/>
          </p:nvPr>
        </p:nvSpPr>
        <p:spPr bwMode="auto">
          <a:xfrm>
            <a:off x="912813" y="4343400"/>
            <a:ext cx="5032375" cy="4113213"/>
          </a:xfrm>
          <a:prstGeom prst="rect">
            <a:avLst/>
          </a:prstGeom>
          <a:solidFill>
            <a:srgbClr val="FFFFFF"/>
          </a:solidFill>
          <a:ln>
            <a:noFill/>
            <a:miter lim="800000"/>
            <a:headEnd/>
            <a:tailEnd/>
          </a:ln>
        </p:spPr>
        <p:txBody>
          <a:bodyPr lIns="91426" tIns="45714" rIns="91426" bIns="45714">
            <a:prstTxWarp prst="textNoShape">
              <a:avLst/>
            </a:prstTxWarp>
          </a:bodyPr>
          <a:lstStyle/>
          <a:p>
            <a:r>
              <a:rPr lang="en-US" sz="1200" b="0" i="0" u="none" strike="noStrike" kern="1200" baseline="0" dirty="0">
                <a:solidFill>
                  <a:schemeClr val="tx1"/>
                </a:solidFill>
                <a:latin typeface="Arial"/>
                <a:ea typeface="ＭＳ Ｐゴシック" pitchFamily="1" charset="-128"/>
                <a:cs typeface="ＭＳ Ｐゴシック" charset="-128"/>
              </a:rPr>
              <a:t>Figure 16.4 Solutions: A conventional gasoline–electric hybrid vehicle (left) is powered mostly by a small internal combustion engine with an assist from a strong battery. A plug-in hybrid electric vehicle (right) has a smaller internal combustion engine with a second and more powerful battery that can be plugged into a 110-volt or 220-volt outlet and recharged (see photo). An all-electric vehicle (not shown) runs completely on a rechargeable battery. Question: Would you buy one of these vehicles? Explain.</a:t>
            </a:r>
            <a:endParaRPr lang="en-US" sz="1800" b="1" dirty="0">
              <a:ea typeface="ＭＳ Ｐゴシック" charset="-128"/>
            </a:endParaRPr>
          </a:p>
        </p:txBody>
      </p:sp>
    </p:spTree>
    <p:extLst>
      <p:ext uri="{BB962C8B-B14F-4D97-AF65-F5344CB8AC3E}">
        <p14:creationId xmlns:p14="http://schemas.microsoft.com/office/powerpoint/2010/main" val="3143460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0052" name="Slide Number Placeholder 3"/>
          <p:cNvSpPr>
            <a:spLocks noGrp="1"/>
          </p:cNvSpPr>
          <p:nvPr>
            <p:ph type="sldNum" sz="quarter" idx="5"/>
          </p:nvPr>
        </p:nvSpPr>
        <p:spPr>
          <a:noFill/>
        </p:spPr>
        <p:txBody>
          <a:bodyPr/>
          <a:lstStyle/>
          <a:p>
            <a:fld id="{4FF5C405-6885-6845-8CA2-ABA635165BD4}" type="slidenum">
              <a:rPr lang="en-US"/>
              <a:pPr/>
              <a:t>16</a:t>
            </a:fld>
            <a:endParaRPr lang="en-US" dirty="0"/>
          </a:p>
        </p:txBody>
      </p:sp>
    </p:spTree>
    <p:extLst>
      <p:ext uri="{BB962C8B-B14F-4D97-AF65-F5344CB8AC3E}">
        <p14:creationId xmlns:p14="http://schemas.microsoft.com/office/powerpoint/2010/main" val="3259325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Figure 16.5 </a:t>
            </a:r>
            <a:r>
              <a:rPr lang="en-US" sz="1200" b="0" kern="1200" baseline="0" dirty="0">
                <a:solidFill>
                  <a:schemeClr val="tx1"/>
                </a:solidFill>
                <a:ea typeface="ＭＳ Ｐゴシック" pitchFamily="1" charset="-128"/>
              </a:rPr>
              <a:t>G</a:t>
            </a:r>
            <a:r>
              <a:rPr lang="en-US" sz="1200" kern="1200" baseline="0" dirty="0">
                <a:solidFill>
                  <a:schemeClr val="tx1"/>
                </a:solidFill>
                <a:ea typeface="ＭＳ Ｐゴシック" pitchFamily="1" charset="-128"/>
                <a:cs typeface="ＭＳ Ｐゴシック" charset="-128"/>
              </a:rPr>
              <a:t>reen roof on Chicago’s City Hall.</a:t>
            </a:r>
            <a:endParaRPr lang="en-US" b="1" dirty="0"/>
          </a:p>
        </p:txBody>
      </p:sp>
      <p:sp>
        <p:nvSpPr>
          <p:cNvPr id="4" name="Slide Number Placeholder 3"/>
          <p:cNvSpPr>
            <a:spLocks noGrp="1"/>
          </p:cNvSpPr>
          <p:nvPr>
            <p:ph type="sldNum" sz="quarter" idx="10"/>
          </p:nvPr>
        </p:nvSpPr>
        <p:spPr/>
        <p:txBody>
          <a:bodyPr/>
          <a:lstStyle/>
          <a:p>
            <a:fld id="{2A59AB5B-D9C4-9141-A24D-EB1257FCDA07}" type="slidenum">
              <a:rPr lang="en-US" smtClean="0"/>
              <a:pPr/>
              <a:t>17</a:t>
            </a:fld>
            <a:endParaRPr lang="en-US" dirty="0"/>
          </a:p>
        </p:txBody>
      </p:sp>
    </p:spTree>
    <p:extLst>
      <p:ext uri="{BB962C8B-B14F-4D97-AF65-F5344CB8AC3E}">
        <p14:creationId xmlns:p14="http://schemas.microsoft.com/office/powerpoint/2010/main" val="1672592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2100" name="Slide Number Placeholder 3"/>
          <p:cNvSpPr>
            <a:spLocks noGrp="1"/>
          </p:cNvSpPr>
          <p:nvPr>
            <p:ph type="sldNum" sz="quarter" idx="5"/>
          </p:nvPr>
        </p:nvSpPr>
        <p:spPr>
          <a:noFill/>
        </p:spPr>
        <p:txBody>
          <a:bodyPr/>
          <a:lstStyle/>
          <a:p>
            <a:fld id="{CCF1914D-552C-4541-BBFD-144C0EFDD868}" type="slidenum">
              <a:rPr lang="en-US"/>
              <a:pPr/>
              <a:t>18</a:t>
            </a:fld>
            <a:endParaRPr lang="en-US" dirty="0"/>
          </a:p>
        </p:txBody>
      </p:sp>
    </p:spTree>
    <p:extLst>
      <p:ext uri="{BB962C8B-B14F-4D97-AF65-F5344CB8AC3E}">
        <p14:creationId xmlns:p14="http://schemas.microsoft.com/office/powerpoint/2010/main" val="2538813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304131" name="Rectangle 3"/>
          <p:cNvSpPr>
            <a:spLocks noGrp="1" noChangeArrowheads="1"/>
          </p:cNvSpPr>
          <p:nvPr>
            <p:ph type="body" idx="1"/>
          </p:nvPr>
        </p:nvSpPr>
        <p:spPr bwMode="auto">
          <a:xfrm>
            <a:off x="912813" y="4343400"/>
            <a:ext cx="5032375" cy="4113213"/>
          </a:xfrm>
          <a:prstGeom prst="rect">
            <a:avLst/>
          </a:prstGeom>
          <a:solidFill>
            <a:srgbClr val="FFFFFF"/>
          </a:solidFill>
          <a:ln>
            <a:noFill/>
            <a:miter lim="800000"/>
            <a:headEnd/>
            <a:tailEnd/>
          </a:ln>
        </p:spPr>
        <p:txBody>
          <a:bodyPr lIns="91426" tIns="45714" rIns="91426" bIns="45714">
            <a:prstTxWarp prst="textNoShape">
              <a:avLst/>
            </a:prstTxWarp>
          </a:bodyPr>
          <a:lstStyle/>
          <a:p>
            <a:r>
              <a:rPr lang="en-US" b="0" dirty="0">
                <a:ea typeface="ＭＳ Ｐゴシック" charset="-128"/>
              </a:rPr>
              <a:t>Figure 16.7 </a:t>
            </a:r>
            <a:r>
              <a:rPr lang="en-US" b="0" kern="1200" baseline="0" dirty="0">
                <a:solidFill>
                  <a:schemeClr val="tx1"/>
                </a:solidFill>
              </a:rPr>
              <a:t>Individuals matter: </a:t>
            </a:r>
            <a:r>
              <a:rPr lang="en-US" kern="1200" baseline="0" dirty="0">
                <a:solidFill>
                  <a:schemeClr val="tx1"/>
                </a:solidFill>
              </a:rPr>
              <a:t>You can save energy and money where you live and reduce your harmful environmental impact. Critical thinking: Which of these things do you already do? Which additional ones might you do?</a:t>
            </a:r>
            <a:endParaRPr lang="en-US" b="1" dirty="0">
              <a:ea typeface="ＭＳ Ｐゴシック" charset="-128"/>
            </a:endParaRPr>
          </a:p>
        </p:txBody>
      </p:sp>
    </p:spTree>
    <p:extLst>
      <p:ext uri="{BB962C8B-B14F-4D97-AF65-F5344CB8AC3E}">
        <p14:creationId xmlns:p14="http://schemas.microsoft.com/office/powerpoint/2010/main" val="3013684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6196" name="Slide Number Placeholder 3"/>
          <p:cNvSpPr>
            <a:spLocks noGrp="1"/>
          </p:cNvSpPr>
          <p:nvPr>
            <p:ph type="sldNum" sz="quarter" idx="5"/>
          </p:nvPr>
        </p:nvSpPr>
        <p:spPr>
          <a:noFill/>
        </p:spPr>
        <p:txBody>
          <a:bodyPr/>
          <a:lstStyle/>
          <a:p>
            <a:fld id="{42C105CA-698F-B749-964F-A02CC189D1D5}" type="slidenum">
              <a:rPr lang="en-US"/>
              <a:pPr/>
              <a:t>20</a:t>
            </a:fld>
            <a:endParaRPr lang="en-US" dirty="0"/>
          </a:p>
        </p:txBody>
      </p:sp>
    </p:spTree>
    <p:extLst>
      <p:ext uri="{BB962C8B-B14F-4D97-AF65-F5344CB8AC3E}">
        <p14:creationId xmlns:p14="http://schemas.microsoft.com/office/powerpoint/2010/main" val="696104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7220" name="Slide Number Placeholder 3"/>
          <p:cNvSpPr>
            <a:spLocks noGrp="1"/>
          </p:cNvSpPr>
          <p:nvPr>
            <p:ph type="sldNum" sz="quarter" idx="5"/>
          </p:nvPr>
        </p:nvSpPr>
        <p:spPr>
          <a:noFill/>
        </p:spPr>
        <p:txBody>
          <a:bodyPr/>
          <a:lstStyle/>
          <a:p>
            <a:fld id="{D35FFAE1-4BA7-8B4D-84F6-83EB43CD3DE6}" type="slidenum">
              <a:rPr lang="en-US"/>
              <a:pPr/>
              <a:t>21</a:t>
            </a:fld>
            <a:endParaRPr lang="en-US" dirty="0"/>
          </a:p>
        </p:txBody>
      </p:sp>
    </p:spTree>
    <p:extLst>
      <p:ext uri="{BB962C8B-B14F-4D97-AF65-F5344CB8AC3E}">
        <p14:creationId xmlns:p14="http://schemas.microsoft.com/office/powerpoint/2010/main" val="265459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3668" name="Slide Number Placeholder 3"/>
          <p:cNvSpPr>
            <a:spLocks noGrp="1"/>
          </p:cNvSpPr>
          <p:nvPr>
            <p:ph type="sldNum" sz="quarter" idx="5"/>
          </p:nvPr>
        </p:nvSpPr>
        <p:spPr>
          <a:noFill/>
        </p:spPr>
        <p:txBody>
          <a:bodyPr/>
          <a:lstStyle/>
          <a:p>
            <a:fld id="{53748D09-97CA-A641-A7E5-0CDB2B526F1C}" type="slidenum">
              <a:rPr lang="en-US"/>
              <a:pPr/>
              <a:t>3</a:t>
            </a:fld>
            <a:endParaRPr lang="en-US" dirty="0"/>
          </a:p>
        </p:txBody>
      </p:sp>
    </p:spTree>
    <p:extLst>
      <p:ext uri="{BB962C8B-B14F-4D97-AF65-F5344CB8AC3E}">
        <p14:creationId xmlns:p14="http://schemas.microsoft.com/office/powerpoint/2010/main" val="2656616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8244" name="Slide Number Placeholder 3"/>
          <p:cNvSpPr>
            <a:spLocks noGrp="1"/>
          </p:cNvSpPr>
          <p:nvPr>
            <p:ph type="sldNum" sz="quarter" idx="5"/>
          </p:nvPr>
        </p:nvSpPr>
        <p:spPr>
          <a:noFill/>
        </p:spPr>
        <p:txBody>
          <a:bodyPr/>
          <a:lstStyle/>
          <a:p>
            <a:fld id="{527E0600-FBAD-E642-B8A6-CFF1BDA1D746}" type="slidenum">
              <a:rPr lang="en-US"/>
              <a:pPr/>
              <a:t>22</a:t>
            </a:fld>
            <a:endParaRPr lang="en-US" dirty="0"/>
          </a:p>
        </p:txBody>
      </p:sp>
    </p:spTree>
    <p:extLst>
      <p:ext uri="{BB962C8B-B14F-4D97-AF65-F5344CB8AC3E}">
        <p14:creationId xmlns:p14="http://schemas.microsoft.com/office/powerpoint/2010/main" val="1995912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9268" name="Slide Number Placeholder 3"/>
          <p:cNvSpPr>
            <a:spLocks noGrp="1"/>
          </p:cNvSpPr>
          <p:nvPr>
            <p:ph type="sldNum" sz="quarter" idx="5"/>
          </p:nvPr>
        </p:nvSpPr>
        <p:spPr>
          <a:noFill/>
        </p:spPr>
        <p:txBody>
          <a:bodyPr/>
          <a:lstStyle/>
          <a:p>
            <a:fld id="{CBFBF4F4-F554-2A48-BF3C-5FC08231EB99}" type="slidenum">
              <a:rPr lang="en-US"/>
              <a:pPr/>
              <a:t>23</a:t>
            </a:fld>
            <a:endParaRPr lang="en-US" dirty="0"/>
          </a:p>
        </p:txBody>
      </p:sp>
    </p:spTree>
    <p:extLst>
      <p:ext uri="{BB962C8B-B14F-4D97-AF65-F5344CB8AC3E}">
        <p14:creationId xmlns:p14="http://schemas.microsoft.com/office/powerpoint/2010/main" val="3730215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16.8 </a:t>
            </a:r>
            <a:r>
              <a:rPr lang="en-US" sz="1200" b="0" i="0" u="none" strike="noStrike" kern="1200" baseline="0" dirty="0">
                <a:solidFill>
                  <a:schemeClr val="tx1"/>
                </a:solidFill>
                <a:latin typeface="Arial"/>
                <a:ea typeface="ＭＳ Ｐゴシック" pitchFamily="1" charset="-128"/>
                <a:cs typeface="ＭＳ Ｐゴシック" charset="-128"/>
              </a:rPr>
              <a:t>Solutions: Passive (left) and active (right) solar home heating systems.</a:t>
            </a:r>
            <a:endParaRPr lang="en-US" dirty="0"/>
          </a:p>
        </p:txBody>
      </p:sp>
      <p:sp>
        <p:nvSpPr>
          <p:cNvPr id="4" name="Slide Number Placeholder 3"/>
          <p:cNvSpPr>
            <a:spLocks noGrp="1"/>
          </p:cNvSpPr>
          <p:nvPr>
            <p:ph type="sldNum" sz="quarter" idx="10"/>
          </p:nvPr>
        </p:nvSpPr>
        <p:spPr/>
        <p:txBody>
          <a:bodyPr/>
          <a:lstStyle/>
          <a:p>
            <a:fld id="{2A59AB5B-D9C4-9141-A24D-EB1257FCDA07}" type="slidenum">
              <a:rPr lang="en-US" smtClean="0"/>
              <a:pPr/>
              <a:t>24</a:t>
            </a:fld>
            <a:endParaRPr lang="en-US" dirty="0"/>
          </a:p>
        </p:txBody>
      </p:sp>
    </p:spTree>
    <p:extLst>
      <p:ext uri="{BB962C8B-B14F-4D97-AF65-F5344CB8AC3E}">
        <p14:creationId xmlns:p14="http://schemas.microsoft.com/office/powerpoint/2010/main" val="3574300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r>
              <a:rPr lang="en-US" sz="1200" b="0" i="0" u="none" strike="noStrike" kern="1200" baseline="0" dirty="0">
                <a:solidFill>
                  <a:schemeClr val="tx1"/>
                </a:solidFill>
                <a:latin typeface="Arial"/>
                <a:ea typeface="ＭＳ Ｐゴシック" pitchFamily="1" charset="-128"/>
                <a:cs typeface="ＭＳ Ｐゴシック" charset="-128"/>
              </a:rPr>
              <a:t>Figure 16.10 Heating a house with passive or active solar energy system has advantages and disadvantages (Concept 16.3). Critical thinking: Which single advantage and which single disadvantage do you think are the most important? Why? Do you think that the advantages of using these technologies outweigh their disadvantages?</a:t>
            </a:r>
            <a:endParaRPr noProof="1">
              <a:solidFill>
                <a:srgbClr val="221E1F"/>
              </a:solidFill>
              <a:ea typeface="ＭＳ Ｐゴシック" charset="-128"/>
            </a:endParaRPr>
          </a:p>
        </p:txBody>
      </p:sp>
      <p:sp>
        <p:nvSpPr>
          <p:cNvPr id="140292" name="Slide Number Placeholder 3"/>
          <p:cNvSpPr>
            <a:spLocks noGrp="1"/>
          </p:cNvSpPr>
          <p:nvPr>
            <p:ph type="sldNum" sz="quarter" idx="5"/>
          </p:nvPr>
        </p:nvSpPr>
        <p:spPr>
          <a:noFill/>
        </p:spPr>
        <p:txBody>
          <a:bodyPr/>
          <a:lstStyle/>
          <a:p>
            <a:fld id="{644DF2BF-0EF2-D449-AB93-A6AD31628F7A}" type="slidenum">
              <a:rPr lang="en-US"/>
              <a:pPr/>
              <a:t>25</a:t>
            </a:fld>
            <a:endParaRPr lang="en-US" dirty="0"/>
          </a:p>
        </p:txBody>
      </p:sp>
    </p:spTree>
    <p:extLst>
      <p:ext uri="{BB962C8B-B14F-4D97-AF65-F5344CB8AC3E}">
        <p14:creationId xmlns:p14="http://schemas.microsoft.com/office/powerpoint/2010/main" val="265656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6436" name="Slide Number Placeholder 3"/>
          <p:cNvSpPr>
            <a:spLocks noGrp="1"/>
          </p:cNvSpPr>
          <p:nvPr>
            <p:ph type="sldNum" sz="quarter" idx="5"/>
          </p:nvPr>
        </p:nvSpPr>
        <p:spPr>
          <a:noFill/>
        </p:spPr>
        <p:txBody>
          <a:bodyPr/>
          <a:lstStyle/>
          <a:p>
            <a:fld id="{3C0251BB-11E8-3C4D-88B8-D6E14F67D726}" type="slidenum">
              <a:rPr lang="en-US"/>
              <a:pPr/>
              <a:t>26</a:t>
            </a:fld>
            <a:endParaRPr lang="en-US" dirty="0"/>
          </a:p>
        </p:txBody>
      </p:sp>
    </p:spTree>
    <p:extLst>
      <p:ext uri="{BB962C8B-B14F-4D97-AF65-F5344CB8AC3E}">
        <p14:creationId xmlns:p14="http://schemas.microsoft.com/office/powerpoint/2010/main" val="1676465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7460" name="Slide Number Placeholder 3"/>
          <p:cNvSpPr>
            <a:spLocks noGrp="1"/>
          </p:cNvSpPr>
          <p:nvPr>
            <p:ph type="sldNum" sz="quarter" idx="5"/>
          </p:nvPr>
        </p:nvSpPr>
        <p:spPr>
          <a:noFill/>
        </p:spPr>
        <p:txBody>
          <a:bodyPr/>
          <a:lstStyle/>
          <a:p>
            <a:fld id="{4CDB953D-2D80-C94E-AD4D-7804B0FE8AC1}" type="slidenum">
              <a:rPr lang="en-US"/>
              <a:pPr/>
              <a:t>27</a:t>
            </a:fld>
            <a:endParaRPr lang="en-US" dirty="0"/>
          </a:p>
        </p:txBody>
      </p:sp>
    </p:spTree>
    <p:extLst>
      <p:ext uri="{BB962C8B-B14F-4D97-AF65-F5344CB8AC3E}">
        <p14:creationId xmlns:p14="http://schemas.microsoft.com/office/powerpoint/2010/main" val="2370081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r>
              <a:rPr lang="en-US" sz="1200" b="0" i="0" u="none" strike="noStrike" kern="1200" baseline="0" dirty="0">
                <a:solidFill>
                  <a:schemeClr val="tx1"/>
                </a:solidFill>
                <a:latin typeface="Arial"/>
                <a:ea typeface="ＭＳ Ｐゴシック" pitchFamily="1" charset="-128"/>
                <a:cs typeface="ＭＳ Ｐゴシック" charset="-128"/>
              </a:rPr>
              <a:t>Figure 16.11 Solar thermal power: This solar power plant in California’s Mojave Desert uses curved (parabolic) solar collectors to concentrate solar energy to provide enough heat to boil water and produce steam for generating electricity.</a:t>
            </a:r>
            <a:endParaRPr noProof="1">
              <a:solidFill>
                <a:srgbClr val="221E1F"/>
              </a:solidFill>
              <a:ea typeface="ＭＳ Ｐゴシック" charset="-128"/>
            </a:endParaRPr>
          </a:p>
        </p:txBody>
      </p:sp>
      <p:sp>
        <p:nvSpPr>
          <p:cNvPr id="148484" name="Slide Number Placeholder 3"/>
          <p:cNvSpPr>
            <a:spLocks noGrp="1"/>
          </p:cNvSpPr>
          <p:nvPr>
            <p:ph type="sldNum" sz="quarter" idx="5"/>
          </p:nvPr>
        </p:nvSpPr>
        <p:spPr>
          <a:noFill/>
        </p:spPr>
        <p:txBody>
          <a:bodyPr/>
          <a:lstStyle/>
          <a:p>
            <a:fld id="{E7C27CB8-5D40-1E46-80BC-C24345FE5652}" type="slidenum">
              <a:rPr lang="en-US"/>
              <a:pPr/>
              <a:t>28</a:t>
            </a:fld>
            <a:endParaRPr lang="en-US" dirty="0"/>
          </a:p>
        </p:txBody>
      </p:sp>
    </p:spTree>
    <p:extLst>
      <p:ext uri="{BB962C8B-B14F-4D97-AF65-F5344CB8AC3E}">
        <p14:creationId xmlns:p14="http://schemas.microsoft.com/office/powerpoint/2010/main" val="3933772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r>
              <a:rPr lang="en-US" sz="1200" b="0" i="0" u="none" strike="noStrike" kern="1200" baseline="0" dirty="0">
                <a:solidFill>
                  <a:schemeClr val="tx1"/>
                </a:solidFill>
                <a:latin typeface="Arial"/>
                <a:ea typeface="ＭＳ Ｐゴシック" pitchFamily="1" charset="-128"/>
                <a:cs typeface="ＭＳ Ｐゴシック" charset="-128"/>
              </a:rPr>
              <a:t>Figure 16.12 Solar thermal power: In this system in California an array of mirrors tracks the sun and focuses reflected sunlight on a central receiver to boil the water for producing electricity.</a:t>
            </a:r>
            <a:endParaRPr noProof="1">
              <a:solidFill>
                <a:srgbClr val="221E1F"/>
              </a:solidFill>
              <a:ea typeface="ＭＳ Ｐゴシック" charset="-128"/>
            </a:endParaRPr>
          </a:p>
        </p:txBody>
      </p:sp>
      <p:sp>
        <p:nvSpPr>
          <p:cNvPr id="148484" name="Slide Number Placeholder 3"/>
          <p:cNvSpPr>
            <a:spLocks noGrp="1"/>
          </p:cNvSpPr>
          <p:nvPr>
            <p:ph type="sldNum" sz="quarter" idx="5"/>
          </p:nvPr>
        </p:nvSpPr>
        <p:spPr>
          <a:noFill/>
        </p:spPr>
        <p:txBody>
          <a:bodyPr/>
          <a:lstStyle/>
          <a:p>
            <a:fld id="{E7C27CB8-5D40-1E46-80BC-C24345FE5652}" type="slidenum">
              <a:rPr lang="en-US"/>
              <a:pPr/>
              <a:t>29</a:t>
            </a:fld>
            <a:endParaRPr lang="en-US" dirty="0"/>
          </a:p>
        </p:txBody>
      </p:sp>
    </p:spTree>
    <p:extLst>
      <p:ext uri="{BB962C8B-B14F-4D97-AF65-F5344CB8AC3E}">
        <p14:creationId xmlns:p14="http://schemas.microsoft.com/office/powerpoint/2010/main" val="2362029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r>
              <a:rPr lang="en-US" sz="1200" b="0" i="0" u="none" strike="noStrike" kern="1200" baseline="0" dirty="0">
                <a:solidFill>
                  <a:schemeClr val="tx1"/>
                </a:solidFill>
                <a:latin typeface="Arial"/>
                <a:ea typeface="ＭＳ Ｐゴシック" pitchFamily="1" charset="-128"/>
                <a:cs typeface="ＭＳ Ｐゴシック" charset="-128"/>
              </a:rPr>
              <a:t>Figure 16.13 Using solar energy to generate high-temperature heat and electricity has advantages and disadvantages (Concept 16.3). Critical thinking: Which single advantage and which single disadvantage do you think are the most important? Why? Do you think that the advantages of using these technologies outweigh their disadvantages?</a:t>
            </a:r>
            <a:endParaRPr noProof="1">
              <a:solidFill>
                <a:srgbClr val="221E1F"/>
              </a:solidFill>
              <a:ea typeface="ＭＳ Ｐゴシック" charset="-128"/>
            </a:endParaRPr>
          </a:p>
        </p:txBody>
      </p:sp>
      <p:sp>
        <p:nvSpPr>
          <p:cNvPr id="149508" name="Slide Number Placeholder 3"/>
          <p:cNvSpPr>
            <a:spLocks noGrp="1"/>
          </p:cNvSpPr>
          <p:nvPr>
            <p:ph type="sldNum" sz="quarter" idx="5"/>
          </p:nvPr>
        </p:nvSpPr>
        <p:spPr>
          <a:noFill/>
        </p:spPr>
        <p:txBody>
          <a:bodyPr/>
          <a:lstStyle/>
          <a:p>
            <a:fld id="{BF6585CE-F872-6E4A-9262-99A084DA3A0C}" type="slidenum">
              <a:rPr lang="en-US"/>
              <a:pPr/>
              <a:t>30</a:t>
            </a:fld>
            <a:endParaRPr lang="en-US" dirty="0"/>
          </a:p>
        </p:txBody>
      </p:sp>
    </p:spTree>
    <p:extLst>
      <p:ext uri="{BB962C8B-B14F-4D97-AF65-F5344CB8AC3E}">
        <p14:creationId xmlns:p14="http://schemas.microsoft.com/office/powerpoint/2010/main" val="1170601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16.14 Solutions: Solar cooker (left) in Costa Rica and simple solar oven</a:t>
            </a:r>
            <a:r>
              <a:rPr lang="en-US" baseline="0" dirty="0"/>
              <a:t> (right).</a:t>
            </a:r>
            <a:endParaRPr lang="en-US" dirty="0"/>
          </a:p>
        </p:txBody>
      </p:sp>
      <p:sp>
        <p:nvSpPr>
          <p:cNvPr id="4" name="Slide Number Placeholder 3"/>
          <p:cNvSpPr>
            <a:spLocks noGrp="1"/>
          </p:cNvSpPr>
          <p:nvPr>
            <p:ph type="sldNum" sz="quarter" idx="10"/>
          </p:nvPr>
        </p:nvSpPr>
        <p:spPr/>
        <p:txBody>
          <a:bodyPr/>
          <a:lstStyle/>
          <a:p>
            <a:fld id="{2A59AB5B-D9C4-9141-A24D-EB1257FCDA07}" type="slidenum">
              <a:rPr lang="en-US" smtClean="0"/>
              <a:pPr/>
              <a:t>31</a:t>
            </a:fld>
            <a:endParaRPr lang="en-US" dirty="0"/>
          </a:p>
        </p:txBody>
      </p:sp>
    </p:spTree>
    <p:extLst>
      <p:ext uri="{BB962C8B-B14F-4D97-AF65-F5344CB8AC3E}">
        <p14:creationId xmlns:p14="http://schemas.microsoft.com/office/powerpoint/2010/main" val="2721987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a:t>
            </a:fld>
            <a:endParaRPr lang="en-US" dirty="0"/>
          </a:p>
        </p:txBody>
      </p:sp>
    </p:spTree>
    <p:extLst>
      <p:ext uri="{BB962C8B-B14F-4D97-AF65-F5344CB8AC3E}">
        <p14:creationId xmlns:p14="http://schemas.microsoft.com/office/powerpoint/2010/main" val="4226507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51556" name="Slide Number Placeholder 3"/>
          <p:cNvSpPr>
            <a:spLocks noGrp="1"/>
          </p:cNvSpPr>
          <p:nvPr>
            <p:ph type="sldNum" sz="quarter" idx="5"/>
          </p:nvPr>
        </p:nvSpPr>
        <p:spPr>
          <a:noFill/>
        </p:spPr>
        <p:txBody>
          <a:bodyPr/>
          <a:lstStyle/>
          <a:p>
            <a:fld id="{D37A6193-0FBB-7F4F-AF79-F260B118D504}" type="slidenum">
              <a:rPr lang="en-US"/>
              <a:pPr/>
              <a:t>32</a:t>
            </a:fld>
            <a:endParaRPr lang="en-US" dirty="0"/>
          </a:p>
        </p:txBody>
      </p:sp>
    </p:spTree>
    <p:extLst>
      <p:ext uri="{BB962C8B-B14F-4D97-AF65-F5344CB8AC3E}">
        <p14:creationId xmlns:p14="http://schemas.microsoft.com/office/powerpoint/2010/main" val="813619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51556" name="Slide Number Placeholder 3"/>
          <p:cNvSpPr>
            <a:spLocks noGrp="1"/>
          </p:cNvSpPr>
          <p:nvPr>
            <p:ph type="sldNum" sz="quarter" idx="5"/>
          </p:nvPr>
        </p:nvSpPr>
        <p:spPr>
          <a:noFill/>
        </p:spPr>
        <p:txBody>
          <a:bodyPr/>
          <a:lstStyle/>
          <a:p>
            <a:fld id="{D37A6193-0FBB-7F4F-AF79-F260B118D504}" type="slidenum">
              <a:rPr lang="en-US"/>
              <a:pPr/>
              <a:t>33</a:t>
            </a:fld>
            <a:endParaRPr lang="en-US" dirty="0"/>
          </a:p>
        </p:txBody>
      </p:sp>
    </p:spTree>
    <p:extLst>
      <p:ext uri="{BB962C8B-B14F-4D97-AF65-F5344CB8AC3E}">
        <p14:creationId xmlns:p14="http://schemas.microsoft.com/office/powerpoint/2010/main" val="2170255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55652" name="Slide Number Placeholder 3"/>
          <p:cNvSpPr>
            <a:spLocks noGrp="1"/>
          </p:cNvSpPr>
          <p:nvPr>
            <p:ph type="sldNum" sz="quarter" idx="5"/>
          </p:nvPr>
        </p:nvSpPr>
        <p:spPr>
          <a:noFill/>
        </p:spPr>
        <p:txBody>
          <a:bodyPr/>
          <a:lstStyle/>
          <a:p>
            <a:fld id="{01BA8086-8637-8E4B-B889-508CB84C2FC5}" type="slidenum">
              <a:rPr lang="en-US"/>
              <a:pPr/>
              <a:t>34</a:t>
            </a:fld>
            <a:endParaRPr lang="en-US" dirty="0"/>
          </a:p>
        </p:txBody>
      </p:sp>
    </p:spTree>
    <p:extLst>
      <p:ext uri="{BB962C8B-B14F-4D97-AF65-F5344CB8AC3E}">
        <p14:creationId xmlns:p14="http://schemas.microsoft.com/office/powerpoint/2010/main" val="8142430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r>
              <a:rPr b="0" noProof="1">
                <a:solidFill>
                  <a:srgbClr val="000000"/>
                </a:solidFill>
                <a:ea typeface="ＭＳ Ｐゴシック" charset="-128"/>
              </a:rPr>
              <a:t>Figure 16</a:t>
            </a:r>
            <a:r>
              <a:rPr lang="en-US" b="0" noProof="1">
                <a:solidFill>
                  <a:srgbClr val="000000"/>
                </a:solidFill>
                <a:ea typeface="ＭＳ Ｐゴシック" charset="-128"/>
              </a:rPr>
              <a:t>.16</a:t>
            </a:r>
            <a:r>
              <a:rPr b="0" noProof="1">
                <a:solidFill>
                  <a:srgbClr val="000000"/>
                </a:solidFill>
                <a:ea typeface="ＭＳ Ｐゴシック" charset="-128"/>
              </a:rPr>
              <a:t> </a:t>
            </a:r>
            <a:r>
              <a:rPr lang="en-US" b="0" dirty="0">
                <a:solidFill>
                  <a:srgbClr val="000000"/>
                </a:solidFill>
                <a:ea typeface="ＭＳ Ｐゴシック" charset="-128"/>
              </a:rPr>
              <a:t>S</a:t>
            </a:r>
            <a:r>
              <a:rPr b="0" noProof="1">
                <a:solidFill>
                  <a:srgbClr val="000000"/>
                </a:solidFill>
                <a:ea typeface="ＭＳ Ｐゴシック" charset="-128"/>
              </a:rPr>
              <a:t>olutions</a:t>
            </a:r>
            <a:r>
              <a:rPr lang="en-US" b="0" noProof="1">
                <a:solidFill>
                  <a:srgbClr val="000000"/>
                </a:solidFill>
                <a:ea typeface="ＭＳ Ｐゴシック" charset="-128"/>
              </a:rPr>
              <a:t>:</a:t>
            </a:r>
            <a:r>
              <a:rPr b="0" noProof="1">
                <a:solidFill>
                  <a:srgbClr val="000000"/>
                </a:solidFill>
                <a:ea typeface="ＭＳ Ｐゴシック" charset="-128"/>
              </a:rPr>
              <a:t> </a:t>
            </a:r>
            <a:r>
              <a:rPr lang="en-US" sz="1200" kern="1200" baseline="0" dirty="0">
                <a:solidFill>
                  <a:srgbClr val="000000"/>
                </a:solidFill>
              </a:rPr>
              <a:t>A solar-cell panel provides electricity for lighting this hut in rural West Bengal, India. Critical thinking: Do you think your government should provide aid to poor countries for obtaining solar-cell systems? Explain.</a:t>
            </a:r>
            <a:endParaRPr noProof="1">
              <a:solidFill>
                <a:srgbClr val="000000"/>
              </a:solidFill>
              <a:ea typeface="ＭＳ Ｐゴシック" charset="-128"/>
            </a:endParaRPr>
          </a:p>
        </p:txBody>
      </p:sp>
      <p:sp>
        <p:nvSpPr>
          <p:cNvPr id="153604" name="Slide Number Placeholder 3"/>
          <p:cNvSpPr>
            <a:spLocks noGrp="1"/>
          </p:cNvSpPr>
          <p:nvPr>
            <p:ph type="sldNum" sz="quarter" idx="5"/>
          </p:nvPr>
        </p:nvSpPr>
        <p:spPr>
          <a:noFill/>
        </p:spPr>
        <p:txBody>
          <a:bodyPr/>
          <a:lstStyle/>
          <a:p>
            <a:fld id="{AF59D67A-BC3A-6E48-BC81-D00E1E44A70F}" type="slidenum">
              <a:rPr lang="en-US"/>
              <a:pPr/>
              <a:t>35</a:t>
            </a:fld>
            <a:endParaRPr lang="en-US" dirty="0"/>
          </a:p>
        </p:txBody>
      </p:sp>
    </p:spTree>
    <p:extLst>
      <p:ext uri="{BB962C8B-B14F-4D97-AF65-F5344CB8AC3E}">
        <p14:creationId xmlns:p14="http://schemas.microsoft.com/office/powerpoint/2010/main" val="2912369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r>
              <a:rPr b="0" noProof="1">
                <a:solidFill>
                  <a:srgbClr val="221E1F"/>
                </a:solidFill>
                <a:ea typeface="ＭＳ Ｐゴシック" charset="-128"/>
              </a:rPr>
              <a:t>Figure 16</a:t>
            </a:r>
            <a:r>
              <a:rPr lang="en-US" b="0" noProof="1">
                <a:solidFill>
                  <a:srgbClr val="221E1F"/>
                </a:solidFill>
                <a:ea typeface="ＭＳ Ｐゴシック" charset="-128"/>
              </a:rPr>
              <a:t>.18</a:t>
            </a:r>
            <a:r>
              <a:rPr b="0" noProof="1">
                <a:solidFill>
                  <a:srgbClr val="221E1F"/>
                </a:solidFill>
                <a:ea typeface="ＭＳ Ｐゴシック" charset="-128"/>
              </a:rPr>
              <a:t> </a:t>
            </a:r>
            <a:r>
              <a:rPr lang="en-US" sz="1200" kern="1200" baseline="0" dirty="0">
                <a:solidFill>
                  <a:schemeClr val="tx1"/>
                </a:solidFill>
                <a:ea typeface="ＭＳ Ｐゴシック" pitchFamily="1" charset="-128"/>
                <a:cs typeface="ＭＳ Ｐゴシック" charset="-128"/>
              </a:rPr>
              <a:t>Using solar cells to produce electricity has advantages and disadvantages (Concept 16.3). Critical thinking: Which single advantage and which single disadvantage do you think are the most important? Why? Do you think that the advantages of using this technology outweigh its disadvantages? Why?</a:t>
            </a:r>
            <a:endParaRPr noProof="1">
              <a:solidFill>
                <a:srgbClr val="221E1F"/>
              </a:solidFill>
              <a:ea typeface="ＭＳ Ｐゴシック" charset="-128"/>
            </a:endParaRPr>
          </a:p>
        </p:txBody>
      </p:sp>
      <p:sp>
        <p:nvSpPr>
          <p:cNvPr id="158724" name="Slide Number Placeholder 3"/>
          <p:cNvSpPr>
            <a:spLocks noGrp="1"/>
          </p:cNvSpPr>
          <p:nvPr>
            <p:ph type="sldNum" sz="quarter" idx="5"/>
          </p:nvPr>
        </p:nvSpPr>
        <p:spPr>
          <a:noFill/>
        </p:spPr>
        <p:txBody>
          <a:bodyPr/>
          <a:lstStyle/>
          <a:p>
            <a:fld id="{5A166E08-1A6E-C044-A57D-0531FD932866}" type="slidenum">
              <a:rPr lang="en-US"/>
              <a:pPr/>
              <a:t>36</a:t>
            </a:fld>
            <a:endParaRPr lang="en-US" dirty="0"/>
          </a:p>
        </p:txBody>
      </p:sp>
    </p:spTree>
    <p:extLst>
      <p:ext uri="{BB962C8B-B14F-4D97-AF65-F5344CB8AC3E}">
        <p14:creationId xmlns:p14="http://schemas.microsoft.com/office/powerpoint/2010/main" val="32985577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64868" name="Slide Number Placeholder 3"/>
          <p:cNvSpPr>
            <a:spLocks noGrp="1"/>
          </p:cNvSpPr>
          <p:nvPr>
            <p:ph type="sldNum" sz="quarter" idx="5"/>
          </p:nvPr>
        </p:nvSpPr>
        <p:spPr>
          <a:noFill/>
        </p:spPr>
        <p:txBody>
          <a:bodyPr/>
          <a:lstStyle/>
          <a:p>
            <a:fld id="{7DFBAD2B-4F26-1B40-8703-8B852F8D21A7}" type="slidenum">
              <a:rPr lang="en-US"/>
              <a:pPr/>
              <a:t>37</a:t>
            </a:fld>
            <a:endParaRPr lang="en-US" dirty="0"/>
          </a:p>
        </p:txBody>
      </p:sp>
    </p:spTree>
    <p:extLst>
      <p:ext uri="{BB962C8B-B14F-4D97-AF65-F5344CB8AC3E}">
        <p14:creationId xmlns:p14="http://schemas.microsoft.com/office/powerpoint/2010/main" val="3665736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16.20 Wind turbines</a:t>
            </a:r>
            <a:r>
              <a:rPr lang="en-US" baseline="0" dirty="0"/>
              <a:t> convert the kinetic energy in wind to electricity, another form of kinetic energy (moving electrons). Wind power is an indirect form of solar energy.</a:t>
            </a:r>
            <a:endParaRPr lang="en-US" dirty="0"/>
          </a:p>
        </p:txBody>
      </p:sp>
      <p:sp>
        <p:nvSpPr>
          <p:cNvPr id="4" name="Slide Number Placeholder 3"/>
          <p:cNvSpPr>
            <a:spLocks noGrp="1"/>
          </p:cNvSpPr>
          <p:nvPr>
            <p:ph type="sldNum" sz="quarter" idx="10"/>
          </p:nvPr>
        </p:nvSpPr>
        <p:spPr/>
        <p:txBody>
          <a:bodyPr/>
          <a:lstStyle/>
          <a:p>
            <a:fld id="{2A59AB5B-D9C4-9141-A24D-EB1257FCDA07}" type="slidenum">
              <a:rPr lang="en-US" smtClean="0"/>
              <a:pPr/>
              <a:t>38</a:t>
            </a:fld>
            <a:endParaRPr lang="en-US" dirty="0"/>
          </a:p>
        </p:txBody>
      </p:sp>
    </p:spTree>
    <p:extLst>
      <p:ext uri="{BB962C8B-B14F-4D97-AF65-F5344CB8AC3E}">
        <p14:creationId xmlns:p14="http://schemas.microsoft.com/office/powerpoint/2010/main" val="5960581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65892" name="Slide Number Placeholder 3"/>
          <p:cNvSpPr>
            <a:spLocks noGrp="1"/>
          </p:cNvSpPr>
          <p:nvPr>
            <p:ph type="sldNum" sz="quarter" idx="5"/>
          </p:nvPr>
        </p:nvSpPr>
        <p:spPr>
          <a:noFill/>
        </p:spPr>
        <p:txBody>
          <a:bodyPr/>
          <a:lstStyle/>
          <a:p>
            <a:fld id="{6A038CA6-54AE-BD4E-A62C-45ED13AC2AA4}" type="slidenum">
              <a:rPr lang="en-US"/>
              <a:pPr/>
              <a:t>39</a:t>
            </a:fld>
            <a:endParaRPr lang="en-US" dirty="0"/>
          </a:p>
        </p:txBody>
      </p:sp>
    </p:spTree>
    <p:extLst>
      <p:ext uri="{BB962C8B-B14F-4D97-AF65-F5344CB8AC3E}">
        <p14:creationId xmlns:p14="http://schemas.microsoft.com/office/powerpoint/2010/main" val="35078996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69988" name="Slide Number Placeholder 3"/>
          <p:cNvSpPr>
            <a:spLocks noGrp="1"/>
          </p:cNvSpPr>
          <p:nvPr>
            <p:ph type="sldNum" sz="quarter" idx="5"/>
          </p:nvPr>
        </p:nvSpPr>
        <p:spPr>
          <a:noFill/>
        </p:spPr>
        <p:txBody>
          <a:bodyPr/>
          <a:lstStyle/>
          <a:p>
            <a:fld id="{EA789D52-BF62-C747-A1E7-59B652E13FA4}" type="slidenum">
              <a:rPr lang="en-US"/>
              <a:pPr/>
              <a:t>40</a:t>
            </a:fld>
            <a:endParaRPr lang="en-US" dirty="0"/>
          </a:p>
        </p:txBody>
      </p:sp>
    </p:spTree>
    <p:extLst>
      <p:ext uri="{BB962C8B-B14F-4D97-AF65-F5344CB8AC3E}">
        <p14:creationId xmlns:p14="http://schemas.microsoft.com/office/powerpoint/2010/main" val="8338144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r>
              <a:rPr b="0" noProof="1">
                <a:solidFill>
                  <a:srgbClr val="221E1F"/>
                </a:solidFill>
                <a:ea typeface="ＭＳ Ｐゴシック" charset="-128"/>
              </a:rPr>
              <a:t>Figure 16</a:t>
            </a:r>
            <a:r>
              <a:rPr lang="en-US" b="0" noProof="1">
                <a:solidFill>
                  <a:srgbClr val="221E1F"/>
                </a:solidFill>
                <a:ea typeface="ＭＳ Ｐゴシック" charset="-128"/>
              </a:rPr>
              <a:t>.</a:t>
            </a:r>
            <a:r>
              <a:rPr b="0" noProof="1">
                <a:solidFill>
                  <a:srgbClr val="221E1F"/>
                </a:solidFill>
                <a:ea typeface="ＭＳ Ｐゴシック" charset="-128"/>
              </a:rPr>
              <a:t>2</a:t>
            </a:r>
            <a:r>
              <a:rPr lang="en-US" b="0" noProof="1">
                <a:solidFill>
                  <a:srgbClr val="221E1F"/>
                </a:solidFill>
                <a:ea typeface="ＭＳ Ｐゴシック" charset="-128"/>
              </a:rPr>
              <a:t>2</a:t>
            </a:r>
            <a:r>
              <a:rPr b="0" noProof="1">
                <a:solidFill>
                  <a:srgbClr val="221E1F"/>
                </a:solidFill>
                <a:ea typeface="ＭＳ Ｐゴシック" charset="-128"/>
              </a:rPr>
              <a:t> </a:t>
            </a:r>
            <a:r>
              <a:rPr lang="en-US" sz="1200" kern="1200" baseline="0" dirty="0">
                <a:solidFill>
                  <a:schemeClr val="tx1"/>
                </a:solidFill>
                <a:ea typeface="ＭＳ Ｐゴシック" pitchFamily="1" charset="-128"/>
                <a:cs typeface="ＭＳ Ｐゴシック" charset="-128"/>
              </a:rPr>
              <a:t>Using wind to produce electricity has advantages and disadvantages (Concept 16.4). Critical thinking: Which single advantage and which single disadvantage do you think are the most important? Why? Do you think the advantages outweigh the disadvantages? Why?</a:t>
            </a:r>
            <a:endParaRPr noProof="1">
              <a:solidFill>
                <a:srgbClr val="221E1F"/>
              </a:solidFill>
              <a:ea typeface="ＭＳ Ｐゴシック" charset="-128"/>
            </a:endParaRPr>
          </a:p>
        </p:txBody>
      </p:sp>
      <p:sp>
        <p:nvSpPr>
          <p:cNvPr id="172036" name="Slide Number Placeholder 3"/>
          <p:cNvSpPr>
            <a:spLocks noGrp="1"/>
          </p:cNvSpPr>
          <p:nvPr>
            <p:ph type="sldNum" sz="quarter" idx="5"/>
          </p:nvPr>
        </p:nvSpPr>
        <p:spPr>
          <a:noFill/>
        </p:spPr>
        <p:txBody>
          <a:bodyPr/>
          <a:lstStyle/>
          <a:p>
            <a:fld id="{DE5DED6D-0F8D-0D4D-B845-779DB764C9DB}" type="slidenum">
              <a:rPr lang="en-US"/>
              <a:pPr/>
              <a:t>41</a:t>
            </a:fld>
            <a:endParaRPr lang="en-US" dirty="0"/>
          </a:p>
        </p:txBody>
      </p:sp>
    </p:spTree>
    <p:extLst>
      <p:ext uri="{BB962C8B-B14F-4D97-AF65-F5344CB8AC3E}">
        <p14:creationId xmlns:p14="http://schemas.microsoft.com/office/powerpoint/2010/main" val="1310519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6</a:t>
            </a:fld>
            <a:endParaRPr lang="en-US" dirty="0"/>
          </a:p>
        </p:txBody>
      </p:sp>
    </p:spTree>
    <p:extLst>
      <p:ext uri="{BB962C8B-B14F-4D97-AF65-F5344CB8AC3E}">
        <p14:creationId xmlns:p14="http://schemas.microsoft.com/office/powerpoint/2010/main" val="40435133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89444" name="Slide Number Placeholder 3"/>
          <p:cNvSpPr>
            <a:spLocks noGrp="1"/>
          </p:cNvSpPr>
          <p:nvPr>
            <p:ph type="sldNum" sz="quarter" idx="5"/>
          </p:nvPr>
        </p:nvSpPr>
        <p:spPr>
          <a:noFill/>
        </p:spPr>
        <p:txBody>
          <a:bodyPr/>
          <a:lstStyle/>
          <a:p>
            <a:fld id="{1BA171E0-DF65-1343-982F-066CE39DF6AA}" type="slidenum">
              <a:rPr lang="en-US"/>
              <a:pPr/>
              <a:t>42</a:t>
            </a:fld>
            <a:endParaRPr lang="en-US" dirty="0"/>
          </a:p>
        </p:txBody>
      </p:sp>
    </p:spTree>
    <p:extLst>
      <p:ext uri="{BB962C8B-B14F-4D97-AF65-F5344CB8AC3E}">
        <p14:creationId xmlns:p14="http://schemas.microsoft.com/office/powerpoint/2010/main" val="33203450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90468" name="Slide Number Placeholder 3"/>
          <p:cNvSpPr>
            <a:spLocks noGrp="1"/>
          </p:cNvSpPr>
          <p:nvPr>
            <p:ph type="sldNum" sz="quarter" idx="5"/>
          </p:nvPr>
        </p:nvSpPr>
        <p:spPr>
          <a:noFill/>
        </p:spPr>
        <p:txBody>
          <a:bodyPr/>
          <a:lstStyle/>
          <a:p>
            <a:fld id="{F36A9851-E8AB-AF43-990B-69675AB65199}" type="slidenum">
              <a:rPr lang="en-US"/>
              <a:pPr/>
              <a:t>43</a:t>
            </a:fld>
            <a:endParaRPr lang="en-US" dirty="0"/>
          </a:p>
        </p:txBody>
      </p:sp>
    </p:spTree>
    <p:extLst>
      <p:ext uri="{BB962C8B-B14F-4D97-AF65-F5344CB8AC3E}">
        <p14:creationId xmlns:p14="http://schemas.microsoft.com/office/powerpoint/2010/main" val="25676420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92516" name="Slide Number Placeholder 3"/>
          <p:cNvSpPr>
            <a:spLocks noGrp="1"/>
          </p:cNvSpPr>
          <p:nvPr>
            <p:ph type="sldNum" sz="quarter" idx="5"/>
          </p:nvPr>
        </p:nvSpPr>
        <p:spPr>
          <a:noFill/>
        </p:spPr>
        <p:txBody>
          <a:bodyPr/>
          <a:lstStyle/>
          <a:p>
            <a:fld id="{DFA70B02-B7C2-094D-A6BF-742482474185}" type="slidenum">
              <a:rPr lang="en-US"/>
              <a:pPr/>
              <a:t>45</a:t>
            </a:fld>
            <a:endParaRPr lang="en-US" dirty="0"/>
          </a:p>
        </p:txBody>
      </p:sp>
    </p:spTree>
    <p:extLst>
      <p:ext uri="{BB962C8B-B14F-4D97-AF65-F5344CB8AC3E}">
        <p14:creationId xmlns:p14="http://schemas.microsoft.com/office/powerpoint/2010/main" val="34735568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34E270C-F6C0-AC44-BDA0-DAA8B964CD3D}" type="slidenum">
              <a:rPr lang="en-US"/>
              <a:pPr>
                <a:defRPr/>
              </a:pPr>
              <a:t>46</a:t>
            </a:fld>
            <a:endParaRPr lang="en-US" dirty="0"/>
          </a:p>
        </p:txBody>
      </p:sp>
      <p:sp>
        <p:nvSpPr>
          <p:cNvPr id="96258"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96259"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0" dirty="0"/>
              <a:t>Figure 16.24 </a:t>
            </a:r>
            <a:r>
              <a:rPr lang="en-US" dirty="0"/>
              <a:t>Power plants can produce electricity from heat extracted from underground geothermal reservoirs. The photo shows a geothermal power plant in Iceland that produces electricity and heats a nearby spa called the Blue Lagoon. </a:t>
            </a:r>
          </a:p>
        </p:txBody>
      </p:sp>
    </p:spTree>
    <p:extLst>
      <p:ext uri="{BB962C8B-B14F-4D97-AF65-F5344CB8AC3E}">
        <p14:creationId xmlns:p14="http://schemas.microsoft.com/office/powerpoint/2010/main" val="5813583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p:spPr>
        <p:txBody>
          <a:bodyPr/>
          <a:lstStyle/>
          <a:p>
            <a:r>
              <a:rPr noProof="1">
                <a:solidFill>
                  <a:srgbClr val="221E1F"/>
                </a:solidFill>
                <a:ea typeface="ＭＳ Ｐゴシック" charset="-128"/>
              </a:rPr>
              <a:t>Figure 16</a:t>
            </a:r>
            <a:r>
              <a:rPr lang="en-US" noProof="1">
                <a:solidFill>
                  <a:srgbClr val="221E1F"/>
                </a:solidFill>
                <a:ea typeface="ＭＳ Ｐゴシック" charset="-128"/>
              </a:rPr>
              <a:t>.26</a:t>
            </a:r>
            <a:r>
              <a:rPr noProof="1">
                <a:solidFill>
                  <a:srgbClr val="221E1F"/>
                </a:solidFill>
                <a:ea typeface="ＭＳ Ｐゴシック" charset="-128"/>
              </a:rPr>
              <a:t> </a:t>
            </a:r>
            <a:r>
              <a:rPr lang="en-US" sz="1200" kern="1200" baseline="0" dirty="0">
                <a:solidFill>
                  <a:schemeClr val="tx1"/>
                </a:solidFill>
              </a:rPr>
              <a:t>Using geothermal energy for space heating and for producing electricity or high-temperature heat for industrial processes has advantages and disadvantages. (Concept 16.5). Critical thinking: Which single advantage and which single disadvantage do you think are the most important? Why? Do you think the advantages of this energy resource outweigh its disadvantages? Why?</a:t>
            </a:r>
            <a:endParaRPr noProof="1">
              <a:solidFill>
                <a:srgbClr val="221E1F"/>
              </a:solidFill>
              <a:ea typeface="ＭＳ Ｐゴシック" charset="-128"/>
            </a:endParaRPr>
          </a:p>
        </p:txBody>
      </p:sp>
      <p:sp>
        <p:nvSpPr>
          <p:cNvPr id="196612" name="Slide Number Placeholder 3"/>
          <p:cNvSpPr>
            <a:spLocks noGrp="1"/>
          </p:cNvSpPr>
          <p:nvPr>
            <p:ph type="sldNum" sz="quarter" idx="5"/>
          </p:nvPr>
        </p:nvSpPr>
        <p:spPr>
          <a:noFill/>
        </p:spPr>
        <p:txBody>
          <a:bodyPr/>
          <a:lstStyle/>
          <a:p>
            <a:fld id="{324AC2C1-C6DC-E94F-8514-FBEE3BC5A783}" type="slidenum">
              <a:rPr lang="en-US"/>
              <a:pPr/>
              <a:t>47</a:t>
            </a:fld>
            <a:endParaRPr lang="en-US" dirty="0"/>
          </a:p>
        </p:txBody>
      </p:sp>
    </p:spTree>
    <p:extLst>
      <p:ext uri="{BB962C8B-B14F-4D97-AF65-F5344CB8AC3E}">
        <p14:creationId xmlns:p14="http://schemas.microsoft.com/office/powerpoint/2010/main" val="14502113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75108" name="Slide Number Placeholder 3"/>
          <p:cNvSpPr>
            <a:spLocks noGrp="1"/>
          </p:cNvSpPr>
          <p:nvPr>
            <p:ph type="sldNum" sz="quarter" idx="5"/>
          </p:nvPr>
        </p:nvSpPr>
        <p:spPr>
          <a:noFill/>
        </p:spPr>
        <p:txBody>
          <a:bodyPr/>
          <a:lstStyle/>
          <a:p>
            <a:fld id="{36C65F98-E094-6C42-AB21-6ED7217B917D}" type="slidenum">
              <a:rPr lang="en-US"/>
              <a:pPr/>
              <a:t>48</a:t>
            </a:fld>
            <a:endParaRPr lang="en-US" dirty="0"/>
          </a:p>
        </p:txBody>
      </p:sp>
    </p:spTree>
    <p:extLst>
      <p:ext uri="{BB962C8B-B14F-4D97-AF65-F5344CB8AC3E}">
        <p14:creationId xmlns:p14="http://schemas.microsoft.com/office/powerpoint/2010/main" val="16337325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76132" name="Slide Number Placeholder 3"/>
          <p:cNvSpPr>
            <a:spLocks noGrp="1"/>
          </p:cNvSpPr>
          <p:nvPr>
            <p:ph type="sldNum" sz="quarter" idx="5"/>
          </p:nvPr>
        </p:nvSpPr>
        <p:spPr>
          <a:noFill/>
        </p:spPr>
        <p:txBody>
          <a:bodyPr/>
          <a:lstStyle/>
          <a:p>
            <a:fld id="{F220E100-54C7-C741-88C5-2990E427C005}" type="slidenum">
              <a:rPr lang="en-US"/>
              <a:pPr/>
              <a:t>49</a:t>
            </a:fld>
            <a:endParaRPr lang="en-US" dirty="0"/>
          </a:p>
        </p:txBody>
      </p:sp>
    </p:spTree>
    <p:extLst>
      <p:ext uri="{BB962C8B-B14F-4D97-AF65-F5344CB8AC3E}">
        <p14:creationId xmlns:p14="http://schemas.microsoft.com/office/powerpoint/2010/main" val="25301407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p:spPr>
        <p:txBody>
          <a:bodyPr/>
          <a:lstStyle/>
          <a:p>
            <a:r>
              <a:rPr b="0" noProof="1">
                <a:solidFill>
                  <a:srgbClr val="221E1F"/>
                </a:solidFill>
                <a:ea typeface="ＭＳ Ｐゴシック" charset="-128"/>
              </a:rPr>
              <a:t>Figure 16</a:t>
            </a:r>
            <a:r>
              <a:rPr lang="en-US" b="0" noProof="1">
                <a:solidFill>
                  <a:srgbClr val="221E1F"/>
                </a:solidFill>
                <a:ea typeface="ＭＳ Ｐゴシック" charset="-128"/>
              </a:rPr>
              <a:t>.27</a:t>
            </a:r>
            <a:r>
              <a:rPr b="0" noProof="1">
                <a:solidFill>
                  <a:srgbClr val="221E1F"/>
                </a:solidFill>
                <a:ea typeface="ＭＳ Ｐゴシック" charset="-128"/>
              </a:rPr>
              <a:t> </a:t>
            </a:r>
            <a:r>
              <a:rPr lang="en-US" sz="1200" kern="1200" baseline="0" dirty="0">
                <a:solidFill>
                  <a:schemeClr val="tx1"/>
                </a:solidFill>
                <a:ea typeface="ＭＳ Ｐゴシック" pitchFamily="1" charset="-128"/>
                <a:cs typeface="ＭＳ Ｐゴシック" charset="-128"/>
              </a:rPr>
              <a:t>Burning solid biomass as a fuel has advantages and disadvantages (Concept 16.6A). Critical thinking: Which single advantage and which single disadvantage do you think are the most important? Why? Do you think the advantages outweigh the disadvantages? Why?</a:t>
            </a:r>
            <a:endParaRPr noProof="1">
              <a:solidFill>
                <a:srgbClr val="221E1F"/>
              </a:solidFill>
              <a:ea typeface="ＭＳ Ｐゴシック" charset="-128"/>
            </a:endParaRPr>
          </a:p>
        </p:txBody>
      </p:sp>
      <p:sp>
        <p:nvSpPr>
          <p:cNvPr id="177156" name="Slide Number Placeholder 3"/>
          <p:cNvSpPr>
            <a:spLocks noGrp="1"/>
          </p:cNvSpPr>
          <p:nvPr>
            <p:ph type="sldNum" sz="quarter" idx="5"/>
          </p:nvPr>
        </p:nvSpPr>
        <p:spPr>
          <a:noFill/>
        </p:spPr>
        <p:txBody>
          <a:bodyPr/>
          <a:lstStyle/>
          <a:p>
            <a:fld id="{F474AD79-362B-5D4F-AB47-3E23F91BE939}" type="slidenum">
              <a:rPr lang="en-US"/>
              <a:pPr/>
              <a:t>50</a:t>
            </a:fld>
            <a:endParaRPr lang="en-US" dirty="0"/>
          </a:p>
        </p:txBody>
      </p:sp>
    </p:spTree>
    <p:extLst>
      <p:ext uri="{BB962C8B-B14F-4D97-AF65-F5344CB8AC3E}">
        <p14:creationId xmlns:p14="http://schemas.microsoft.com/office/powerpoint/2010/main" val="31306538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78180" name="Slide Number Placeholder 3"/>
          <p:cNvSpPr>
            <a:spLocks noGrp="1"/>
          </p:cNvSpPr>
          <p:nvPr>
            <p:ph type="sldNum" sz="quarter" idx="5"/>
          </p:nvPr>
        </p:nvSpPr>
        <p:spPr>
          <a:noFill/>
        </p:spPr>
        <p:txBody>
          <a:bodyPr/>
          <a:lstStyle/>
          <a:p>
            <a:fld id="{46A88378-CB7F-5042-8E42-97301B37D264}" type="slidenum">
              <a:rPr lang="en-US"/>
              <a:pPr/>
              <a:t>51</a:t>
            </a:fld>
            <a:endParaRPr lang="en-US" dirty="0"/>
          </a:p>
        </p:txBody>
      </p:sp>
    </p:spTree>
    <p:extLst>
      <p:ext uri="{BB962C8B-B14F-4D97-AF65-F5344CB8AC3E}">
        <p14:creationId xmlns:p14="http://schemas.microsoft.com/office/powerpoint/2010/main" val="17646210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52</a:t>
            </a:fld>
            <a:endParaRPr lang="en-US" dirty="0"/>
          </a:p>
        </p:txBody>
      </p:sp>
    </p:spTree>
    <p:extLst>
      <p:ext uri="{BB962C8B-B14F-4D97-AF65-F5344CB8AC3E}">
        <p14:creationId xmlns:p14="http://schemas.microsoft.com/office/powerpoint/2010/main" val="1305139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4692" name="Slide Number Placeholder 3"/>
          <p:cNvSpPr>
            <a:spLocks noGrp="1"/>
          </p:cNvSpPr>
          <p:nvPr>
            <p:ph type="sldNum" sz="quarter" idx="5"/>
          </p:nvPr>
        </p:nvSpPr>
        <p:spPr>
          <a:noFill/>
        </p:spPr>
        <p:txBody>
          <a:bodyPr/>
          <a:lstStyle/>
          <a:p>
            <a:fld id="{5B50C6F3-ED42-E546-B09A-4EF31B1D7534}" type="slidenum">
              <a:rPr lang="en-US"/>
              <a:pPr/>
              <a:t>7</a:t>
            </a:fld>
            <a:endParaRPr lang="en-US" dirty="0"/>
          </a:p>
        </p:txBody>
      </p:sp>
    </p:spTree>
    <p:extLst>
      <p:ext uri="{BB962C8B-B14F-4D97-AF65-F5344CB8AC3E}">
        <p14:creationId xmlns:p14="http://schemas.microsoft.com/office/powerpoint/2010/main" val="23663284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53</a:t>
            </a:fld>
            <a:endParaRPr lang="en-US" dirty="0"/>
          </a:p>
        </p:txBody>
      </p:sp>
    </p:spTree>
    <p:extLst>
      <p:ext uri="{BB962C8B-B14F-4D97-AF65-F5344CB8AC3E}">
        <p14:creationId xmlns:p14="http://schemas.microsoft.com/office/powerpoint/2010/main" val="9116570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16.28 </a:t>
            </a:r>
            <a:r>
              <a:rPr lang="en-US" sz="1200" b="0" i="0" u="none" strike="noStrike" kern="1200" baseline="0" dirty="0">
                <a:solidFill>
                  <a:schemeClr val="tx1"/>
                </a:solidFill>
                <a:latin typeface="Arial"/>
                <a:ea typeface="ＭＳ Ｐゴシック" pitchFamily="1" charset="-128"/>
                <a:cs typeface="ＭＳ Ｐゴシック" charset="-128"/>
              </a:rPr>
              <a:t>Ethanol and biodiesel biofuels have advantages and disadvantages (Concept 16.6B). Critical</a:t>
            </a:r>
            <a:r>
              <a:rPr lang="en-US" sz="1200" b="0" i="0" u="none" strike="noStrike" kern="1200" dirty="0">
                <a:solidFill>
                  <a:schemeClr val="tx1"/>
                </a:solidFill>
                <a:latin typeface="Arial"/>
                <a:ea typeface="ＭＳ Ｐゴシック" pitchFamily="1" charset="-128"/>
                <a:cs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thinking:</a:t>
            </a:r>
            <a:r>
              <a:rPr lang="en-US" sz="1200" b="0" i="1" u="none" strike="noStrike" kern="1200" baseline="0" dirty="0">
                <a:solidFill>
                  <a:schemeClr val="tx1"/>
                </a:solidFill>
                <a:latin typeface="Arial"/>
                <a:ea typeface="ＭＳ Ｐゴシック" pitchFamily="1" charset="-128"/>
                <a:cs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Which single advantage and which single disadvantage do you think are the most important? Why?</a:t>
            </a:r>
            <a:endParaRPr lang="en-US" dirty="0"/>
          </a:p>
        </p:txBody>
      </p:sp>
      <p:sp>
        <p:nvSpPr>
          <p:cNvPr id="4" name="Slide Number Placeholder 3"/>
          <p:cNvSpPr>
            <a:spLocks noGrp="1"/>
          </p:cNvSpPr>
          <p:nvPr>
            <p:ph type="sldNum" sz="quarter" idx="10"/>
          </p:nvPr>
        </p:nvSpPr>
        <p:spPr/>
        <p:txBody>
          <a:bodyPr/>
          <a:lstStyle/>
          <a:p>
            <a:fld id="{2A59AB5B-D9C4-9141-A24D-EB1257FCDA07}" type="slidenum">
              <a:rPr lang="en-US" smtClean="0"/>
              <a:pPr/>
              <a:t>54</a:t>
            </a:fld>
            <a:endParaRPr lang="en-US" dirty="0"/>
          </a:p>
        </p:txBody>
      </p:sp>
    </p:spTree>
    <p:extLst>
      <p:ext uri="{BB962C8B-B14F-4D97-AF65-F5344CB8AC3E}">
        <p14:creationId xmlns:p14="http://schemas.microsoft.com/office/powerpoint/2010/main" val="10281740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59748" name="Slide Number Placeholder 3"/>
          <p:cNvSpPr>
            <a:spLocks noGrp="1"/>
          </p:cNvSpPr>
          <p:nvPr>
            <p:ph type="sldNum" sz="quarter" idx="5"/>
          </p:nvPr>
        </p:nvSpPr>
        <p:spPr>
          <a:noFill/>
        </p:spPr>
        <p:txBody>
          <a:bodyPr/>
          <a:lstStyle/>
          <a:p>
            <a:fld id="{EF829A60-E07B-9041-A22E-F5CD069E57A1}" type="slidenum">
              <a:rPr lang="en-US"/>
              <a:pPr/>
              <a:t>55</a:t>
            </a:fld>
            <a:endParaRPr lang="en-US" dirty="0"/>
          </a:p>
        </p:txBody>
      </p:sp>
    </p:spTree>
    <p:extLst>
      <p:ext uri="{BB962C8B-B14F-4D97-AF65-F5344CB8AC3E}">
        <p14:creationId xmlns:p14="http://schemas.microsoft.com/office/powerpoint/2010/main" val="11215418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60772" name="Slide Number Placeholder 3"/>
          <p:cNvSpPr>
            <a:spLocks noGrp="1"/>
          </p:cNvSpPr>
          <p:nvPr>
            <p:ph type="sldNum" sz="quarter" idx="5"/>
          </p:nvPr>
        </p:nvSpPr>
        <p:spPr>
          <a:noFill/>
        </p:spPr>
        <p:txBody>
          <a:bodyPr/>
          <a:lstStyle/>
          <a:p>
            <a:fld id="{7DED764C-8630-1048-A155-3F79FBDC6ADE}" type="slidenum">
              <a:rPr lang="en-US"/>
              <a:pPr/>
              <a:t>56</a:t>
            </a:fld>
            <a:endParaRPr lang="en-US" dirty="0"/>
          </a:p>
        </p:txBody>
      </p:sp>
    </p:spTree>
    <p:extLst>
      <p:ext uri="{BB962C8B-B14F-4D97-AF65-F5344CB8AC3E}">
        <p14:creationId xmlns:p14="http://schemas.microsoft.com/office/powerpoint/2010/main" val="33274119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r>
              <a:rPr b="0" noProof="1">
                <a:solidFill>
                  <a:srgbClr val="221E1F"/>
                </a:solidFill>
                <a:ea typeface="ＭＳ Ｐゴシック" charset="-128"/>
              </a:rPr>
              <a:t>Figure 16</a:t>
            </a:r>
            <a:r>
              <a:rPr lang="en-US" b="0" noProof="1">
                <a:solidFill>
                  <a:srgbClr val="221E1F"/>
                </a:solidFill>
                <a:ea typeface="ＭＳ Ｐゴシック" charset="-128"/>
              </a:rPr>
              <a:t>.30</a:t>
            </a:r>
            <a:r>
              <a:rPr b="0" noProof="1">
                <a:solidFill>
                  <a:srgbClr val="221E1F"/>
                </a:solidFill>
                <a:ea typeface="ＭＳ Ｐゴシック" charset="-128"/>
              </a:rPr>
              <a:t> </a:t>
            </a:r>
            <a:r>
              <a:rPr lang="en-US" sz="1200" kern="1200" baseline="0" dirty="0">
                <a:solidFill>
                  <a:schemeClr val="tx1"/>
                </a:solidFill>
                <a:ea typeface="ＭＳ Ｐゴシック" pitchFamily="1" charset="-128"/>
                <a:cs typeface="ＭＳ Ｐゴシック" charset="-128"/>
              </a:rPr>
              <a:t>Using large dams and reservoirs to produce electricity has advantages and disadvantages (Concept 16.7). Critical thinking: Which single advantage and which single disadvantage do you think are the most important? Why? Do you think that the advantages of this technology outweigh its disadvantages? Why?</a:t>
            </a:r>
            <a:endParaRPr noProof="1">
              <a:solidFill>
                <a:srgbClr val="221E1F"/>
              </a:solidFill>
              <a:ea typeface="ＭＳ Ｐゴシック" charset="-128"/>
            </a:endParaRPr>
          </a:p>
        </p:txBody>
      </p:sp>
      <p:sp>
        <p:nvSpPr>
          <p:cNvPr id="162820" name="Slide Number Placeholder 3"/>
          <p:cNvSpPr>
            <a:spLocks noGrp="1"/>
          </p:cNvSpPr>
          <p:nvPr>
            <p:ph type="sldNum" sz="quarter" idx="5"/>
          </p:nvPr>
        </p:nvSpPr>
        <p:spPr>
          <a:noFill/>
        </p:spPr>
        <p:txBody>
          <a:bodyPr/>
          <a:lstStyle/>
          <a:p>
            <a:fld id="{50424BDF-46B9-8C4A-AEDC-C161874063E5}" type="slidenum">
              <a:rPr lang="en-US"/>
              <a:pPr/>
              <a:t>57</a:t>
            </a:fld>
            <a:endParaRPr lang="en-US" dirty="0"/>
          </a:p>
        </p:txBody>
      </p:sp>
    </p:spTree>
    <p:extLst>
      <p:ext uri="{BB962C8B-B14F-4D97-AF65-F5344CB8AC3E}">
        <p14:creationId xmlns:p14="http://schemas.microsoft.com/office/powerpoint/2010/main" val="34958276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63844" name="Slide Number Placeholder 3"/>
          <p:cNvSpPr>
            <a:spLocks noGrp="1"/>
          </p:cNvSpPr>
          <p:nvPr>
            <p:ph type="sldNum" sz="quarter" idx="5"/>
          </p:nvPr>
        </p:nvSpPr>
        <p:spPr>
          <a:noFill/>
        </p:spPr>
        <p:txBody>
          <a:bodyPr/>
          <a:lstStyle/>
          <a:p>
            <a:fld id="{3C5D705C-F222-444C-9C63-E925F030C685}" type="slidenum">
              <a:rPr lang="en-US"/>
              <a:pPr/>
              <a:t>58</a:t>
            </a:fld>
            <a:endParaRPr lang="en-US" dirty="0"/>
          </a:p>
        </p:txBody>
      </p:sp>
    </p:spTree>
    <p:extLst>
      <p:ext uri="{BB962C8B-B14F-4D97-AF65-F5344CB8AC3E}">
        <p14:creationId xmlns:p14="http://schemas.microsoft.com/office/powerpoint/2010/main" val="32439536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97636" name="Slide Number Placeholder 3"/>
          <p:cNvSpPr>
            <a:spLocks noGrp="1"/>
          </p:cNvSpPr>
          <p:nvPr>
            <p:ph type="sldNum" sz="quarter" idx="5"/>
          </p:nvPr>
        </p:nvSpPr>
        <p:spPr>
          <a:noFill/>
        </p:spPr>
        <p:txBody>
          <a:bodyPr/>
          <a:lstStyle/>
          <a:p>
            <a:fld id="{18D5B5C0-A1C4-734A-B221-BCE0DA0C4AF4}" type="slidenum">
              <a:rPr lang="en-US"/>
              <a:pPr/>
              <a:t>59</a:t>
            </a:fld>
            <a:endParaRPr lang="en-US" dirty="0"/>
          </a:p>
        </p:txBody>
      </p:sp>
    </p:spTree>
    <p:extLst>
      <p:ext uri="{BB962C8B-B14F-4D97-AF65-F5344CB8AC3E}">
        <p14:creationId xmlns:p14="http://schemas.microsoft.com/office/powerpoint/2010/main" val="25299509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98660" name="Slide Number Placeholder 3"/>
          <p:cNvSpPr>
            <a:spLocks noGrp="1"/>
          </p:cNvSpPr>
          <p:nvPr>
            <p:ph type="sldNum" sz="quarter" idx="5"/>
          </p:nvPr>
        </p:nvSpPr>
        <p:spPr>
          <a:noFill/>
        </p:spPr>
        <p:txBody>
          <a:bodyPr/>
          <a:lstStyle/>
          <a:p>
            <a:fld id="{41F1161F-EE89-874B-AF19-CD5362526D4D}" type="slidenum">
              <a:rPr lang="en-US"/>
              <a:pPr/>
              <a:t>60</a:t>
            </a:fld>
            <a:endParaRPr lang="en-US" dirty="0"/>
          </a:p>
        </p:txBody>
      </p:sp>
    </p:spTree>
    <p:extLst>
      <p:ext uri="{BB962C8B-B14F-4D97-AF65-F5344CB8AC3E}">
        <p14:creationId xmlns:p14="http://schemas.microsoft.com/office/powerpoint/2010/main" val="25937339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98660" name="Slide Number Placeholder 3"/>
          <p:cNvSpPr>
            <a:spLocks noGrp="1"/>
          </p:cNvSpPr>
          <p:nvPr>
            <p:ph type="sldNum" sz="quarter" idx="5"/>
          </p:nvPr>
        </p:nvSpPr>
        <p:spPr>
          <a:noFill/>
        </p:spPr>
        <p:txBody>
          <a:bodyPr/>
          <a:lstStyle/>
          <a:p>
            <a:fld id="{41F1161F-EE89-874B-AF19-CD5362526D4D}" type="slidenum">
              <a:rPr lang="en-US"/>
              <a:pPr/>
              <a:t>61</a:t>
            </a:fld>
            <a:endParaRPr lang="en-US" dirty="0"/>
          </a:p>
        </p:txBody>
      </p:sp>
    </p:spTree>
    <p:extLst>
      <p:ext uri="{BB962C8B-B14F-4D97-AF65-F5344CB8AC3E}">
        <p14:creationId xmlns:p14="http://schemas.microsoft.com/office/powerpoint/2010/main" val="19985458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Figure 16.31</a:t>
            </a:r>
            <a:r>
              <a:rPr lang="en-US" b="0" baseline="0" dirty="0"/>
              <a:t> </a:t>
            </a:r>
            <a:r>
              <a:rPr lang="en-US" sz="1200" kern="1200" baseline="0" dirty="0">
                <a:solidFill>
                  <a:schemeClr val="tx1"/>
                </a:solidFill>
                <a:ea typeface="ＭＳ Ｐゴシック" pitchFamily="1" charset="-128"/>
                <a:cs typeface="ＭＳ Ｐゴシック" charset="-128"/>
              </a:rPr>
              <a:t>A fuel cell takes in hydrogen gas and separates the hydrogen atoms’ electrons from their protons. The electrons flow through wires to provide electricity, while the protons pass through a membrane and combine with oxygen gas to form water vapor. Note that this process is the reverse of electrolysis, the process of passing electricity through water to produce hydrogen fuel.</a:t>
            </a:r>
            <a:endParaRPr lang="en-US" b="1" dirty="0"/>
          </a:p>
        </p:txBody>
      </p:sp>
      <p:sp>
        <p:nvSpPr>
          <p:cNvPr id="4" name="Slide Number Placeholder 3"/>
          <p:cNvSpPr>
            <a:spLocks noGrp="1"/>
          </p:cNvSpPr>
          <p:nvPr>
            <p:ph type="sldNum" sz="quarter" idx="10"/>
          </p:nvPr>
        </p:nvSpPr>
        <p:spPr/>
        <p:txBody>
          <a:bodyPr/>
          <a:lstStyle/>
          <a:p>
            <a:fld id="{2A59AB5B-D9C4-9141-A24D-EB1257FCDA07}" type="slidenum">
              <a:rPr lang="en-US" smtClean="0"/>
              <a:pPr/>
              <a:t>62</a:t>
            </a:fld>
            <a:endParaRPr lang="en-US" dirty="0"/>
          </a:p>
        </p:txBody>
      </p:sp>
    </p:spTree>
    <p:extLst>
      <p:ext uri="{BB962C8B-B14F-4D97-AF65-F5344CB8AC3E}">
        <p14:creationId xmlns:p14="http://schemas.microsoft.com/office/powerpoint/2010/main" val="2887851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5716" name="Slide Number Placeholder 3"/>
          <p:cNvSpPr>
            <a:spLocks noGrp="1"/>
          </p:cNvSpPr>
          <p:nvPr>
            <p:ph type="sldNum" sz="quarter" idx="5"/>
          </p:nvPr>
        </p:nvSpPr>
        <p:spPr>
          <a:noFill/>
        </p:spPr>
        <p:txBody>
          <a:bodyPr/>
          <a:lstStyle/>
          <a:p>
            <a:fld id="{14A0170C-D699-CF48-BAB7-553C59368087}" type="slidenum">
              <a:rPr lang="en-US"/>
              <a:pPr/>
              <a:t>8</a:t>
            </a:fld>
            <a:endParaRPr lang="en-US" dirty="0"/>
          </a:p>
        </p:txBody>
      </p:sp>
    </p:spTree>
    <p:extLst>
      <p:ext uri="{BB962C8B-B14F-4D97-AF65-F5344CB8AC3E}">
        <p14:creationId xmlns:p14="http://schemas.microsoft.com/office/powerpoint/2010/main" val="20627013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p:spPr>
        <p:txBody>
          <a:bodyPr/>
          <a:lstStyle/>
          <a:p>
            <a:r>
              <a:rPr b="0" noProof="1">
                <a:solidFill>
                  <a:srgbClr val="000000"/>
                </a:solidFill>
                <a:ea typeface="ＭＳ Ｐゴシック" charset="-128"/>
              </a:rPr>
              <a:t>Figure 16</a:t>
            </a:r>
            <a:r>
              <a:rPr lang="en-US" b="0" noProof="1">
                <a:solidFill>
                  <a:srgbClr val="000000"/>
                </a:solidFill>
                <a:ea typeface="ＭＳ Ｐゴシック" charset="-128"/>
              </a:rPr>
              <a:t>.32</a:t>
            </a:r>
            <a:r>
              <a:rPr lang="en-US" b="0" baseline="0" noProof="1">
                <a:solidFill>
                  <a:srgbClr val="000000"/>
                </a:solidFill>
                <a:ea typeface="ＭＳ Ｐゴシック" charset="-128"/>
              </a:rPr>
              <a:t> </a:t>
            </a:r>
            <a:r>
              <a:rPr lang="en-US" sz="1200" kern="1200" baseline="0" dirty="0">
                <a:solidFill>
                  <a:schemeClr val="tx1"/>
                </a:solidFill>
                <a:ea typeface="ＭＳ Ｐゴシック" pitchFamily="1" charset="-128"/>
                <a:cs typeface="ＭＳ Ｐゴシック" charset="-128"/>
              </a:rPr>
              <a:t>Using hydrogen as a fuel for vehicles and for providing heat and electricity has advantages and disadvantages. (Concept 16.8). Critical thinking: Which single advantage and which single disadvantage do you think are the most important? Why? Do you think that the advantages of hydrogen fuel outweigh its disadvantages? Why?</a:t>
            </a:r>
            <a:endParaRPr noProof="1">
              <a:solidFill>
                <a:srgbClr val="000000"/>
              </a:solidFill>
              <a:ea typeface="ＭＳ Ｐゴシック" charset="-128"/>
            </a:endParaRPr>
          </a:p>
        </p:txBody>
      </p:sp>
      <p:sp>
        <p:nvSpPr>
          <p:cNvPr id="201732" name="Slide Number Placeholder 3"/>
          <p:cNvSpPr>
            <a:spLocks noGrp="1"/>
          </p:cNvSpPr>
          <p:nvPr>
            <p:ph type="sldNum" sz="quarter" idx="5"/>
          </p:nvPr>
        </p:nvSpPr>
        <p:spPr>
          <a:noFill/>
        </p:spPr>
        <p:txBody>
          <a:bodyPr/>
          <a:lstStyle/>
          <a:p>
            <a:fld id="{3F5644C9-6899-AB48-A8D9-0BCD676B9C65}" type="slidenum">
              <a:rPr lang="en-US"/>
              <a:pPr/>
              <a:t>63</a:t>
            </a:fld>
            <a:endParaRPr lang="en-US" dirty="0"/>
          </a:p>
        </p:txBody>
      </p:sp>
    </p:spTree>
    <p:extLst>
      <p:ext uri="{BB962C8B-B14F-4D97-AF65-F5344CB8AC3E}">
        <p14:creationId xmlns:p14="http://schemas.microsoft.com/office/powerpoint/2010/main" val="35209696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202756" name="Slide Number Placeholder 3"/>
          <p:cNvSpPr>
            <a:spLocks noGrp="1"/>
          </p:cNvSpPr>
          <p:nvPr>
            <p:ph type="sldNum" sz="quarter" idx="5"/>
          </p:nvPr>
        </p:nvSpPr>
        <p:spPr>
          <a:noFill/>
        </p:spPr>
        <p:txBody>
          <a:bodyPr/>
          <a:lstStyle/>
          <a:p>
            <a:fld id="{4D43BE31-D76E-F74A-AE82-9ABCB3195200}" type="slidenum">
              <a:rPr lang="en-US"/>
              <a:pPr/>
              <a:t>64</a:t>
            </a:fld>
            <a:endParaRPr lang="en-US" dirty="0"/>
          </a:p>
        </p:txBody>
      </p:sp>
    </p:spTree>
    <p:extLst>
      <p:ext uri="{BB962C8B-B14F-4D97-AF65-F5344CB8AC3E}">
        <p14:creationId xmlns:p14="http://schemas.microsoft.com/office/powerpoint/2010/main" val="395050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203780" name="Slide Number Placeholder 3"/>
          <p:cNvSpPr>
            <a:spLocks noGrp="1"/>
          </p:cNvSpPr>
          <p:nvPr>
            <p:ph type="sldNum" sz="quarter" idx="5"/>
          </p:nvPr>
        </p:nvSpPr>
        <p:spPr>
          <a:noFill/>
        </p:spPr>
        <p:txBody>
          <a:bodyPr/>
          <a:lstStyle/>
          <a:p>
            <a:fld id="{58DE771E-C98A-0549-AFF4-D8B5A883DFBD}" type="slidenum">
              <a:rPr lang="en-US"/>
              <a:pPr/>
              <a:t>65</a:t>
            </a:fld>
            <a:endParaRPr lang="en-US" dirty="0"/>
          </a:p>
        </p:txBody>
      </p:sp>
    </p:spTree>
    <p:extLst>
      <p:ext uri="{BB962C8B-B14F-4D97-AF65-F5344CB8AC3E}">
        <p14:creationId xmlns:p14="http://schemas.microsoft.com/office/powerpoint/2010/main" val="31880839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203780" name="Slide Number Placeholder 3"/>
          <p:cNvSpPr>
            <a:spLocks noGrp="1"/>
          </p:cNvSpPr>
          <p:nvPr>
            <p:ph type="sldNum" sz="quarter" idx="5"/>
          </p:nvPr>
        </p:nvSpPr>
        <p:spPr>
          <a:noFill/>
        </p:spPr>
        <p:txBody>
          <a:bodyPr/>
          <a:lstStyle/>
          <a:p>
            <a:fld id="{58DE771E-C98A-0549-AFF4-D8B5A883DFBD}" type="slidenum">
              <a:rPr lang="en-US"/>
              <a:pPr/>
              <a:t>66</a:t>
            </a:fld>
            <a:endParaRPr lang="en-US" dirty="0"/>
          </a:p>
        </p:txBody>
      </p:sp>
    </p:spTree>
    <p:extLst>
      <p:ext uri="{BB962C8B-B14F-4D97-AF65-F5344CB8AC3E}">
        <p14:creationId xmlns:p14="http://schemas.microsoft.com/office/powerpoint/2010/main" val="3410957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a:ea typeface="ＭＳ Ｐゴシック" pitchFamily="1" charset="-128"/>
                <a:cs typeface="ＭＳ Ｐゴシック" charset="-128"/>
              </a:rPr>
              <a:t>Figure 16.33 Individuals matter: You can make a shift in your own life toward using energy more sustainably. Critical thinking: Which three of these measures do you think are the most important ones to take? Why? Which of these steps have you already taken and which do you plan to take?</a:t>
            </a:r>
            <a:endParaRPr lang="en-US" dirty="0"/>
          </a:p>
        </p:txBody>
      </p:sp>
      <p:sp>
        <p:nvSpPr>
          <p:cNvPr id="4" name="Slide Number Placeholder 3"/>
          <p:cNvSpPr>
            <a:spLocks noGrp="1"/>
          </p:cNvSpPr>
          <p:nvPr>
            <p:ph type="sldNum" sz="quarter" idx="10"/>
          </p:nvPr>
        </p:nvSpPr>
        <p:spPr/>
        <p:txBody>
          <a:bodyPr/>
          <a:lstStyle/>
          <a:p>
            <a:fld id="{2A59AB5B-D9C4-9141-A24D-EB1257FCDA07}" type="slidenum">
              <a:rPr lang="en-US" smtClean="0"/>
              <a:pPr/>
              <a:t>68</a:t>
            </a:fld>
            <a:endParaRPr lang="en-US" dirty="0"/>
          </a:p>
        </p:txBody>
      </p:sp>
    </p:spTree>
    <p:extLst>
      <p:ext uri="{BB962C8B-B14F-4D97-AF65-F5344CB8AC3E}">
        <p14:creationId xmlns:p14="http://schemas.microsoft.com/office/powerpoint/2010/main" val="3089768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r>
              <a:rPr b="0" noProof="1">
                <a:solidFill>
                  <a:srgbClr val="221E1F"/>
                </a:solidFill>
                <a:ea typeface="ＭＳ Ｐゴシック" charset="-128"/>
              </a:rPr>
              <a:t>Figure 16</a:t>
            </a:r>
            <a:r>
              <a:rPr lang="en-US" b="0" noProof="1">
                <a:solidFill>
                  <a:srgbClr val="221E1F"/>
                </a:solidFill>
                <a:ea typeface="ＭＳ Ｐゴシック" charset="-128"/>
              </a:rPr>
              <a:t>.</a:t>
            </a:r>
            <a:r>
              <a:rPr b="0" noProof="1">
                <a:solidFill>
                  <a:srgbClr val="221E1F"/>
                </a:solidFill>
                <a:ea typeface="ＭＳ Ｐゴシック" charset="-128"/>
              </a:rPr>
              <a:t>2 </a:t>
            </a:r>
            <a:r>
              <a:rPr lang="en-US" sz="1200" kern="1200" baseline="0" dirty="0">
                <a:solidFill>
                  <a:schemeClr val="tx1"/>
                </a:solidFill>
                <a:ea typeface="ＭＳ Ｐゴシック" pitchFamily="1" charset="-128"/>
                <a:cs typeface="ＭＳ Ｐゴシック" charset="-128"/>
              </a:rPr>
              <a:t>Flow of commercial energy through the U.S. economy. Only 16% of the country’s high-quality energy ends up performing useful tasks. Critical thinking: What are two examples of unnecessary energy waste?</a:t>
            </a:r>
            <a:endParaRPr noProof="1">
              <a:solidFill>
                <a:srgbClr val="221E1F"/>
              </a:solidFill>
              <a:latin typeface="Frutiger LT Std 45 Light" charset="0"/>
              <a:ea typeface="ＭＳ Ｐゴシック" charset="-128"/>
            </a:endParaRPr>
          </a:p>
        </p:txBody>
      </p:sp>
      <p:sp>
        <p:nvSpPr>
          <p:cNvPr id="116740" name="Slide Number Placeholder 3"/>
          <p:cNvSpPr>
            <a:spLocks noGrp="1"/>
          </p:cNvSpPr>
          <p:nvPr>
            <p:ph type="sldNum" sz="quarter" idx="5"/>
          </p:nvPr>
        </p:nvSpPr>
        <p:spPr>
          <a:noFill/>
        </p:spPr>
        <p:txBody>
          <a:bodyPr/>
          <a:lstStyle/>
          <a:p>
            <a:fld id="{F0EDDEC0-747A-E44A-9B22-7D59CBAB9C20}" type="slidenum">
              <a:rPr lang="en-US"/>
              <a:pPr/>
              <a:t>9</a:t>
            </a:fld>
            <a:endParaRPr lang="en-US" dirty="0"/>
          </a:p>
        </p:txBody>
      </p:sp>
    </p:spTree>
    <p:extLst>
      <p:ext uri="{BB962C8B-B14F-4D97-AF65-F5344CB8AC3E}">
        <p14:creationId xmlns:p14="http://schemas.microsoft.com/office/powerpoint/2010/main" val="3674296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r>
              <a:rPr b="0" noProof="1">
                <a:solidFill>
                  <a:srgbClr val="221E1F"/>
                </a:solidFill>
                <a:ea typeface="ＭＳ Ｐゴシック" charset="-128"/>
              </a:rPr>
              <a:t>Figure 16</a:t>
            </a:r>
            <a:r>
              <a:rPr lang="en-US" b="0" noProof="1">
                <a:solidFill>
                  <a:srgbClr val="221E1F"/>
                </a:solidFill>
                <a:ea typeface="ＭＳ Ｐゴシック" charset="-128"/>
              </a:rPr>
              <a:t>.3</a:t>
            </a:r>
            <a:r>
              <a:rPr b="0" noProof="1">
                <a:solidFill>
                  <a:srgbClr val="221E1F"/>
                </a:solidFill>
                <a:ea typeface="ＭＳ Ｐゴシック" charset="-128"/>
              </a:rPr>
              <a:t> </a:t>
            </a:r>
            <a:r>
              <a:rPr lang="en-US" sz="1200" kern="1200" baseline="0" dirty="0">
                <a:solidFill>
                  <a:schemeClr val="tx1"/>
                </a:solidFill>
                <a:ea typeface="ＭＳ Ｐゴシック" pitchFamily="1" charset="-128"/>
                <a:cs typeface="ＭＳ Ｐゴシック" charset="-128"/>
              </a:rPr>
              <a:t>Improving energy efficiency and conserving energy has several benefits. Critical thinking: Which two of these benefits do you think are the most important? Why?</a:t>
            </a:r>
            <a:endParaRPr noProof="1">
              <a:solidFill>
                <a:srgbClr val="221E1F"/>
              </a:solidFill>
              <a:ea typeface="ＭＳ Ｐゴシック" charset="-128"/>
            </a:endParaRPr>
          </a:p>
        </p:txBody>
      </p:sp>
      <p:sp>
        <p:nvSpPr>
          <p:cNvPr id="117764" name="Slide Number Placeholder 3"/>
          <p:cNvSpPr>
            <a:spLocks noGrp="1"/>
          </p:cNvSpPr>
          <p:nvPr>
            <p:ph type="sldNum" sz="quarter" idx="5"/>
          </p:nvPr>
        </p:nvSpPr>
        <p:spPr>
          <a:noFill/>
        </p:spPr>
        <p:txBody>
          <a:bodyPr/>
          <a:lstStyle/>
          <a:p>
            <a:fld id="{487508AB-1353-804B-B05D-11F87AFE9514}" type="slidenum">
              <a:rPr lang="en-US"/>
              <a:pPr/>
              <a:t>10</a:t>
            </a:fld>
            <a:endParaRPr lang="en-US" dirty="0"/>
          </a:p>
        </p:txBody>
      </p:sp>
    </p:spTree>
    <p:extLst>
      <p:ext uri="{BB962C8B-B14F-4D97-AF65-F5344CB8AC3E}">
        <p14:creationId xmlns:p14="http://schemas.microsoft.com/office/powerpoint/2010/main" val="248976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9812" name="Slide Number Placeholder 3"/>
          <p:cNvSpPr>
            <a:spLocks noGrp="1"/>
          </p:cNvSpPr>
          <p:nvPr>
            <p:ph type="sldNum" sz="quarter" idx="5"/>
          </p:nvPr>
        </p:nvSpPr>
        <p:spPr>
          <a:noFill/>
        </p:spPr>
        <p:txBody>
          <a:bodyPr/>
          <a:lstStyle/>
          <a:p>
            <a:fld id="{8F0C7CB4-3E81-334B-9AED-AF212583C816}" type="slidenum">
              <a:rPr lang="en-US"/>
              <a:pPr/>
              <a:t>11</a:t>
            </a:fld>
            <a:endParaRPr lang="en-US" dirty="0"/>
          </a:p>
        </p:txBody>
      </p:sp>
    </p:spTree>
    <p:extLst>
      <p:ext uri="{BB962C8B-B14F-4D97-AF65-F5344CB8AC3E}">
        <p14:creationId xmlns:p14="http://schemas.microsoft.com/office/powerpoint/2010/main" val="1450437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dirty="0"/>
              <a:t>Click to edit Master title style</a:t>
            </a:r>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3" name="Rectangle 12"/>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07638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076387"/>
          </a:solidFill>
          <a:ln>
            <a:noFill/>
          </a:ln>
          <a:extLst/>
        </p:spPr>
      </p:pic>
    </p:spTree>
    <p:extLst>
      <p:ext uri="{BB962C8B-B14F-4D97-AF65-F5344CB8AC3E}">
        <p14:creationId xmlns:p14="http://schemas.microsoft.com/office/powerpoint/2010/main" val="421188982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Autofit/>
          </a:bodyPr>
          <a:lstStyle>
            <a:lvl1pPr algn="ctr">
              <a:defRPr sz="3600">
                <a:latin typeface="Arial" pitchFamily="34" charset="0"/>
                <a:ea typeface="Verdana"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76387"/>
              </a:buClr>
              <a:buSzPct val="100000"/>
              <a:defRPr/>
            </a:lvl1pPr>
            <a:lvl2pPr>
              <a:buClr>
                <a:srgbClr val="076387"/>
              </a:buClr>
              <a:defRPr/>
            </a:lvl2pPr>
            <a:lvl3pPr marL="1143000" indent="-228600">
              <a:buClr>
                <a:srgbClr val="076387"/>
              </a:buClr>
              <a:buFont typeface="Wingdings" pitchFamily="2" charset="2"/>
              <a:buChar char="§"/>
              <a:defRPr/>
            </a:lvl3pPr>
            <a:lvl4pPr marL="1600200" indent="-228600">
              <a:buClr>
                <a:srgbClr val="076387"/>
              </a:buClr>
              <a:buFont typeface="Courier New" pitchFamily="49" charset="0"/>
              <a:buChar char="o"/>
              <a:defRPr/>
            </a:lvl4pPr>
            <a:lvl5pPr>
              <a:buClr>
                <a:srgbClr val="076387"/>
              </a:buCl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977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Autofit/>
          </a:bodyPr>
          <a:lstStyle>
            <a:lvl1pPr algn="ctr">
              <a:defRPr sz="3600" b="0">
                <a:solidFill>
                  <a:schemeClr val="tx1"/>
                </a:solidFill>
              </a:defRPr>
            </a:lvl1pPr>
          </a:lstStyle>
          <a:p>
            <a:r>
              <a:rPr lang="en-US" dirty="0"/>
              <a:t>Click to edit Master title style</a:t>
            </a:r>
          </a:p>
        </p:txBody>
      </p:sp>
      <p:sp>
        <p:nvSpPr>
          <p:cNvPr id="3" name="Picture Placeholder 2"/>
          <p:cNvSpPr>
            <a:spLocks noGrp="1"/>
          </p:cNvSpPr>
          <p:nvPr>
            <p:ph type="pic" sz="quarter" idx="10"/>
          </p:nvPr>
        </p:nvSpPr>
        <p:spPr>
          <a:xfrm>
            <a:off x="1143000" y="1752600"/>
            <a:ext cx="6997700" cy="3429000"/>
          </a:xfrm>
        </p:spPr>
        <p:txBody>
          <a:bodyPr/>
          <a:lstStyle/>
          <a:p>
            <a:r>
              <a:rPr lang="en-US" dirty="0"/>
              <a:t>Click icon to add picture</a:t>
            </a:r>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Rectangle 5"/>
          <p:cNvSpPr/>
          <p:nvPr/>
        </p:nvSpPr>
        <p:spPr bwMode="white">
          <a:xfrm>
            <a:off x="-7937" y="6248400"/>
            <a:ext cx="9151937" cy="617539"/>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p:nvSpPr>
        <p:spPr bwMode="auto">
          <a:xfrm>
            <a:off x="1523999" y="6324601"/>
            <a:ext cx="7391401" cy="533081"/>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4088514778"/>
      </p:ext>
    </p:extLst>
  </p:cSld>
  <p:clrMapOvr>
    <a:masterClrMapping/>
  </p:clrMapOvr>
  <p:transition spd="slow"/>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p:nvSpPr>
        <p:spPr bwMode="auto">
          <a:xfrm>
            <a:off x="1388395" y="6394712"/>
            <a:ext cx="7714039" cy="504445"/>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3016931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a:t>Click to edit Master title style</a:t>
            </a:r>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bwMode="white">
          <a:xfrm>
            <a:off x="0" y="0"/>
            <a:ext cx="9144000" cy="113355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105273160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7638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07638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07638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07638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07638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sz="2800" b="1" dirty="0"/>
              <a:t>Exploring Environmental Science for AP</a:t>
            </a:r>
            <a:r>
              <a:rPr lang="en-US" sz="2800" b="1" baseline="30000" dirty="0"/>
              <a:t>®</a:t>
            </a:r>
            <a:endParaRPr lang="en-US" sz="2800" dirty="0"/>
          </a:p>
        </p:txBody>
      </p:sp>
      <p:sp>
        <p:nvSpPr>
          <p:cNvPr id="5" name="Text Placeholder 4"/>
          <p:cNvSpPr>
            <a:spLocks noGrp="1"/>
          </p:cNvSpPr>
          <p:nvPr>
            <p:ph type="body" sz="quarter" idx="13"/>
          </p:nvPr>
        </p:nvSpPr>
        <p:spPr>
          <a:xfrm>
            <a:off x="76200" y="816430"/>
            <a:ext cx="8229600" cy="478970"/>
          </a:xfrm>
        </p:spPr>
        <p:txBody>
          <a:bodyPr/>
          <a:lstStyle/>
          <a:p>
            <a:r>
              <a:rPr lang="en-US" dirty="0"/>
              <a:t>1st Edition</a:t>
            </a:r>
          </a:p>
        </p:txBody>
      </p:sp>
      <p:sp>
        <p:nvSpPr>
          <p:cNvPr id="6" name="Text Placeholder 5"/>
          <p:cNvSpPr>
            <a:spLocks noGrp="1"/>
          </p:cNvSpPr>
          <p:nvPr>
            <p:ph type="body" sz="quarter" idx="14"/>
          </p:nvPr>
        </p:nvSpPr>
        <p:spPr>
          <a:xfrm>
            <a:off x="4419600" y="2438400"/>
            <a:ext cx="4267200" cy="2563378"/>
          </a:xfrm>
        </p:spPr>
        <p:txBody>
          <a:bodyPr/>
          <a:lstStyle/>
          <a:p>
            <a:pPr algn="ctr"/>
            <a:r>
              <a:rPr lang="en-US" sz="4000" b="1" dirty="0"/>
              <a:t>Chapter 15</a:t>
            </a:r>
          </a:p>
          <a:p>
            <a:pPr algn="ctr"/>
            <a:r>
              <a:rPr lang="en-US" sz="4000" dirty="0"/>
              <a:t>Energy Efficiency and Renewable Energy</a:t>
            </a:r>
          </a:p>
        </p:txBody>
      </p:sp>
      <p:sp>
        <p:nvSpPr>
          <p:cNvPr id="7" name="Text Placeholder 6"/>
          <p:cNvSpPr>
            <a:spLocks noGrp="1"/>
          </p:cNvSpPr>
          <p:nvPr>
            <p:ph type="body" sz="quarter" idx="15"/>
          </p:nvPr>
        </p:nvSpPr>
        <p:spPr>
          <a:xfrm>
            <a:off x="1676400" y="6267487"/>
            <a:ext cx="7127628" cy="578846"/>
          </a:xfrm>
        </p:spPr>
        <p:txBody>
          <a:bodyPr/>
          <a:lstStyle/>
          <a:p>
            <a:pPr algn="ctr"/>
            <a:r>
              <a:rPr lang="en-US" sz="1200" dirty="0">
                <a:solidFill>
                  <a:schemeClr val="bg1"/>
                </a:solidFill>
              </a:rPr>
              <a:t>Copyright © 2018 </a:t>
            </a:r>
            <a:r>
              <a:rPr lang="en-US" sz="1200" dirty="0" err="1">
                <a:solidFill>
                  <a:schemeClr val="bg1"/>
                </a:solidFill>
              </a:rPr>
              <a:t>Cengage</a:t>
            </a:r>
            <a:r>
              <a:rPr lang="en-US" sz="1200" dirty="0">
                <a:solidFill>
                  <a:schemeClr val="bg1"/>
                </a:solidFill>
              </a:rPr>
              <a:t>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3" name="Picture 2">
            <a:extLst>
              <a:ext uri="{FF2B5EF4-FFF2-40B4-BE49-F238E27FC236}">
                <a16:creationId xmlns:a16="http://schemas.microsoft.com/office/drawing/2014/main" id="{0FEAFBB0-C78F-416F-B382-FE8E74B5E9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48" y="1591056"/>
            <a:ext cx="3549982" cy="4480560"/>
          </a:xfrm>
          <a:prstGeom prst="rect">
            <a:avLst/>
          </a:prstGeom>
        </p:spPr>
      </p:pic>
    </p:spTree>
    <p:extLst>
      <p:ext uri="{BB962C8B-B14F-4D97-AF65-F5344CB8AC3E}">
        <p14:creationId xmlns:p14="http://schemas.microsoft.com/office/powerpoint/2010/main" val="2519229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9169" y="62789"/>
            <a:ext cx="8032638" cy="1004011"/>
          </a:xfrm>
        </p:spPr>
        <p:txBody>
          <a:bodyPr/>
          <a:lstStyle/>
          <a:p>
            <a:r>
              <a:rPr lang="en-US" dirty="0"/>
              <a:t>We Waste a Lot of Energy and Money (4 of 4)</a:t>
            </a:r>
          </a:p>
        </p:txBody>
      </p:sp>
      <p:pic>
        <p:nvPicPr>
          <p:cNvPr id="2" name="Picture 1" descr="An illustration of benefits of improving energy efficiency and conserving energy. The benefits listed on the left side are, “Prolongs fossil fuel supplies, reduces oil imports and improves energy security, very high net energy, Low cost, reduces pollution and environmental degradation, busy time to phase in renewable energy, and creates local jobs”. On the right side, photos of a bulb, red paper with three sticks placed on it, and fuel pump are included in the illustratio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9300" y="1134471"/>
            <a:ext cx="4443145" cy="5055126"/>
          </a:xfrm>
          <a:prstGeom prst="rect">
            <a:avLst/>
          </a:prstGeom>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Energy Efficiency in Industries and Utilities</a:t>
            </a:r>
          </a:p>
        </p:txBody>
      </p:sp>
      <p:sp>
        <p:nvSpPr>
          <p:cNvPr id="3" name="Content Placeholder 2"/>
          <p:cNvSpPr>
            <a:spLocks noGrp="1"/>
          </p:cNvSpPr>
          <p:nvPr>
            <p:ph idx="1"/>
          </p:nvPr>
        </p:nvSpPr>
        <p:spPr/>
        <p:txBody>
          <a:bodyPr/>
          <a:lstStyle/>
          <a:p>
            <a:r>
              <a:rPr lang="en-US" dirty="0"/>
              <a:t>Cogeneration</a:t>
            </a:r>
          </a:p>
          <a:p>
            <a:pPr lvl="1"/>
            <a:r>
              <a:rPr lang="en-US" dirty="0"/>
              <a:t>Combined heat and power</a:t>
            </a:r>
          </a:p>
          <a:p>
            <a:pPr lvl="1"/>
            <a:r>
              <a:rPr lang="en-US" dirty="0"/>
              <a:t>Two forms of energy from same fuel source</a:t>
            </a:r>
          </a:p>
          <a:p>
            <a:r>
              <a:rPr lang="en-US" dirty="0"/>
              <a:t>Replace energy-wasting electric motors</a:t>
            </a:r>
          </a:p>
          <a:p>
            <a:r>
              <a:rPr lang="en-US" dirty="0"/>
              <a:t>Recycle materials</a:t>
            </a:r>
          </a:p>
          <a:p>
            <a:r>
              <a:rPr lang="en-US" dirty="0"/>
              <a:t>Use energy-efficient LED lighting</a:t>
            </a:r>
          </a:p>
          <a:p>
            <a:r>
              <a:rPr lang="en-US" dirty="0"/>
              <a:t>Meter energy use</a:t>
            </a:r>
          </a:p>
          <a:p>
            <a:r>
              <a:rPr lang="en-US" dirty="0"/>
              <a:t>Shut down unused computers and lights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an Interactive and More Energy-Efficient Electrical Grid</a:t>
            </a:r>
          </a:p>
        </p:txBody>
      </p:sp>
      <p:sp>
        <p:nvSpPr>
          <p:cNvPr id="3" name="Content Placeholder 2"/>
          <p:cNvSpPr>
            <a:spLocks noGrp="1"/>
          </p:cNvSpPr>
          <p:nvPr>
            <p:ph idx="1"/>
          </p:nvPr>
        </p:nvSpPr>
        <p:spPr/>
        <p:txBody>
          <a:bodyPr/>
          <a:lstStyle/>
          <a:p>
            <a:r>
              <a:rPr lang="en-US" dirty="0"/>
              <a:t>Current electrical grid system–outdated and wasteful</a:t>
            </a:r>
          </a:p>
          <a:p>
            <a:r>
              <a:rPr lang="en-US" dirty="0"/>
              <a:t>Interactive grid</a:t>
            </a:r>
          </a:p>
          <a:p>
            <a:pPr lvl="1"/>
            <a:r>
              <a:rPr lang="en-US" dirty="0"/>
              <a:t>Ultra-high-voltage</a:t>
            </a:r>
          </a:p>
          <a:p>
            <a:pPr lvl="1"/>
            <a:r>
              <a:rPr lang="en-US" dirty="0"/>
              <a:t>Super-efficient transmission lines</a:t>
            </a:r>
          </a:p>
          <a:p>
            <a:pPr lvl="1"/>
            <a:r>
              <a:rPr lang="en-US" dirty="0"/>
              <a:t>Digitally controlled</a:t>
            </a:r>
          </a:p>
          <a:p>
            <a:pPr lvl="1"/>
            <a:r>
              <a:rPr lang="en-US" dirty="0"/>
              <a:t>Responds to local changes in demand and supply</a:t>
            </a:r>
          </a:p>
          <a:p>
            <a:pPr lvl="1"/>
            <a:r>
              <a:rPr lang="en-US" dirty="0"/>
              <a:t>Easier to buy renewable energy</a:t>
            </a:r>
          </a:p>
          <a:p>
            <a:pPr lvl="1"/>
            <a:r>
              <a:rPr lang="en-US" dirty="0"/>
              <a:t>Will save $2 trillion over next 20 years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Transportation More Energy-Efficient</a:t>
            </a:r>
          </a:p>
        </p:txBody>
      </p:sp>
      <p:sp>
        <p:nvSpPr>
          <p:cNvPr id="3" name="Content Placeholder 2"/>
          <p:cNvSpPr>
            <a:spLocks noGrp="1"/>
          </p:cNvSpPr>
          <p:nvPr>
            <p:ph idx="1"/>
          </p:nvPr>
        </p:nvSpPr>
        <p:spPr/>
        <p:txBody>
          <a:bodyPr/>
          <a:lstStyle/>
          <a:p>
            <a:r>
              <a:rPr lang="en-US" dirty="0"/>
              <a:t>Hidden costs in gasoline</a:t>
            </a:r>
          </a:p>
          <a:p>
            <a:pPr lvl="1"/>
            <a:r>
              <a:rPr lang="en-US" dirty="0"/>
              <a:t>Corporate Average Fuel Economy (CAFÉ)</a:t>
            </a:r>
          </a:p>
          <a:p>
            <a:pPr lvl="1"/>
            <a:r>
              <a:rPr lang="en-US" dirty="0"/>
              <a:t>Government subsidies and tax breaks for oil companies</a:t>
            </a:r>
          </a:p>
          <a:p>
            <a:pPr lvl="1"/>
            <a:r>
              <a:rPr lang="en-US" dirty="0"/>
              <a:t>All hidden costs add up to $12 per gallon</a:t>
            </a:r>
          </a:p>
          <a:p>
            <a:r>
              <a:rPr lang="en-US" dirty="0"/>
              <a:t>Build or expand mass transit and high speed rail</a:t>
            </a:r>
          </a:p>
          <a:p>
            <a:r>
              <a:rPr lang="en-US" dirty="0"/>
              <a:t>Carry more freight by rail instead of trucks</a:t>
            </a:r>
          </a:p>
          <a:p>
            <a:r>
              <a:rPr lang="en-US" dirty="0"/>
              <a:t>Encourage biking by building bike lanes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Switching to Energy-Efficient Vehicles </a:t>
            </a:r>
            <a:br>
              <a:rPr lang="en-US" dirty="0"/>
            </a:br>
            <a:r>
              <a:rPr lang="en-US" dirty="0"/>
              <a:t>(1 of 2)</a:t>
            </a:r>
          </a:p>
        </p:txBody>
      </p:sp>
      <p:sp>
        <p:nvSpPr>
          <p:cNvPr id="3" name="Content Placeholder 2"/>
          <p:cNvSpPr>
            <a:spLocks noGrp="1"/>
          </p:cNvSpPr>
          <p:nvPr>
            <p:ph idx="1"/>
          </p:nvPr>
        </p:nvSpPr>
        <p:spPr/>
        <p:txBody>
          <a:bodyPr/>
          <a:lstStyle/>
          <a:p>
            <a:r>
              <a:rPr lang="en-US" dirty="0"/>
              <a:t>Gasoline-electric hybrid car</a:t>
            </a:r>
          </a:p>
          <a:p>
            <a:r>
              <a:rPr lang="en-US" dirty="0"/>
              <a:t>Plug-in hybrid electric vehicle</a:t>
            </a:r>
          </a:p>
          <a:p>
            <a:r>
              <a:rPr lang="en-US" dirty="0"/>
              <a:t>Electric vehicle with a hydrogen fuel cell</a:t>
            </a:r>
          </a:p>
          <a:p>
            <a:r>
              <a:rPr lang="en-US" dirty="0"/>
              <a:t>Car bodies made of light, composite materials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Switching to Energy-Efficient Vehicles</a:t>
            </a:r>
            <a:br>
              <a:rPr lang="en-US" dirty="0"/>
            </a:br>
            <a:r>
              <a:rPr lang="en-US" dirty="0"/>
              <a:t>(2 of 2)</a:t>
            </a:r>
          </a:p>
        </p:txBody>
      </p:sp>
      <p:pic>
        <p:nvPicPr>
          <p:cNvPr id="3" name="Picture 2" descr="An illustration shows the models of the conventional gasoline – electric hybrid and plug –in hybrid cars in three sections. The first section depicts the model of a conventional hybrid car with a fuel tank (represented as a rectangular box) at the backend of the car. In front of the fuel tank, is the battery (represented as two narrow rectangular blocks). The internal combustion engine (represented as a large green colored cylinder and the electric motor, is represented as a small red colored cylinder, at the front end of the car. A purple connector linking the internal combustion engine and the electric motor is labeled as, “Transmission.” The second section depicts the model of plug-in hybrid car with a small fuel tank (represented as a small flat rectangular block) at the backend of the car. Adjacent to the fuel tank is a large battery (represented as a large flat broad rectangular block). The internal combustion engine (represented as a large green colored cylinder) and the electric motor represented as small red colored cylinder displayed at the front end of the car. A purple connector connecting the internal combustion engine and the electric motor is labeled as, “Transmission”. The third section depicts a car battery plugged into a power outle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332" y="2069514"/>
            <a:ext cx="8163337" cy="2578685"/>
          </a:xfrm>
          <a:prstGeom prst="rect">
            <a:avLst/>
          </a:prstGeom>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Designing Buildings That Save Energy and Money (1 of 2)</a:t>
            </a:r>
          </a:p>
        </p:txBody>
      </p:sp>
      <p:sp>
        <p:nvSpPr>
          <p:cNvPr id="3" name="Content Placeholder 2"/>
          <p:cNvSpPr>
            <a:spLocks noGrp="1"/>
          </p:cNvSpPr>
          <p:nvPr>
            <p:ph idx="1"/>
          </p:nvPr>
        </p:nvSpPr>
        <p:spPr/>
        <p:txBody>
          <a:bodyPr/>
          <a:lstStyle/>
          <a:p>
            <a:r>
              <a:rPr lang="en-US" dirty="0"/>
              <a:t>Green architecture</a:t>
            </a:r>
          </a:p>
          <a:p>
            <a:r>
              <a:rPr lang="en-US" dirty="0"/>
              <a:t>Living or green roofs</a:t>
            </a:r>
          </a:p>
          <a:p>
            <a:pPr lvl="1"/>
            <a:r>
              <a:rPr lang="en-US" dirty="0"/>
              <a:t>Specially formulated soil and vegetation</a:t>
            </a:r>
          </a:p>
          <a:p>
            <a:r>
              <a:rPr lang="en-US" dirty="0"/>
              <a:t>Superinsulation</a:t>
            </a:r>
          </a:p>
          <a:p>
            <a:pPr lvl="1"/>
            <a:r>
              <a:rPr lang="en-US" dirty="0"/>
              <a:t>No need for heating system</a:t>
            </a:r>
          </a:p>
          <a:p>
            <a:r>
              <a:rPr lang="en-US" dirty="0"/>
              <a:t>U.S. Green Building Council’s Leadership in Energy and Environmental Design (LEED)</a:t>
            </a:r>
          </a:p>
          <a:p>
            <a:pPr lvl="1"/>
            <a:r>
              <a:rPr lang="en-US" dirty="0"/>
              <a:t>Standards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Designing Buildings That Save Energy and Money (2 of 2)</a:t>
            </a:r>
          </a:p>
        </p:txBody>
      </p:sp>
      <p:pic>
        <p:nvPicPr>
          <p:cNvPr id="3" name="Picture 2" descr="A photo of a green roof on Chicago’s City Hall. The well-illuminated huge and tall buildings are seen in the back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636" y="1524000"/>
            <a:ext cx="6153364" cy="4472050"/>
          </a:xfrm>
          <a:prstGeom prst="rect">
            <a:avLst/>
          </a:prstGeom>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 Energy and Money in Existing Buildings (1 of 2)</a:t>
            </a:r>
          </a:p>
        </p:txBody>
      </p:sp>
      <p:sp>
        <p:nvSpPr>
          <p:cNvPr id="3" name="Content Placeholder 2"/>
          <p:cNvSpPr>
            <a:spLocks noGrp="1"/>
          </p:cNvSpPr>
          <p:nvPr>
            <p:ph idx="1"/>
          </p:nvPr>
        </p:nvSpPr>
        <p:spPr/>
        <p:txBody>
          <a:bodyPr/>
          <a:lstStyle/>
          <a:p>
            <a:r>
              <a:rPr lang="en-US" dirty="0"/>
              <a:t>Ways to reduce energy use</a:t>
            </a:r>
          </a:p>
          <a:p>
            <a:pPr lvl="1"/>
            <a:r>
              <a:rPr lang="en-US" dirty="0"/>
              <a:t>Get a home energy audit</a:t>
            </a:r>
          </a:p>
          <a:p>
            <a:pPr lvl="1"/>
            <a:r>
              <a:rPr lang="en-US" dirty="0"/>
              <a:t>Insulate the building and plug leaks</a:t>
            </a:r>
          </a:p>
          <a:p>
            <a:pPr lvl="1"/>
            <a:r>
              <a:rPr lang="en-US" dirty="0"/>
              <a:t>Use energy-efficient windows</a:t>
            </a:r>
          </a:p>
          <a:p>
            <a:pPr lvl="1"/>
            <a:r>
              <a:rPr lang="en-US" dirty="0"/>
              <a:t>Stop other heating and cooling losses</a:t>
            </a:r>
          </a:p>
          <a:p>
            <a:pPr lvl="1"/>
            <a:r>
              <a:rPr lang="en-US" dirty="0"/>
              <a:t>Heat interior spaces more efficiently</a:t>
            </a:r>
          </a:p>
          <a:p>
            <a:pPr lvl="1"/>
            <a:r>
              <a:rPr lang="en-US" dirty="0"/>
              <a:t>Heat water more efficiently</a:t>
            </a:r>
          </a:p>
          <a:p>
            <a:pPr lvl="1"/>
            <a:r>
              <a:rPr lang="en-US" dirty="0"/>
              <a:t>Use energy-efficient appliances, computers, and lighting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76200"/>
            <a:ext cx="8032638" cy="1004011"/>
          </a:xfrm>
        </p:spPr>
        <p:txBody>
          <a:bodyPr/>
          <a:lstStyle/>
          <a:p>
            <a:r>
              <a:rPr lang="en-US" dirty="0"/>
              <a:t>Saving Energy and Money in Existing Buildings (2 of 2)</a:t>
            </a:r>
          </a:p>
        </p:txBody>
      </p:sp>
      <p:pic>
        <p:nvPicPr>
          <p:cNvPr id="6" name="Picture 5" descr="An illustration shows different ways to save energy and money at your home and to reduce harmful environmental impact depicts a model of a house with an attic and six rooms – bathroom, kitchen, basement or utility rooms, Bedroom, and the living room that are marked as other rooms. The green trees are present outside the house. The supporting text pointing to the attic reads, “Hang reflective foil near roof to reflect heat, use house fan, be sure attic insulation is at least 30 centimeters (12 inches).” The supporting text pointing to the outside of the house reads, “Plant deciduous trees to block summer sun and let in winter sunlight.” The supporting text pointing to the bathroom reads, “Install water-saving toilets, faucets, and shower heads, Repair water leaks promptly.” The supporting text pointing to the kitchen reads, “Use microwave rather than stove or oven as much as possible, Run only full loads in dishwater and use low or no-heat drying, clean refrigerator coils regularly.” The supporting text pointing to the basement or utility room reads, “Use front-loading clothes washer. If possible run only full loads with warm or cold water. If possible, hang clothes on racks for drying. Run only full loads in clothes dryer and use lower heat setting. Set water heater at 140° F if the dishwasher is used and 120° F or lower if no dishwasher is used. Use water heater thermal blanket. Insulate exposed hot water pipes. Regularly clean or replace furnace filters.” The supporting text pointing to the other rooms reads, “Use LED light bulbs and avoid using incandescent bulbs. Turn off lights, computers, TV and other electronic devices when they are not in use. Use high-efficiency windows; use insulating window covers and close them at night and on sunny, hot days. Set thermostat as low as you can in winter and as high as you can in summer. Weather –strip and caulk doors, windows, light fixtures, and wall sockets. Keep heating and cooling vents free of obstructions. Keep fireplace damper closed when not in use. Use fans instead of, or along with, air condition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8334" y="1366740"/>
            <a:ext cx="5630666" cy="4821662"/>
          </a:xfrm>
          <a:prstGeom prst="rect">
            <a:avLst/>
          </a:prstGeom>
        </p:spPr>
      </p:pic>
      <p:sp>
        <p:nvSpPr>
          <p:cNvPr id="2" name="Content Placeholder 2"/>
          <p:cNvSpPr/>
          <p:nvPr/>
        </p:nvSpPr>
        <p:spPr>
          <a:xfrm>
            <a:off x="7946236" y="5867400"/>
            <a:ext cx="1197764" cy="307777"/>
          </a:xfrm>
          <a:prstGeom prst="rect">
            <a:avLst/>
          </a:prstGeom>
        </p:spPr>
        <p:txBody>
          <a:bodyPr wrap="none">
            <a:spAutoFit/>
          </a:bodyPr>
          <a:lstStyle/>
          <a:p>
            <a:r>
              <a:rPr lang="en-US" sz="1400" b="1" dirty="0">
                <a:solidFill>
                  <a:srgbClr val="008040"/>
                </a:solidFill>
              </a:rPr>
              <a:t>Stepped Art</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Core Case Study: Saving Energy and Money and Reducing our Environmental Impact</a:t>
            </a:r>
          </a:p>
        </p:txBody>
      </p:sp>
      <p:sp>
        <p:nvSpPr>
          <p:cNvPr id="3" name="Content Placeholder 2"/>
          <p:cNvSpPr>
            <a:spLocks noGrp="1"/>
          </p:cNvSpPr>
          <p:nvPr>
            <p:ph idx="1"/>
          </p:nvPr>
        </p:nvSpPr>
        <p:spPr/>
        <p:txBody>
          <a:bodyPr/>
          <a:lstStyle/>
          <a:p>
            <a:r>
              <a:rPr lang="en-US" dirty="0"/>
              <a:t>About 43% of money Americans spend on energy is unnecessarily wasted</a:t>
            </a:r>
          </a:p>
          <a:p>
            <a:r>
              <a:rPr lang="en-US" dirty="0"/>
              <a:t>Sources of waste</a:t>
            </a:r>
          </a:p>
          <a:p>
            <a:pPr lvl="1"/>
            <a:r>
              <a:rPr lang="en-US" dirty="0"/>
              <a:t>Inefficient use of gasoline in car engines</a:t>
            </a:r>
          </a:p>
          <a:p>
            <a:pPr lvl="1"/>
            <a:r>
              <a:rPr lang="en-US" dirty="0"/>
              <a:t>Air leaks cause heat loss from buildings</a:t>
            </a:r>
          </a:p>
          <a:p>
            <a:r>
              <a:rPr lang="en-US" dirty="0"/>
              <a:t>Easy and cost-effective solutions</a:t>
            </a:r>
          </a:p>
          <a:p>
            <a:pPr lvl="1"/>
            <a:r>
              <a:rPr lang="en-US" dirty="0"/>
              <a:t>Caulking home windows and doors</a:t>
            </a:r>
          </a:p>
          <a:p>
            <a:pPr lvl="1"/>
            <a:r>
              <a:rPr lang="en-US" dirty="0"/>
              <a:t>Adding insulation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We Wasting So Much Energy and Money?</a:t>
            </a:r>
          </a:p>
        </p:txBody>
      </p:sp>
      <p:sp>
        <p:nvSpPr>
          <p:cNvPr id="3" name="Content Placeholder 2"/>
          <p:cNvSpPr>
            <a:spLocks noGrp="1"/>
          </p:cNvSpPr>
          <p:nvPr>
            <p:ph idx="1"/>
          </p:nvPr>
        </p:nvSpPr>
        <p:spPr/>
        <p:txBody>
          <a:bodyPr/>
          <a:lstStyle/>
          <a:p>
            <a:r>
              <a:rPr lang="en-US" dirty="0"/>
              <a:t>Energy remains artificially cheap</a:t>
            </a:r>
          </a:p>
          <a:p>
            <a:pPr lvl="1"/>
            <a:r>
              <a:rPr lang="en-US" dirty="0"/>
              <a:t>Government subsidies</a:t>
            </a:r>
          </a:p>
          <a:p>
            <a:pPr lvl="1"/>
            <a:r>
              <a:rPr lang="en-US" dirty="0"/>
              <a:t>Tax breaks</a:t>
            </a:r>
          </a:p>
          <a:p>
            <a:pPr lvl="1"/>
            <a:r>
              <a:rPr lang="en-US" dirty="0"/>
              <a:t>Prices don’t include true cost</a:t>
            </a:r>
          </a:p>
          <a:p>
            <a:r>
              <a:rPr lang="en-US" dirty="0"/>
              <a:t>Few large and long-lasting incentives for improving energy efficiency and reducing waste</a:t>
            </a:r>
          </a:p>
          <a:p>
            <a:r>
              <a:rPr lang="en-US" dirty="0"/>
              <a:t>Rebound effect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Relying More on Renewable Energy</a:t>
            </a:r>
          </a:p>
        </p:txBody>
      </p:sp>
      <p:sp>
        <p:nvSpPr>
          <p:cNvPr id="3" name="Content Placeholder 2"/>
          <p:cNvSpPr>
            <a:spLocks noGrp="1"/>
          </p:cNvSpPr>
          <p:nvPr>
            <p:ph idx="1"/>
          </p:nvPr>
        </p:nvSpPr>
        <p:spPr/>
        <p:txBody>
          <a:bodyPr/>
          <a:lstStyle/>
          <a:p>
            <a:r>
              <a:rPr lang="en-US" dirty="0"/>
              <a:t>Reasons renewable energy use is not more prevalent</a:t>
            </a:r>
          </a:p>
          <a:p>
            <a:pPr lvl="1"/>
            <a:r>
              <a:rPr lang="en-US" dirty="0"/>
              <a:t>Inaccurate perceptions that solar and wind energy are unreliable and intermittent</a:t>
            </a:r>
          </a:p>
          <a:p>
            <a:pPr lvl="1"/>
            <a:r>
              <a:rPr lang="en-US" dirty="0"/>
              <a:t>Government subsidies and tax breaks lower for renewable energy than for fossil fuels</a:t>
            </a:r>
          </a:p>
          <a:p>
            <a:pPr lvl="1"/>
            <a:r>
              <a:rPr lang="en-US" dirty="0"/>
              <a:t>Prices for nonrenewable energy do not include harmful environmental impacts</a:t>
            </a:r>
          </a:p>
          <a:p>
            <a:pPr lvl="1"/>
            <a:r>
              <a:rPr lang="en-US" dirty="0"/>
              <a:t>Energy shift takes many decades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15.3 What Are the Advantages and Disadvantages of Using Solar Energy?</a:t>
            </a:r>
          </a:p>
        </p:txBody>
      </p:sp>
      <p:sp>
        <p:nvSpPr>
          <p:cNvPr id="4" name="Content Placeholder 3"/>
          <p:cNvSpPr>
            <a:spLocks noGrp="1"/>
          </p:cNvSpPr>
          <p:nvPr>
            <p:ph idx="1"/>
          </p:nvPr>
        </p:nvSpPr>
        <p:spPr/>
        <p:txBody>
          <a:bodyPr/>
          <a:lstStyle/>
          <a:p>
            <a:r>
              <a:rPr lang="en-US" dirty="0"/>
              <a:t>Passive and active solar heating systems can heat water and buildings effectively</a:t>
            </a:r>
          </a:p>
          <a:p>
            <a:r>
              <a:rPr lang="en-US" dirty="0"/>
              <a:t>Cost of using sunlight to produce electricity is falling rapidly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Heating Buildings and Water with Solar Energy (1 of 3)</a:t>
            </a:r>
          </a:p>
        </p:txBody>
      </p:sp>
      <p:sp>
        <p:nvSpPr>
          <p:cNvPr id="3" name="Content Placeholder 2"/>
          <p:cNvSpPr>
            <a:spLocks noGrp="1"/>
          </p:cNvSpPr>
          <p:nvPr>
            <p:ph idx="1"/>
          </p:nvPr>
        </p:nvSpPr>
        <p:spPr/>
        <p:txBody>
          <a:bodyPr/>
          <a:lstStyle/>
          <a:p>
            <a:r>
              <a:rPr lang="en-US" dirty="0"/>
              <a:t>Passive solar heating system</a:t>
            </a:r>
          </a:p>
          <a:p>
            <a:pPr lvl="1"/>
            <a:r>
              <a:rPr lang="en-US" dirty="0"/>
              <a:t>Absorbs and stores heat from the sun directly within a well-insulated structure</a:t>
            </a:r>
          </a:p>
          <a:p>
            <a:r>
              <a:rPr lang="en-US" dirty="0"/>
              <a:t>Active solar heating system </a:t>
            </a:r>
          </a:p>
          <a:p>
            <a:pPr lvl="1"/>
            <a:r>
              <a:rPr lang="en-US" dirty="0"/>
              <a:t>Captures energy from the sun in a heat-absorbing fluid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Heating Buildings and Water with Solar Energy (2 of 3)</a:t>
            </a:r>
          </a:p>
        </p:txBody>
      </p:sp>
      <p:pic>
        <p:nvPicPr>
          <p:cNvPr id="3" name="Picture 2" descr="An illustration shows the passive and active solar home heating systems. The passive home heating system depicts a house with a white colored roof, a vent on the roof, heavy insulation on all sides of the house, stone flooring and two windows on either sides of the house. Summer sun or winter sun rays fall on the house at an angle. A small opening in the insulation near the roof causes the hot air in summer to escape through the vent. The supporting text pointing the vent reads, “Vent allows hot air to escape in summer.” The supporting text pointing the roof reads, “White or light-colored roofs reduce overheating.” The active home heating system depicts a house with light colored roof, a solar collector placed at an angle on the roof of the house. A hot water tank and heat exchanger placed on the floor of the house, a window to only one side of the house and a heavy insulation on all sides of the house are labeled. Sun rays fall directly on the solar collector and it is labeled. The solar collector heats the water in the tank and the heated water is pumped from the tank to the heat exchanger that forces the hot air into the house through the air ducts or radiator. Super window is present on one side of the hous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744" y="1892808"/>
            <a:ext cx="8256512" cy="3441192"/>
          </a:xfrm>
          <a:prstGeom prst="rect">
            <a:avLst/>
          </a:prstGeom>
        </p:spPr>
      </p:pic>
    </p:spTree>
    <p:extLst>
      <p:ext uri="{BB962C8B-B14F-4D97-AF65-F5344CB8AC3E}">
        <p14:creationId xmlns:p14="http://schemas.microsoft.com/office/powerpoint/2010/main" val="1236823840"/>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76200"/>
            <a:ext cx="8032638" cy="1004011"/>
          </a:xfrm>
        </p:spPr>
        <p:txBody>
          <a:bodyPr/>
          <a:lstStyle/>
          <a:p>
            <a:r>
              <a:rPr lang="en-US" dirty="0"/>
              <a:t>Heating Buildings and Water with Solar Energy (3 of 3)</a:t>
            </a:r>
          </a:p>
        </p:txBody>
      </p:sp>
      <p:pic>
        <p:nvPicPr>
          <p:cNvPr id="2" name="Picture 1" descr="An illustration shows the advantages and disadvantages of the passive or active solar heating systems. The title is trade-offs and the advantages listed are, “Medium net energy, very low emissions of carbon dioxide and other air pollutants, very low land disturbance, and moderate cost (passive).” The disadvantages listed are “Need access to the sun 60% of the time during daylight, sun can be blocked by trees and other structures, high installation and maintenance costs for active systems, and need backup system for cloudy days.” At the middle, illustrations of the active and passive solar home heating systems are includ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7655" y="1436981"/>
            <a:ext cx="5079434" cy="4509733"/>
          </a:xfrm>
          <a:prstGeom prst="rect">
            <a:avLst/>
          </a:prstGeom>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Cooling Buildings Naturally</a:t>
            </a:r>
          </a:p>
        </p:txBody>
      </p:sp>
      <p:sp>
        <p:nvSpPr>
          <p:cNvPr id="3" name="Content Placeholder 2"/>
          <p:cNvSpPr>
            <a:spLocks noGrp="1"/>
          </p:cNvSpPr>
          <p:nvPr>
            <p:ph idx="1"/>
          </p:nvPr>
        </p:nvSpPr>
        <p:spPr/>
        <p:txBody>
          <a:bodyPr/>
          <a:lstStyle/>
          <a:p>
            <a:r>
              <a:rPr lang="en-US" dirty="0"/>
              <a:t>Methods to keep a building cool</a:t>
            </a:r>
          </a:p>
          <a:p>
            <a:pPr lvl="1"/>
            <a:r>
              <a:rPr lang="en-US" dirty="0"/>
              <a:t>Open windows when cooler outside</a:t>
            </a:r>
          </a:p>
          <a:p>
            <a:pPr lvl="1"/>
            <a:r>
              <a:rPr lang="en-US" dirty="0"/>
              <a:t>Use fans</a:t>
            </a:r>
          </a:p>
          <a:p>
            <a:pPr lvl="1"/>
            <a:r>
              <a:rPr lang="en-US" dirty="0"/>
              <a:t>Superinsulation and high-efficiency windows</a:t>
            </a:r>
          </a:p>
          <a:p>
            <a:pPr lvl="1"/>
            <a:r>
              <a:rPr lang="en-US" dirty="0"/>
              <a:t>Shade trees, overhangs, or window awnings</a:t>
            </a:r>
          </a:p>
          <a:p>
            <a:pPr lvl="1"/>
            <a:r>
              <a:rPr lang="en-US" dirty="0"/>
              <a:t>Light-colored roof</a:t>
            </a:r>
          </a:p>
          <a:p>
            <a:pPr lvl="1"/>
            <a:r>
              <a:rPr lang="en-US" dirty="0"/>
              <a:t>Geothermal heat pumps bring cool air from underground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Concentrating Sunlight to Produce High-Temperature Heat and Electricity (1 of 4)</a:t>
            </a:r>
          </a:p>
        </p:txBody>
      </p:sp>
      <p:sp>
        <p:nvSpPr>
          <p:cNvPr id="3" name="Content Placeholder 2"/>
          <p:cNvSpPr>
            <a:spLocks noGrp="1"/>
          </p:cNvSpPr>
          <p:nvPr>
            <p:ph idx="1"/>
          </p:nvPr>
        </p:nvSpPr>
        <p:spPr/>
        <p:txBody>
          <a:bodyPr/>
          <a:lstStyle/>
          <a:p>
            <a:r>
              <a:rPr lang="en-US" dirty="0"/>
              <a:t>Solar thermal systems</a:t>
            </a:r>
          </a:p>
          <a:p>
            <a:pPr lvl="1"/>
            <a:r>
              <a:rPr lang="en-US" dirty="0"/>
              <a:t>Collect sunlight to boil water and produce steam to generate electricity</a:t>
            </a:r>
          </a:p>
          <a:p>
            <a:pPr lvl="1"/>
            <a:r>
              <a:rPr lang="en-US" dirty="0"/>
              <a:t>Used in deserts and open areas with ample sunlight</a:t>
            </a:r>
          </a:p>
          <a:p>
            <a:pPr lvl="1"/>
            <a:r>
              <a:rPr lang="en-US" dirty="0"/>
              <a:t>Require large volumes of cooling water for condensing steam and cleaning mirrors</a:t>
            </a:r>
          </a:p>
          <a:p>
            <a:r>
              <a:rPr lang="en-US" dirty="0"/>
              <a:t>Low net energy yields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8" y="152400"/>
            <a:ext cx="8472431" cy="1004011"/>
          </a:xfrm>
        </p:spPr>
        <p:txBody>
          <a:bodyPr/>
          <a:lstStyle/>
          <a:p>
            <a:r>
              <a:rPr lang="en-US" dirty="0"/>
              <a:t>Concentrating Sunlight to Produce High-Temperature Heat and Electricity (2 of 4) </a:t>
            </a:r>
          </a:p>
        </p:txBody>
      </p:sp>
      <p:pic>
        <p:nvPicPr>
          <p:cNvPr id="3" name="Picture 2" descr="A photo shows curved and parabolic solar panels that are laid over a large area. Two men are discussing near the solar panel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4523" y="1519692"/>
            <a:ext cx="3747502" cy="4430960"/>
          </a:xfrm>
          <a:prstGeom prst="rect">
            <a:avLst/>
          </a:prstGeom>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48631" cy="1004011"/>
          </a:xfrm>
        </p:spPr>
        <p:txBody>
          <a:bodyPr/>
          <a:lstStyle/>
          <a:p>
            <a:r>
              <a:rPr lang="en-US" dirty="0"/>
              <a:t>Concentrating Sunlight to Produce High-Temperature Heat and Electricity (3 of 4)</a:t>
            </a:r>
          </a:p>
        </p:txBody>
      </p:sp>
      <p:pic>
        <p:nvPicPr>
          <p:cNvPr id="3" name="Picture 2" descr="A photo shows a solar thermal power plant with mirrors laid over a large area in a circular pattern. The mirrors reflect the sun rays onto the central receiver which is mounted at a certain height. The receiver heats the water contained in a huge container for generating the electricity.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8569" y="1585378"/>
            <a:ext cx="5319375" cy="4275559"/>
          </a:xfrm>
          <a:prstGeom prst="rect">
            <a:avLst/>
          </a:prstGeom>
        </p:spPr>
      </p:pic>
    </p:spTree>
    <p:extLst>
      <p:ext uri="{BB962C8B-B14F-4D97-AF65-F5344CB8AC3E}">
        <p14:creationId xmlns:p14="http://schemas.microsoft.com/office/powerpoint/2010/main" val="69580471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15.1 Why Do We Need a New Energy Transition?</a:t>
            </a:r>
          </a:p>
        </p:txBody>
      </p:sp>
      <p:sp>
        <p:nvSpPr>
          <p:cNvPr id="3" name="Content Placeholder 2"/>
          <p:cNvSpPr>
            <a:spLocks noGrp="1"/>
          </p:cNvSpPr>
          <p:nvPr>
            <p:ph idx="1"/>
          </p:nvPr>
        </p:nvSpPr>
        <p:spPr/>
        <p:txBody>
          <a:bodyPr/>
          <a:lstStyle/>
          <a:p>
            <a:r>
              <a:rPr lang="en-US" dirty="0"/>
              <a:t>World is in early stages of a transition</a:t>
            </a:r>
          </a:p>
          <a:p>
            <a:pPr lvl="1"/>
            <a:r>
              <a:rPr lang="en-US" dirty="0"/>
              <a:t>Move from fossil fuels to energy efficiency and renewable energy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624831" cy="1004011"/>
          </a:xfrm>
        </p:spPr>
        <p:txBody>
          <a:bodyPr/>
          <a:lstStyle/>
          <a:p>
            <a:r>
              <a:rPr lang="en-US" dirty="0"/>
              <a:t>Concentrating Sunlight to Produce High-Temperature Heat and Electricity (4 of 4)</a:t>
            </a:r>
          </a:p>
        </p:txBody>
      </p:sp>
      <p:pic>
        <p:nvPicPr>
          <p:cNvPr id="2" name="Picture 1" descr="An illustration of the advantages and disadvantages of using solar energy to generate high-temperature heat and electricity. The title is solar thermal system and the advantages listed are, “High potential for growth, No direct emissions of CO2 and other air pollutants, lower costs with natural gas turbine backup and source of new jobs.” The disadvantages listed are, “Low net energy and high costs, needs backup or storage system on cloudy days, requires high water use and can disrupt desert ecosystem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4723" y="1446797"/>
            <a:ext cx="5107502" cy="4500384"/>
          </a:xfrm>
          <a:prstGeom prst="rect">
            <a:avLst/>
          </a:prstGeom>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62789"/>
            <a:ext cx="8032638" cy="623011"/>
          </a:xfrm>
        </p:spPr>
        <p:txBody>
          <a:bodyPr/>
          <a:lstStyle/>
          <a:p>
            <a:r>
              <a:rPr lang="en-US" dirty="0"/>
              <a:t>Solar Cookers</a:t>
            </a:r>
          </a:p>
        </p:txBody>
      </p:sp>
      <p:sp>
        <p:nvSpPr>
          <p:cNvPr id="2" name="Content Placeholder 1"/>
          <p:cNvSpPr>
            <a:spLocks noGrp="1"/>
          </p:cNvSpPr>
          <p:nvPr>
            <p:ph type="body" sz="half" idx="2"/>
          </p:nvPr>
        </p:nvSpPr>
        <p:spPr>
          <a:xfrm>
            <a:off x="519168" y="1371600"/>
            <a:ext cx="8396231" cy="990600"/>
          </a:xfrm>
        </p:spPr>
        <p:txBody>
          <a:bodyPr/>
          <a:lstStyle/>
          <a:p>
            <a:pPr marL="457200" indent="-457200">
              <a:buFont typeface="Arial" panose="020B0604020202020204" pitchFamily="34" charset="0"/>
              <a:buChar char="•"/>
            </a:pPr>
            <a:r>
              <a:rPr lang="en-US" sz="2800" dirty="0"/>
              <a:t>Solar cookers can replace wood and charcoal fires</a:t>
            </a:r>
          </a:p>
        </p:txBody>
      </p:sp>
      <p:pic>
        <p:nvPicPr>
          <p:cNvPr id="5" name="Picture 4" descr="A photo shows solar cooker on the left and a simple solar oven on the right. The solar cooker has a semi-circular cup-like panel mounted on a stand for collecting the heat and the container is placed at a height in the center of the panel. The solar oven has a small box with glass door. The container is placed in the box. Around the box, solar panels are arranged for collecting the hea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476" y="2743200"/>
            <a:ext cx="7555048" cy="2865120"/>
          </a:xfrm>
          <a:prstGeom prst="rect">
            <a:avLst/>
          </a:prstGeom>
        </p:spPr>
      </p:pic>
    </p:spTree>
    <p:extLst>
      <p:ext uri="{BB962C8B-B14F-4D97-AF65-F5344CB8AC3E}">
        <p14:creationId xmlns:p14="http://schemas.microsoft.com/office/powerpoint/2010/main" val="1446556098"/>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709"/>
            <a:ext cx="8412480" cy="1039091"/>
          </a:xfrm>
        </p:spPr>
        <p:txBody>
          <a:bodyPr/>
          <a:lstStyle/>
          <a:p>
            <a:r>
              <a:rPr lang="en-US" dirty="0"/>
              <a:t>Using Solar Cells to Produce Electricity (1 of 5)</a:t>
            </a:r>
          </a:p>
        </p:txBody>
      </p:sp>
      <p:sp>
        <p:nvSpPr>
          <p:cNvPr id="3" name="Content Placeholder 2"/>
          <p:cNvSpPr>
            <a:spLocks noGrp="1"/>
          </p:cNvSpPr>
          <p:nvPr>
            <p:ph idx="1"/>
          </p:nvPr>
        </p:nvSpPr>
        <p:spPr/>
        <p:txBody>
          <a:bodyPr/>
          <a:lstStyle/>
          <a:p>
            <a:r>
              <a:rPr lang="en-US" dirty="0"/>
              <a:t>Photovoltaic (PV) cells</a:t>
            </a:r>
          </a:p>
          <a:p>
            <a:pPr lvl="1"/>
            <a:r>
              <a:rPr lang="en-US" dirty="0"/>
              <a:t> Convert solar energy to electric energy </a:t>
            </a:r>
          </a:p>
          <a:p>
            <a:r>
              <a:rPr lang="en-US" dirty="0"/>
              <a:t>Design of solar cells</a:t>
            </a:r>
          </a:p>
          <a:p>
            <a:pPr lvl="1"/>
            <a:r>
              <a:rPr lang="en-US" dirty="0"/>
              <a:t>Sunlight hits cells and produces flow of electrons </a:t>
            </a:r>
          </a:p>
          <a:p>
            <a:pPr lvl="1"/>
            <a:r>
              <a:rPr lang="en-US" dirty="0"/>
              <a:t>Systems can be connected to existing electrical grids or to batteries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709"/>
            <a:ext cx="8488680" cy="1039091"/>
          </a:xfrm>
        </p:spPr>
        <p:txBody>
          <a:bodyPr/>
          <a:lstStyle/>
          <a:p>
            <a:r>
              <a:rPr lang="en-US" dirty="0"/>
              <a:t>Using Solar Cells to Produce Electricity (2 of 5)</a:t>
            </a:r>
          </a:p>
        </p:txBody>
      </p:sp>
      <p:sp>
        <p:nvSpPr>
          <p:cNvPr id="3" name="Content Placeholder 2"/>
          <p:cNvSpPr>
            <a:spLocks noGrp="1"/>
          </p:cNvSpPr>
          <p:nvPr>
            <p:ph idx="1"/>
          </p:nvPr>
        </p:nvSpPr>
        <p:spPr/>
        <p:txBody>
          <a:bodyPr/>
          <a:lstStyle/>
          <a:p>
            <a:r>
              <a:rPr lang="en-US" dirty="0"/>
              <a:t>Solar cells made of paper-thin, rigid, or flexible sheets</a:t>
            </a:r>
          </a:p>
          <a:p>
            <a:pPr lvl="1"/>
            <a:r>
              <a:rPr lang="en-US" dirty="0"/>
              <a:t>Enabled by nanotechnology and other emerging technologies</a:t>
            </a:r>
          </a:p>
          <a:p>
            <a:r>
              <a:rPr lang="en-US" dirty="0"/>
              <a:t>Rural use of solar</a:t>
            </a:r>
          </a:p>
          <a:p>
            <a:pPr lvl="1"/>
            <a:r>
              <a:rPr lang="en-US" dirty="0"/>
              <a:t>Rooftop solar panels power LED lamps</a:t>
            </a:r>
          </a:p>
          <a:p>
            <a:pPr lvl="1"/>
            <a:r>
              <a:rPr lang="en-US" dirty="0"/>
              <a:t>Solar powered </a:t>
            </a:r>
            <a:r>
              <a:rPr lang="en-US" dirty="0" err="1"/>
              <a:t>microgrids</a:t>
            </a:r>
            <a:endParaRPr lang="en-US" dirty="0"/>
          </a:p>
        </p:txBody>
      </p:sp>
    </p:spTree>
    <p:extLst>
      <p:ext uri="{BB962C8B-B14F-4D97-AF65-F5344CB8AC3E}">
        <p14:creationId xmlns:p14="http://schemas.microsoft.com/office/powerpoint/2010/main" val="2743029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709"/>
            <a:ext cx="8412480" cy="1039091"/>
          </a:xfrm>
        </p:spPr>
        <p:txBody>
          <a:bodyPr/>
          <a:lstStyle/>
          <a:p>
            <a:r>
              <a:rPr lang="en-US" dirty="0"/>
              <a:t>Using Solar Cells to Produce Electricity (3 of 5)</a:t>
            </a:r>
          </a:p>
        </p:txBody>
      </p:sp>
      <p:sp>
        <p:nvSpPr>
          <p:cNvPr id="3" name="Content Placeholder 2"/>
          <p:cNvSpPr>
            <a:spLocks noGrp="1"/>
          </p:cNvSpPr>
          <p:nvPr>
            <p:ph idx="1"/>
          </p:nvPr>
        </p:nvSpPr>
        <p:spPr/>
        <p:txBody>
          <a:bodyPr/>
          <a:lstStyle/>
          <a:p>
            <a:r>
              <a:rPr lang="en-US" dirty="0"/>
              <a:t>Problem with current solar cells</a:t>
            </a:r>
          </a:p>
          <a:p>
            <a:pPr lvl="1"/>
            <a:r>
              <a:rPr lang="en-US" dirty="0"/>
              <a:t>Low energy efficiency</a:t>
            </a:r>
          </a:p>
          <a:p>
            <a:pPr lvl="2"/>
            <a:r>
              <a:rPr lang="en-US" dirty="0"/>
              <a:t>Scientists and engineers are developing more efficient cells</a:t>
            </a:r>
          </a:p>
          <a:p>
            <a:r>
              <a:rPr lang="en-US" dirty="0"/>
              <a:t>Solar cells have become world’s fastest growing way to produce electricity</a:t>
            </a:r>
          </a:p>
          <a:p>
            <a:pPr marL="0" indent="0">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
            <a:ext cx="8472431" cy="1004011"/>
          </a:xfrm>
        </p:spPr>
        <p:txBody>
          <a:bodyPr/>
          <a:lstStyle/>
          <a:p>
            <a:r>
              <a:rPr lang="en-US" dirty="0"/>
              <a:t>Using Solar Cells to Produce Electricity  (4 of 5)</a:t>
            </a:r>
          </a:p>
        </p:txBody>
      </p:sp>
      <p:pic>
        <p:nvPicPr>
          <p:cNvPr id="2" name="Picture 1" descr="A photo shows a hut with a solar panel on the top for generating electricity. Two men dressed in dhoti and shirt and a woman dressed in sari are standing in front of the hut. A vessel, a small flat wooden bar, gunny bag and plates are seen lying on the floor in front of the people stand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500" y="1225760"/>
            <a:ext cx="3467100" cy="4946440"/>
          </a:xfrm>
          <a:prstGeom prst="rect">
            <a:avLst/>
          </a:prstGeom>
        </p:spPr>
      </p:pic>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152400"/>
            <a:ext cx="8032638" cy="1004011"/>
          </a:xfrm>
        </p:spPr>
        <p:txBody>
          <a:bodyPr/>
          <a:lstStyle/>
          <a:p>
            <a:r>
              <a:rPr lang="en-US" dirty="0"/>
              <a:t>Using Solar Cells to Produce Electricity  (5 of 5)</a:t>
            </a:r>
          </a:p>
        </p:txBody>
      </p:sp>
      <p:pic>
        <p:nvPicPr>
          <p:cNvPr id="2" name="Picture 1" descr="An illustration of the advantages and disadvantages of using solar cells to produce electricity. The title is solar cells, the first column is advantages and it is listed as, “Little or no direct emissions of CO2 and other air pollutants, Easy to install, move around and expand as needed, and competitive cost for newer cells”. The third column is disadvantages and it is listed as, “Need access to sun, need electricity storage system or backup, low net energy but likely to improve, Solar-cell power plants could disrupt desert ecosystems.” In between, there are two photos of solar cells laid in an array over a large area are included in the illustratio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9216" y="1433716"/>
            <a:ext cx="5204984" cy="4662284"/>
          </a:xfrm>
          <a:prstGeom prst="rect">
            <a:avLst/>
          </a:prstGeom>
        </p:spPr>
      </p:pic>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709"/>
            <a:ext cx="9403080" cy="1039091"/>
          </a:xfrm>
        </p:spPr>
        <p:txBody>
          <a:bodyPr/>
          <a:lstStyle/>
          <a:p>
            <a:r>
              <a:rPr lang="en-US" sz="3200" dirty="0"/>
              <a:t>15.4 What Are the Advantages and Disadvantages of Using Wind Power? (1 of 2)</a:t>
            </a:r>
          </a:p>
        </p:txBody>
      </p:sp>
      <p:sp>
        <p:nvSpPr>
          <p:cNvPr id="3" name="Content Placeholder 2"/>
          <p:cNvSpPr>
            <a:spLocks noGrp="1"/>
          </p:cNvSpPr>
          <p:nvPr>
            <p:ph idx="1"/>
          </p:nvPr>
        </p:nvSpPr>
        <p:spPr/>
        <p:txBody>
          <a:bodyPr/>
          <a:lstStyle/>
          <a:p>
            <a:r>
              <a:rPr lang="en-US" dirty="0"/>
              <a:t>Wind is one of the fastest growing, least expensive, and cleanest ways to produce electricity</a:t>
            </a:r>
          </a:p>
          <a:p>
            <a:r>
              <a:rPr lang="en-US" dirty="0"/>
              <a:t>Wind is an indirect form of solar energy</a:t>
            </a:r>
          </a:p>
          <a:p>
            <a:pPr lvl="1"/>
            <a:r>
              <a:rPr lang="en-US" dirty="0"/>
              <a:t>Uneven heating and earth’s rotation cause winds to blow</a:t>
            </a:r>
          </a:p>
          <a:p>
            <a:r>
              <a:rPr lang="en-US" dirty="0"/>
              <a:t>Kinetic energy captured by wind turbines</a:t>
            </a:r>
          </a:p>
          <a:p>
            <a:pPr lvl="1"/>
            <a:r>
              <a:rPr lang="en-US" dirty="0"/>
              <a:t>Turbines grouped together in wind farms</a:t>
            </a:r>
          </a:p>
          <a:p>
            <a:pPr lvl="2"/>
            <a:r>
              <a:rPr lang="en-US" dirty="0"/>
              <a:t>On land and at sea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1" y="76200"/>
            <a:ext cx="8991599" cy="1004011"/>
          </a:xfrm>
        </p:spPr>
        <p:txBody>
          <a:bodyPr/>
          <a:lstStyle/>
          <a:p>
            <a:r>
              <a:rPr lang="en-US" sz="3400" dirty="0"/>
              <a:t>15.4 What Are the Advantages and Disadvantages of Using Wind Power? (2 of 2)</a:t>
            </a:r>
          </a:p>
        </p:txBody>
      </p:sp>
      <p:pic>
        <p:nvPicPr>
          <p:cNvPr id="3" name="Picture 2" descr="A photo shows wind turbines installed in a huge water body. An inset of the wind turbine installed in grassland labels the different parts of the turbine. A wind turbine has a flat oval-shaped container mounted on a pole. Three long blades are attached to the front side of the oval-shaped container. A cable extends down into the pole from the container. Within the oval-shaped container are the electrical generator (represented as a small red cylinder) connected to a gearbox (represented as a green square-shaped structure). Multiple arrows pointing to the wind turbine are given all along the length of the blades. The cable from the container is labeled as, “power cable.” Cows are grazing the grass in the region where the wind turbine is installe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879" y="1704109"/>
            <a:ext cx="7628242" cy="4087091"/>
          </a:xfrm>
          <a:prstGeom prst="rect">
            <a:avLst/>
          </a:prstGeom>
        </p:spPr>
      </p:pic>
    </p:spTree>
    <p:extLst>
      <p:ext uri="{BB962C8B-B14F-4D97-AF65-F5344CB8AC3E}">
        <p14:creationId xmlns:p14="http://schemas.microsoft.com/office/powerpoint/2010/main" val="3510629738"/>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Wind to Produce Electricity (1 of 3)</a:t>
            </a:r>
          </a:p>
        </p:txBody>
      </p:sp>
      <p:sp>
        <p:nvSpPr>
          <p:cNvPr id="60419" name="Content Placeholder 2"/>
          <p:cNvSpPr>
            <a:spLocks noGrp="1" noChangeArrowheads="1"/>
          </p:cNvSpPr>
          <p:nvPr>
            <p:ph idx="1"/>
          </p:nvPr>
        </p:nvSpPr>
        <p:spPr/>
        <p:txBody>
          <a:bodyPr/>
          <a:lstStyle/>
          <a:p>
            <a:r>
              <a:rPr lang="en-US" dirty="0"/>
              <a:t>Tall, long-blade turbines can extract more energy from the wind</a:t>
            </a:r>
          </a:p>
          <a:p>
            <a:r>
              <a:rPr lang="en-US" dirty="0"/>
              <a:t>Rapidly growing power source</a:t>
            </a:r>
          </a:p>
          <a:p>
            <a:pPr lvl="1"/>
            <a:r>
              <a:rPr lang="en-US" dirty="0"/>
              <a:t>The United States, China, and Germany</a:t>
            </a:r>
          </a:p>
          <a:p>
            <a:r>
              <a:rPr lang="en-US" dirty="0"/>
              <a:t>Future is offshore wind farms</a:t>
            </a:r>
          </a:p>
          <a:p>
            <a:r>
              <a:rPr lang="en-US" dirty="0"/>
              <a:t>Wind power has potential to produce 40 times the world’s current electricity used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Establishing New Energy Priorities</a:t>
            </a:r>
          </a:p>
        </p:txBody>
      </p:sp>
      <p:sp>
        <p:nvSpPr>
          <p:cNvPr id="3" name="Content Placeholder 2"/>
          <p:cNvSpPr>
            <a:spLocks noGrp="1"/>
          </p:cNvSpPr>
          <p:nvPr>
            <p:ph idx="1"/>
          </p:nvPr>
        </p:nvSpPr>
        <p:spPr/>
        <p:txBody>
          <a:bodyPr/>
          <a:lstStyle/>
          <a:p>
            <a:r>
              <a:rPr lang="en-US" dirty="0"/>
              <a:t>New energy transition is needed</a:t>
            </a:r>
          </a:p>
          <a:p>
            <a:pPr lvl="1"/>
            <a:r>
              <a:rPr lang="en-US" dirty="0"/>
              <a:t>Improve energy efficiency and reduce energy waste</a:t>
            </a:r>
          </a:p>
          <a:p>
            <a:pPr lvl="1"/>
            <a:r>
              <a:rPr lang="en-US" dirty="0"/>
              <a:t>Decrease dependence on nonrenewable fossil fuels</a:t>
            </a:r>
          </a:p>
          <a:p>
            <a:pPr lvl="1"/>
            <a:r>
              <a:rPr lang="en-US" dirty="0"/>
              <a:t>Rely more on a mix of renewable energy sources</a:t>
            </a:r>
          </a:p>
          <a:p>
            <a:r>
              <a:rPr lang="en-US" dirty="0"/>
              <a:t>Benefits</a:t>
            </a:r>
          </a:p>
          <a:p>
            <a:pPr lvl="1"/>
            <a:r>
              <a:rPr lang="en-US" dirty="0"/>
              <a:t>Save money, create jobs, reduce air pollution, keep climate change from accelerating</a:t>
            </a:r>
          </a:p>
          <a:p>
            <a:r>
              <a:rPr lang="en-US" dirty="0"/>
              <a:t>Shift due to</a:t>
            </a:r>
          </a:p>
          <a:p>
            <a:pPr lvl="1"/>
            <a:r>
              <a:rPr lang="en-US" dirty="0"/>
              <a:t>increasing availability of cheaper solar and wind and advances in renewable technology</a:t>
            </a:r>
          </a:p>
        </p:txBody>
      </p:sp>
    </p:spTree>
    <p:extLst>
      <p:ext uri="{BB962C8B-B14F-4D97-AF65-F5344CB8AC3E}">
        <p14:creationId xmlns:p14="http://schemas.microsoft.com/office/powerpoint/2010/main" val="3699196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Wind to Produce Electricity (2 of 3)</a:t>
            </a:r>
          </a:p>
        </p:txBody>
      </p:sp>
      <p:sp>
        <p:nvSpPr>
          <p:cNvPr id="3" name="Content Placeholder 2"/>
          <p:cNvSpPr>
            <a:spLocks noGrp="1"/>
          </p:cNvSpPr>
          <p:nvPr>
            <p:ph idx="1"/>
          </p:nvPr>
        </p:nvSpPr>
        <p:spPr/>
        <p:txBody>
          <a:bodyPr/>
          <a:lstStyle/>
          <a:p>
            <a:r>
              <a:rPr lang="en-US" dirty="0"/>
              <a:t>Wind is abundant, widely distributed, and inexhaustible</a:t>
            </a:r>
          </a:p>
          <a:p>
            <a:pPr lvl="1"/>
            <a:r>
              <a:rPr lang="en-US" dirty="0"/>
              <a:t>Mostly carbon-free and pollution-free</a:t>
            </a:r>
          </a:p>
          <a:p>
            <a:r>
              <a:rPr lang="en-US" dirty="0"/>
              <a:t>High net energy yield</a:t>
            </a:r>
          </a:p>
          <a:p>
            <a:r>
              <a:rPr lang="en-US" dirty="0"/>
              <a:t>Largest potential areas are usually rural</a:t>
            </a:r>
          </a:p>
          <a:p>
            <a:pPr lvl="1"/>
            <a:r>
              <a:rPr lang="en-US" dirty="0"/>
              <a:t>Smart grid needed to connect</a:t>
            </a:r>
          </a:p>
          <a:p>
            <a:r>
              <a:rPr lang="en-US" dirty="0"/>
              <a:t>Backup power source may be needed</a:t>
            </a:r>
          </a:p>
          <a:p>
            <a:pPr lvl="1"/>
            <a:r>
              <a:rPr lang="en-US" dirty="0"/>
              <a:t>Alternative: large number of wind farms in different areas connected to smart grid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1"/>
            <a:ext cx="8624832" cy="762000"/>
          </a:xfrm>
        </p:spPr>
        <p:txBody>
          <a:bodyPr/>
          <a:lstStyle/>
          <a:p>
            <a:r>
              <a:rPr lang="en-US" dirty="0"/>
              <a:t>Using Wind to Produce Electricity (3 of 3)</a:t>
            </a:r>
          </a:p>
        </p:txBody>
      </p:sp>
      <p:pic>
        <p:nvPicPr>
          <p:cNvPr id="2" name="Picture 1" descr="An illustration of the advantages and disadvantages of using the wind to produce electricity. The first column is advantages and are listed as, “High net energy, widely available, low electricity cost, little or no direct emission of CO2 and other air pollutants, and easy to build and expand.” The second column shows a photo of wind turbines installed in a water body and a photo of wind turbines installed on a grassland are also included in the illustration. The third column is disadvantages and are listed as, &quot;needs backup or storage system when winds die down unless connected in a national electrical grid, visual pollution for some people, low-level noise bothers some people and can kill birds if not properly designed and loc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2918" y="884671"/>
            <a:ext cx="5904682" cy="5211329"/>
          </a:xfrm>
          <a:prstGeom prst="rect">
            <a:avLst/>
          </a:prstGeom>
        </p:spPr>
      </p:pic>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15.5 What Are the Advantages and Disadvantages of Geothermal Energy?</a:t>
            </a:r>
          </a:p>
        </p:txBody>
      </p:sp>
      <p:sp>
        <p:nvSpPr>
          <p:cNvPr id="3" name="Content Placeholder 2"/>
          <p:cNvSpPr>
            <a:spLocks noGrp="1"/>
          </p:cNvSpPr>
          <p:nvPr>
            <p:ph idx="1"/>
          </p:nvPr>
        </p:nvSpPr>
        <p:spPr>
          <a:xfrm>
            <a:off x="228600" y="1295401"/>
            <a:ext cx="8763000" cy="2819400"/>
          </a:xfrm>
        </p:spPr>
        <p:txBody>
          <a:bodyPr/>
          <a:lstStyle/>
          <a:p>
            <a:r>
              <a:rPr lang="en-US" dirty="0"/>
              <a:t>Geothermal energy can supply many areas with heat and electricity</a:t>
            </a:r>
          </a:p>
          <a:p>
            <a:pPr lvl="1"/>
            <a:r>
              <a:rPr lang="en-US" dirty="0"/>
              <a:t>Generally low environmental impact</a:t>
            </a:r>
          </a:p>
          <a:p>
            <a:pPr lvl="1"/>
            <a:r>
              <a:rPr lang="en-US" dirty="0"/>
              <a:t>Limited number of sites where it can be produced economically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709"/>
            <a:ext cx="8172023" cy="1039091"/>
          </a:xfrm>
        </p:spPr>
        <p:txBody>
          <a:bodyPr/>
          <a:lstStyle/>
          <a:p>
            <a:r>
              <a:rPr lang="en-US" dirty="0"/>
              <a:t>Tapping into the Earth’s Internal Heat (1 of 5)</a:t>
            </a:r>
          </a:p>
        </p:txBody>
      </p:sp>
      <p:sp>
        <p:nvSpPr>
          <p:cNvPr id="3" name="Content Placeholder 2"/>
          <p:cNvSpPr>
            <a:spLocks noGrp="1"/>
          </p:cNvSpPr>
          <p:nvPr>
            <p:ph idx="1"/>
          </p:nvPr>
        </p:nvSpPr>
        <p:spPr/>
        <p:txBody>
          <a:bodyPr/>
          <a:lstStyle/>
          <a:p>
            <a:r>
              <a:rPr lang="en-US" dirty="0"/>
              <a:t>Geothermal energy</a:t>
            </a:r>
          </a:p>
          <a:p>
            <a:pPr lvl="1"/>
            <a:r>
              <a:rPr lang="en-US" dirty="0"/>
              <a:t>Heat stored in soil, underground rocks, and fluids in the earth’s mantle</a:t>
            </a:r>
          </a:p>
          <a:p>
            <a:r>
              <a:rPr lang="en-US" dirty="0"/>
              <a:t>Geothermal heat pump system</a:t>
            </a:r>
          </a:p>
          <a:p>
            <a:pPr lvl="1"/>
            <a:r>
              <a:rPr lang="en-US" dirty="0"/>
              <a:t>Uses temperature difference between the earth’s surface and underground</a:t>
            </a:r>
          </a:p>
          <a:p>
            <a:pPr lvl="1"/>
            <a:r>
              <a:rPr lang="en-US" dirty="0"/>
              <a:t>Fluid carried through a closed loop</a:t>
            </a:r>
          </a:p>
          <a:p>
            <a:pPr lvl="1"/>
            <a:r>
              <a:rPr lang="en-US" dirty="0"/>
              <a:t>Can heat a building in winter and cool it in summer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6198C-BDBE-47DF-B064-BE0DAA68A60B}"/>
              </a:ext>
            </a:extLst>
          </p:cNvPr>
          <p:cNvSpPr>
            <a:spLocks noGrp="1"/>
          </p:cNvSpPr>
          <p:nvPr>
            <p:ph type="title"/>
          </p:nvPr>
        </p:nvSpPr>
        <p:spPr/>
        <p:txBody>
          <a:bodyPr/>
          <a:lstStyle/>
          <a:p>
            <a:r>
              <a:rPr lang="en-US" dirty="0"/>
              <a:t>Tapping into the Earth’s Internal Heat </a:t>
            </a:r>
            <a:br>
              <a:rPr lang="en-US" dirty="0"/>
            </a:br>
            <a:r>
              <a:rPr lang="en-US" dirty="0"/>
              <a:t>(2 of 5)</a:t>
            </a:r>
          </a:p>
        </p:txBody>
      </p:sp>
      <p:pic>
        <p:nvPicPr>
          <p:cNvPr id="6" name="Picture 5">
            <a:extLst>
              <a:ext uri="{FF2B5EF4-FFF2-40B4-BE49-F238E27FC236}">
                <a16:creationId xmlns:a16="http://schemas.microsoft.com/office/drawing/2014/main" id="{B4E52BD5-7057-42E5-8B87-AFF6BDDA5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700" y="1447800"/>
            <a:ext cx="7848600" cy="4641123"/>
          </a:xfrm>
          <a:prstGeom prst="rect">
            <a:avLst/>
          </a:prstGeom>
        </p:spPr>
      </p:pic>
    </p:spTree>
    <p:extLst>
      <p:ext uri="{BB962C8B-B14F-4D97-AF65-F5344CB8AC3E}">
        <p14:creationId xmlns:p14="http://schemas.microsoft.com/office/powerpoint/2010/main" val="2426699237"/>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18" y="27709"/>
            <a:ext cx="8195165" cy="1039091"/>
          </a:xfrm>
        </p:spPr>
        <p:txBody>
          <a:bodyPr/>
          <a:lstStyle/>
          <a:p>
            <a:r>
              <a:rPr lang="en-US" dirty="0"/>
              <a:t>Tapping into the Earth’s Internal Heat (3 of 5)</a:t>
            </a:r>
          </a:p>
        </p:txBody>
      </p:sp>
      <p:sp>
        <p:nvSpPr>
          <p:cNvPr id="3" name="Content Placeholder 2"/>
          <p:cNvSpPr>
            <a:spLocks noGrp="1"/>
          </p:cNvSpPr>
          <p:nvPr>
            <p:ph idx="1"/>
          </p:nvPr>
        </p:nvSpPr>
        <p:spPr/>
        <p:txBody>
          <a:bodyPr/>
          <a:lstStyle/>
          <a:p>
            <a:r>
              <a:rPr lang="en-US" dirty="0"/>
              <a:t>Hydrothermal reservoirs </a:t>
            </a:r>
          </a:p>
          <a:p>
            <a:pPr lvl="1"/>
            <a:r>
              <a:rPr lang="en-US" dirty="0"/>
              <a:t>Drill wells and extract dry steam, wet steam, or hot water</a:t>
            </a:r>
          </a:p>
          <a:p>
            <a:pPr lvl="1"/>
            <a:r>
              <a:rPr lang="en-US" dirty="0"/>
              <a:t>The United States is the world’s largest producer</a:t>
            </a:r>
          </a:p>
          <a:p>
            <a:pPr lvl="1"/>
            <a:r>
              <a:rPr lang="en-US" dirty="0"/>
              <a:t>Drilling geothermal wells is expensive</a:t>
            </a:r>
          </a:p>
          <a:p>
            <a:r>
              <a:rPr lang="en-US" dirty="0"/>
              <a:t>Geothermal is used exclusively in Iceland, and in 23 other countries</a:t>
            </a:r>
          </a:p>
          <a:p>
            <a:pPr marL="457200" lvl="1" indent="0">
              <a:buNone/>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76200"/>
            <a:ext cx="8032638" cy="1004011"/>
          </a:xfrm>
        </p:spPr>
        <p:txBody>
          <a:bodyPr/>
          <a:lstStyle/>
          <a:p>
            <a:r>
              <a:rPr lang="en-US" dirty="0"/>
              <a:t>Tapping into the Earth’s Internal Heat (4 of 5)</a:t>
            </a:r>
          </a:p>
        </p:txBody>
      </p:sp>
      <p:pic>
        <p:nvPicPr>
          <p:cNvPr id="3" name="Picture 2" descr="An illustration shows a model of power plant generating electricity and a photo depicting the people enjoying at a spa near a power plant in Iceberg. Thick white smoke is emitted from the chimneys of the power plant. The model depicting electricity generation from a power plant has the heat exchanger (represented as a series of coiled tubes), a steam turbine (represented as a conical shaped drum) and a generator (represented as a cylinder) mounted on a huge block illustrated in three-dimensional view. Slightly above the base of the block is a bluish gray region labeled as, “Geothermal reservoir” from which two pipes (red and blue) are shown. An upward arrow is indicated on the red pipe that is labeled as, “Production well”. The supporting text reads, “Hot water or steam is pumped under pressure to the surface from underground.” The red pipe is then connected to the heat exchanger on the top of the block. The heat exchanger is connected to the steam turbine which is connected to the generator. The supporting text associated with the generator and steam turbine reads, “Heat from underground spins a turbine to power a generator and produce electricity.” The generator is connected to a huge tower attached with power cables. The blue pipe from the turbine is connected to the heat exchanger which in turn is connected to the geothermal reservoir. Downward arrows are indicated on the blue pipe. The supporting text reads, “Steam from turbine condenses to water and is pumped back down to the geothermal reservoir.” The blue pipe is labeled as, “Injection well” and a downward arrow is marked near i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259" y="1369883"/>
            <a:ext cx="6769087" cy="4537656"/>
          </a:xfrm>
          <a:prstGeom prst="rect">
            <a:avLst/>
          </a:prstGeom>
        </p:spPr>
      </p:pic>
    </p:spTree>
    <p:extLst>
      <p:ext uri="{BB962C8B-B14F-4D97-AF65-F5344CB8AC3E}">
        <p14:creationId xmlns:p14="http://schemas.microsoft.com/office/powerpoint/2010/main" val="1928253024"/>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152400"/>
            <a:ext cx="8032638" cy="1004011"/>
          </a:xfrm>
        </p:spPr>
        <p:txBody>
          <a:bodyPr/>
          <a:lstStyle/>
          <a:p>
            <a:r>
              <a:rPr lang="en-US" dirty="0"/>
              <a:t>Tapping into the Earth’s Internal Heat (5 of 5)</a:t>
            </a:r>
          </a:p>
        </p:txBody>
      </p:sp>
      <p:pic>
        <p:nvPicPr>
          <p:cNvPr id="2" name="Picture 1" descr="An illustration shows the advantages and disadvantages of using geothermal energy for space heating and producing electricity or high-temperature heat for the industrial process. The first column is advantages, listed as, “Medium net energy and high efficiency at accessible sites, lower CO2 emissions than fossil fuels, and low operating costs at favorable sites.” In between there is a photo of a geothermal plant, with white smoke emitting from the plant. The third column is disadvantages, listed as, “High cost except at concentrated and accessible sources, scarcity of suitable sites, and noise and some CO2 emission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295400"/>
            <a:ext cx="7023476" cy="4724400"/>
          </a:xfrm>
          <a:prstGeom prst="rect">
            <a:avLst/>
          </a:prstGeom>
        </p:spPr>
      </p:pic>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15.6 What Are the Advantages and Disadvantages of Using Biomass as an Energy Source?</a:t>
            </a:r>
          </a:p>
        </p:txBody>
      </p:sp>
      <p:sp>
        <p:nvSpPr>
          <p:cNvPr id="3" name="Content Placeholder 2"/>
          <p:cNvSpPr>
            <a:spLocks noGrp="1"/>
          </p:cNvSpPr>
          <p:nvPr>
            <p:ph idx="1"/>
          </p:nvPr>
        </p:nvSpPr>
        <p:spPr/>
        <p:txBody>
          <a:bodyPr/>
          <a:lstStyle/>
          <a:p>
            <a:r>
              <a:rPr lang="en-US" dirty="0"/>
              <a:t>Solid biomass</a:t>
            </a:r>
          </a:p>
          <a:p>
            <a:pPr lvl="1"/>
            <a:r>
              <a:rPr lang="en-US" dirty="0"/>
              <a:t>Potentially renewable resource </a:t>
            </a:r>
          </a:p>
          <a:p>
            <a:pPr lvl="1"/>
            <a:r>
              <a:rPr lang="en-US" dirty="0"/>
              <a:t>Requires large areas of land</a:t>
            </a:r>
          </a:p>
          <a:p>
            <a:pPr lvl="1"/>
            <a:r>
              <a:rPr lang="en-US" dirty="0"/>
              <a:t>Exceeding replenishment rate produces a net gain in emissions of greenhouse gases</a:t>
            </a:r>
          </a:p>
          <a:p>
            <a:r>
              <a:rPr lang="en-US" dirty="0"/>
              <a:t>Liquid biofuels</a:t>
            </a:r>
          </a:p>
          <a:p>
            <a:pPr lvl="1"/>
            <a:r>
              <a:rPr lang="en-US" dirty="0"/>
              <a:t>Can lessen dependence on oil</a:t>
            </a:r>
          </a:p>
          <a:p>
            <a:pPr lvl="1"/>
            <a:r>
              <a:rPr lang="en-US" dirty="0"/>
              <a:t>Biofuel crops can degrade soil and biodiversity and increase emissions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Producing Energy by Burning Solid Biomass (1 of 2)</a:t>
            </a:r>
          </a:p>
        </p:txBody>
      </p:sp>
      <p:sp>
        <p:nvSpPr>
          <p:cNvPr id="3" name="Content Placeholder 2"/>
          <p:cNvSpPr>
            <a:spLocks noGrp="1"/>
          </p:cNvSpPr>
          <p:nvPr>
            <p:ph idx="1"/>
          </p:nvPr>
        </p:nvSpPr>
        <p:spPr>
          <a:xfrm>
            <a:off x="228600" y="1341437"/>
            <a:ext cx="8763000" cy="4830763"/>
          </a:xfrm>
        </p:spPr>
        <p:txBody>
          <a:bodyPr/>
          <a:lstStyle/>
          <a:p>
            <a:r>
              <a:rPr lang="en-US" dirty="0"/>
              <a:t>Biomass</a:t>
            </a:r>
          </a:p>
          <a:p>
            <a:pPr lvl="1"/>
            <a:r>
              <a:rPr lang="en-US" dirty="0"/>
              <a:t>Plant materials and agricultural waste that can be burned for fuel</a:t>
            </a:r>
          </a:p>
          <a:p>
            <a:r>
              <a:rPr lang="en-US" dirty="0"/>
              <a:t>Biomass plantations</a:t>
            </a:r>
          </a:p>
          <a:p>
            <a:pPr lvl="1"/>
            <a:r>
              <a:rPr lang="en-US" dirty="0"/>
              <a:t>Fast growing trees and shrubs for repeated harvest</a:t>
            </a:r>
          </a:p>
          <a:p>
            <a:pPr lvl="1"/>
            <a:r>
              <a:rPr lang="en-US" dirty="0"/>
              <a:t>Wood pellet production degrades forests</a:t>
            </a:r>
          </a:p>
          <a:p>
            <a:r>
              <a:rPr lang="en-US" dirty="0"/>
              <a:t>Burning wood and other forms of biomass produces CO</a:t>
            </a:r>
            <a:r>
              <a:rPr lang="en-US" baseline="-25000" dirty="0"/>
              <a:t>2</a:t>
            </a:r>
            <a:r>
              <a:rPr lang="en-US" dirty="0"/>
              <a:t> and pollutants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Case Study: Germany Is a Renewable Energy Superpower</a:t>
            </a:r>
          </a:p>
        </p:txBody>
      </p:sp>
      <p:sp>
        <p:nvSpPr>
          <p:cNvPr id="2" name="Content Placeholder 1"/>
          <p:cNvSpPr>
            <a:spLocks noGrp="1"/>
          </p:cNvSpPr>
          <p:nvPr>
            <p:ph idx="1"/>
          </p:nvPr>
        </p:nvSpPr>
        <p:spPr/>
        <p:txBody>
          <a:bodyPr/>
          <a:lstStyle/>
          <a:p>
            <a:r>
              <a:rPr lang="en-US" dirty="0"/>
              <a:t>Germany’s 2050 goals</a:t>
            </a:r>
          </a:p>
          <a:p>
            <a:pPr lvl="1"/>
            <a:r>
              <a:rPr lang="en-US" dirty="0"/>
              <a:t>Obtain 60% of energy from renewable resources</a:t>
            </a:r>
          </a:p>
          <a:p>
            <a:pPr lvl="1"/>
            <a:r>
              <a:rPr lang="en-US" dirty="0"/>
              <a:t>Increase electricity efficiency by 50%</a:t>
            </a:r>
          </a:p>
          <a:p>
            <a:pPr lvl="1"/>
            <a:r>
              <a:rPr lang="en-US" dirty="0"/>
              <a:t>Reduce CO</a:t>
            </a:r>
            <a:r>
              <a:rPr lang="en-US" baseline="-25000" dirty="0"/>
              <a:t>2</a:t>
            </a:r>
            <a:r>
              <a:rPr lang="en-US" dirty="0"/>
              <a:t> emissions by 80–95%</a:t>
            </a:r>
          </a:p>
          <a:p>
            <a:pPr lvl="1"/>
            <a:r>
              <a:rPr lang="en-US" dirty="0"/>
              <a:t>Sharply reduce use of coal</a:t>
            </a:r>
          </a:p>
          <a:p>
            <a:r>
              <a:rPr lang="en-US" dirty="0"/>
              <a:t>Feed-in-tariff</a:t>
            </a:r>
          </a:p>
          <a:p>
            <a:pPr lvl="1"/>
            <a:r>
              <a:rPr lang="en-US" dirty="0"/>
              <a:t>Utilities must buy electricity from homeowners with solar cells and feed into electrical grid</a:t>
            </a:r>
          </a:p>
        </p:txBody>
      </p:sp>
    </p:spTree>
    <p:extLst>
      <p:ext uri="{BB962C8B-B14F-4D97-AF65-F5344CB8AC3E}">
        <p14:creationId xmlns:p14="http://schemas.microsoft.com/office/powerpoint/2010/main" val="3284655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76200"/>
            <a:ext cx="8032638" cy="1004011"/>
          </a:xfrm>
        </p:spPr>
        <p:txBody>
          <a:bodyPr/>
          <a:lstStyle/>
          <a:p>
            <a:r>
              <a:rPr lang="en-US" dirty="0"/>
              <a:t>Producing Energy by Burning Solid Biomass (2 of 2)</a:t>
            </a:r>
          </a:p>
        </p:txBody>
      </p:sp>
      <p:pic>
        <p:nvPicPr>
          <p:cNvPr id="2" name="Picture 1" descr="An illustration shows the advantages and disadvantages of burning solid biomass as a fuel. The first column is advantages, listed as, “Widely available in some areas, moderate costs, medium net energy, no net CO2 increase if harvested, burned and replanted sustainably, plantations can help restore degraded lands.” At the middle, a photo shows a pile of rocks and a photo of deforested land with dry grass in the illustration. The third column is disadvantages, listed as, “Contributes to deforestation, clear-cutting can cause soil erosion, water pollution and loss of wildlife habitat, can open ecosystems to invasive species, increases CO2 emissions if harvested and burned unsustainably.”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3987" y="1219200"/>
            <a:ext cx="5358813" cy="4925676"/>
          </a:xfrm>
          <a:prstGeom prst="rect">
            <a:avLst/>
          </a:prstGeom>
        </p:spPr>
      </p:pic>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Liquid Biofuels to Power Vehicles </a:t>
            </a:r>
            <a:br>
              <a:rPr lang="en-US" dirty="0"/>
            </a:br>
            <a:r>
              <a:rPr lang="en-US" dirty="0"/>
              <a:t>(1 of 4)</a:t>
            </a:r>
          </a:p>
        </p:txBody>
      </p:sp>
      <p:sp>
        <p:nvSpPr>
          <p:cNvPr id="72707" name="Content Placeholder 3"/>
          <p:cNvSpPr>
            <a:spLocks noGrp="1" noChangeArrowheads="1"/>
          </p:cNvSpPr>
          <p:nvPr>
            <p:ph idx="1"/>
          </p:nvPr>
        </p:nvSpPr>
        <p:spPr>
          <a:xfrm>
            <a:off x="457200" y="1600200"/>
            <a:ext cx="8229600" cy="5105400"/>
          </a:xfrm>
        </p:spPr>
        <p:txBody>
          <a:bodyPr/>
          <a:lstStyle/>
          <a:p>
            <a:r>
              <a:rPr lang="en-US" dirty="0"/>
              <a:t>Ethanol</a:t>
            </a:r>
          </a:p>
          <a:p>
            <a:pPr lvl="1"/>
            <a:r>
              <a:rPr lang="en-US" dirty="0"/>
              <a:t>Ethyl alcohol produced from plants</a:t>
            </a:r>
          </a:p>
          <a:p>
            <a:r>
              <a:rPr lang="en-US" dirty="0"/>
              <a:t>Biodiesel</a:t>
            </a:r>
          </a:p>
          <a:p>
            <a:pPr lvl="1"/>
            <a:r>
              <a:rPr lang="en-US" dirty="0"/>
              <a:t>Produced from vegetable oils</a:t>
            </a:r>
          </a:p>
          <a:p>
            <a:r>
              <a:rPr lang="en-US" dirty="0"/>
              <a:t>Advantages</a:t>
            </a:r>
          </a:p>
          <a:p>
            <a:pPr lvl="1"/>
            <a:r>
              <a:rPr lang="en-US" dirty="0"/>
              <a:t>Crops can be grown throughout the world</a:t>
            </a:r>
          </a:p>
          <a:p>
            <a:pPr lvl="1"/>
            <a:r>
              <a:rPr lang="en-US" dirty="0"/>
              <a:t>No net increase in CO</a:t>
            </a:r>
            <a:r>
              <a:rPr lang="en-US" baseline="-25000" dirty="0"/>
              <a:t>2</a:t>
            </a:r>
            <a:r>
              <a:rPr lang="en-US" dirty="0"/>
              <a:t> emissions under certain circumstances</a:t>
            </a:r>
          </a:p>
          <a:p>
            <a:pPr lvl="1"/>
            <a:r>
              <a:rPr lang="en-US" dirty="0"/>
              <a:t>Easy to store and transport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Using Liquid Biofuels to Power Vehicles </a:t>
            </a:r>
            <a:br>
              <a:rPr lang="en-US" dirty="0"/>
            </a:br>
            <a:r>
              <a:rPr lang="en-US" dirty="0"/>
              <a:t>(2 of 4)</a:t>
            </a:r>
          </a:p>
        </p:txBody>
      </p:sp>
      <p:sp>
        <p:nvSpPr>
          <p:cNvPr id="2" name="Content Placeholder 1"/>
          <p:cNvSpPr>
            <a:spLocks noGrp="1"/>
          </p:cNvSpPr>
          <p:nvPr>
            <p:ph idx="1"/>
          </p:nvPr>
        </p:nvSpPr>
        <p:spPr/>
        <p:txBody>
          <a:bodyPr/>
          <a:lstStyle/>
          <a:p>
            <a:r>
              <a:rPr lang="en-US"/>
              <a:t>Brazil makes ethanol from sugarcane residue</a:t>
            </a:r>
          </a:p>
          <a:p>
            <a:pPr lvl="1"/>
            <a:r>
              <a:rPr lang="en-US"/>
              <a:t>Medium net energy</a:t>
            </a:r>
          </a:p>
          <a:p>
            <a:r>
              <a:rPr lang="en-US"/>
              <a:t>2014: 43% of the corn produced in the United States was used to make ethanol</a:t>
            </a:r>
          </a:p>
          <a:p>
            <a:pPr lvl="1"/>
            <a:r>
              <a:rPr lang="en-US"/>
              <a:t>Corn-based ethanol has a low net energy</a:t>
            </a:r>
          </a:p>
          <a:p>
            <a:pPr lvl="1"/>
            <a:r>
              <a:rPr lang="en-US"/>
              <a:t>Producing and burning corn-based ethanol adds 20% more greenhouse gases than burning gasoline</a:t>
            </a:r>
            <a:endParaRPr lang="en-US" dirty="0"/>
          </a:p>
        </p:txBody>
      </p:sp>
    </p:spTree>
    <p:extLst>
      <p:ext uri="{BB962C8B-B14F-4D97-AF65-F5344CB8AC3E}">
        <p14:creationId xmlns:p14="http://schemas.microsoft.com/office/powerpoint/2010/main" val="26290039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2334" y="27709"/>
            <a:ext cx="8699333" cy="1039091"/>
          </a:xfrm>
        </p:spPr>
        <p:txBody>
          <a:bodyPr/>
          <a:lstStyle/>
          <a:p>
            <a:r>
              <a:rPr lang="en-US" dirty="0"/>
              <a:t>Using Liquid Biofuels to Power Vehicles (3 of 4)</a:t>
            </a:r>
          </a:p>
        </p:txBody>
      </p:sp>
      <p:sp>
        <p:nvSpPr>
          <p:cNvPr id="2" name="Content Placeholder 1"/>
          <p:cNvSpPr>
            <a:spLocks noGrp="1"/>
          </p:cNvSpPr>
          <p:nvPr>
            <p:ph idx="1"/>
          </p:nvPr>
        </p:nvSpPr>
        <p:spPr/>
        <p:txBody>
          <a:bodyPr/>
          <a:lstStyle/>
          <a:p>
            <a:r>
              <a:rPr lang="en-US" dirty="0"/>
              <a:t>Growing corn requires much water</a:t>
            </a:r>
          </a:p>
          <a:p>
            <a:r>
              <a:rPr lang="en-US" dirty="0"/>
              <a:t>Ethanol distilleries produce large volumes of wastewater</a:t>
            </a:r>
          </a:p>
          <a:p>
            <a:r>
              <a:rPr lang="en-US" dirty="0"/>
              <a:t>Cellulosic ethanol</a:t>
            </a:r>
          </a:p>
          <a:p>
            <a:pPr lvl="1"/>
            <a:r>
              <a:rPr lang="en-US" dirty="0"/>
              <a:t>Alternative made of inedible cellulose</a:t>
            </a:r>
          </a:p>
          <a:p>
            <a:pPr lvl="1"/>
            <a:r>
              <a:rPr lang="en-US" dirty="0"/>
              <a:t>Can be made from grasses that do not require fertilizer or replanting (perennials)</a:t>
            </a:r>
          </a:p>
          <a:p>
            <a:r>
              <a:rPr lang="en-US" dirty="0"/>
              <a:t>Algae can produce biofuel</a:t>
            </a:r>
          </a:p>
        </p:txBody>
      </p:sp>
    </p:spTree>
    <p:extLst>
      <p:ext uri="{BB962C8B-B14F-4D97-AF65-F5344CB8AC3E}">
        <p14:creationId xmlns:p14="http://schemas.microsoft.com/office/powerpoint/2010/main" val="1279550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76200"/>
            <a:ext cx="8032638" cy="1004011"/>
          </a:xfrm>
        </p:spPr>
        <p:txBody>
          <a:bodyPr/>
          <a:lstStyle/>
          <a:p>
            <a:r>
              <a:rPr lang="en-US" dirty="0"/>
              <a:t>Using Liquid Biofuels to Power Vehicles  (4 of 4)</a:t>
            </a:r>
          </a:p>
        </p:txBody>
      </p:sp>
      <p:pic>
        <p:nvPicPr>
          <p:cNvPr id="3" name="Picture 2" descr="An illustration shows the advantages and disadvantages of using ethanol and biodiesel fuels. The first column is advantages, listed as, “Reduced CO2 emissions for some crops, medium net energy for biodiesel from oil palms and medium net energy for ethanol from sugarcane.” The third column is disadvantages, listed as, “Fuel crops can compete with food crops for land and raise food prices, fuel crops can be invasive species, low net energy for corn ethanol and for biodiesel from soybeans, and higher CO2 emissions from corn ethanol”. A photo of a field with palm trees and a photo of pump station with a hoarding that reads “Ethanol” on the roof and a car parked are also included in the illustratio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0020" y="1171293"/>
            <a:ext cx="5621380" cy="5000907"/>
          </a:xfrm>
          <a:prstGeom prst="rect">
            <a:avLst/>
          </a:prstGeom>
        </p:spPr>
      </p:pic>
    </p:spTree>
    <p:extLst>
      <p:ext uri="{BB962C8B-B14F-4D97-AF65-F5344CB8AC3E}">
        <p14:creationId xmlns:p14="http://schemas.microsoft.com/office/powerpoint/2010/main" val="1944477169"/>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15.7 What Are the Advantages and Disadvantages of Using Hydropower?</a:t>
            </a:r>
          </a:p>
        </p:txBody>
      </p:sp>
      <p:sp>
        <p:nvSpPr>
          <p:cNvPr id="3" name="Content Placeholder 2"/>
          <p:cNvSpPr>
            <a:spLocks noGrp="1"/>
          </p:cNvSpPr>
          <p:nvPr>
            <p:ph idx="1"/>
          </p:nvPr>
        </p:nvSpPr>
        <p:spPr/>
        <p:txBody>
          <a:bodyPr/>
          <a:lstStyle/>
          <a:p>
            <a:r>
              <a:rPr lang="en-US" dirty="0"/>
              <a:t>Sources of hydropower</a:t>
            </a:r>
          </a:p>
          <a:p>
            <a:pPr lvl="1"/>
            <a:r>
              <a:rPr lang="en-US" dirty="0"/>
              <a:t>Water flowing over dams</a:t>
            </a:r>
          </a:p>
          <a:p>
            <a:pPr lvl="1"/>
            <a:r>
              <a:rPr lang="en-US" dirty="0"/>
              <a:t>Tidal flows</a:t>
            </a:r>
          </a:p>
          <a:p>
            <a:pPr lvl="1"/>
            <a:r>
              <a:rPr lang="en-US" dirty="0"/>
              <a:t>Ocean waves</a:t>
            </a:r>
          </a:p>
          <a:p>
            <a:r>
              <a:rPr lang="en-US" dirty="0"/>
              <a:t>Downsides</a:t>
            </a:r>
          </a:p>
          <a:p>
            <a:pPr lvl="1"/>
            <a:r>
              <a:rPr lang="en-US" dirty="0"/>
              <a:t>Environmental concerns</a:t>
            </a:r>
          </a:p>
          <a:p>
            <a:pPr lvl="1"/>
            <a:r>
              <a:rPr lang="en-US" dirty="0"/>
              <a:t>Limited availability of suitable sites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Producing Electricity from Falling and Flowing Water (1 of 2)</a:t>
            </a:r>
          </a:p>
        </p:txBody>
      </p:sp>
      <p:sp>
        <p:nvSpPr>
          <p:cNvPr id="3" name="Content Placeholder 2"/>
          <p:cNvSpPr>
            <a:spLocks noGrp="1"/>
          </p:cNvSpPr>
          <p:nvPr>
            <p:ph idx="1"/>
          </p:nvPr>
        </p:nvSpPr>
        <p:spPr/>
        <p:txBody>
          <a:bodyPr/>
          <a:lstStyle/>
          <a:p>
            <a:r>
              <a:rPr lang="en-US" dirty="0"/>
              <a:t>Hydropower</a:t>
            </a:r>
          </a:p>
          <a:p>
            <a:pPr lvl="1"/>
            <a:r>
              <a:rPr lang="en-US" dirty="0"/>
              <a:t>Uses kinetic energy of moving water</a:t>
            </a:r>
          </a:p>
          <a:p>
            <a:pPr lvl="1"/>
            <a:r>
              <a:rPr lang="en-US" dirty="0"/>
              <a:t>Indirect form of solar energy</a:t>
            </a:r>
          </a:p>
          <a:p>
            <a:pPr lvl="1"/>
            <a:r>
              <a:rPr lang="en-US" dirty="0"/>
              <a:t>World’s leading renewable energy source </a:t>
            </a:r>
          </a:p>
          <a:p>
            <a:r>
              <a:rPr lang="en-US" dirty="0"/>
              <a:t>Top three producers</a:t>
            </a:r>
          </a:p>
          <a:p>
            <a:pPr lvl="1"/>
            <a:r>
              <a:rPr lang="en-US" dirty="0"/>
              <a:t>China, Brazil, and the United States</a:t>
            </a:r>
          </a:p>
          <a:p>
            <a:r>
              <a:rPr lang="en-US" dirty="0"/>
              <a:t>Hydropower supplies half the electricity used on the West Coast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76200"/>
            <a:ext cx="8032638" cy="1004011"/>
          </a:xfrm>
        </p:spPr>
        <p:txBody>
          <a:bodyPr/>
          <a:lstStyle/>
          <a:p>
            <a:r>
              <a:rPr lang="en-US" dirty="0"/>
              <a:t>Producing Electricity from Falling and Flowing Water (2 of 2)</a:t>
            </a:r>
          </a:p>
        </p:txBody>
      </p:sp>
      <p:pic>
        <p:nvPicPr>
          <p:cNvPr id="2" name="Picture 1" descr="An illustration shows the advantages and disadvantages of using large dams and reservoirs to produce electricity. The first column is advantages, listed as, “High net energy, large untapped potential, low-cost electricity, low emissions of CO2 and other air pollutants in temperate areas.” In between, there is a photo of a dam and a reservoir built across a canal. The third column is disadvantages, listed as, “Large land disturbance and displacement of people, high CH4 emissions from rapid biomass decay in shallow tropical reservoirs, and disrupts downstream aquatic ecosystem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4286" y="1541183"/>
            <a:ext cx="6012359" cy="4554817"/>
          </a:xfrm>
          <a:prstGeom prst="rect">
            <a:avLst/>
          </a:prstGeom>
        </p:spPr>
      </p:pic>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Tides and Waves to Produce Electricity</a:t>
            </a:r>
          </a:p>
        </p:txBody>
      </p:sp>
      <p:sp>
        <p:nvSpPr>
          <p:cNvPr id="3" name="Content Placeholder 2"/>
          <p:cNvSpPr>
            <a:spLocks noGrp="1"/>
          </p:cNvSpPr>
          <p:nvPr>
            <p:ph idx="1"/>
          </p:nvPr>
        </p:nvSpPr>
        <p:spPr/>
        <p:txBody>
          <a:bodyPr/>
          <a:lstStyle/>
          <a:p>
            <a:r>
              <a:rPr lang="en-US" dirty="0"/>
              <a:t>Produce electricity from flowing water</a:t>
            </a:r>
          </a:p>
          <a:p>
            <a:pPr lvl="1"/>
            <a:r>
              <a:rPr lang="en-US" dirty="0"/>
              <a:t>Coastal bays and estuaries</a:t>
            </a:r>
          </a:p>
          <a:p>
            <a:r>
              <a:rPr lang="en-US" dirty="0"/>
              <a:t>Tidal energy dams</a:t>
            </a:r>
          </a:p>
          <a:p>
            <a:pPr lvl="1"/>
            <a:r>
              <a:rPr lang="en-US" dirty="0"/>
              <a:t>France, Nova Scotia, and South Korea</a:t>
            </a:r>
          </a:p>
          <a:p>
            <a:r>
              <a:rPr lang="en-US" dirty="0"/>
              <a:t>Challenges</a:t>
            </a:r>
          </a:p>
          <a:p>
            <a:pPr lvl="1"/>
            <a:r>
              <a:rPr lang="en-US" dirty="0"/>
              <a:t>Few suitable sites</a:t>
            </a:r>
          </a:p>
          <a:p>
            <a:pPr lvl="1"/>
            <a:r>
              <a:rPr lang="en-US" dirty="0"/>
              <a:t>High costs</a:t>
            </a:r>
          </a:p>
          <a:p>
            <a:pPr lvl="1"/>
            <a:r>
              <a:rPr lang="en-US" dirty="0"/>
              <a:t>Equipment damage from storms and saltwater corrosion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15.8 What are the Advantages and Disadvantages of Using Hydrogen as an Energy Source?</a:t>
            </a:r>
          </a:p>
        </p:txBody>
      </p:sp>
      <p:sp>
        <p:nvSpPr>
          <p:cNvPr id="3" name="Content Placeholder 2"/>
          <p:cNvSpPr>
            <a:spLocks noGrp="1"/>
          </p:cNvSpPr>
          <p:nvPr>
            <p:ph idx="1"/>
          </p:nvPr>
        </p:nvSpPr>
        <p:spPr/>
        <p:txBody>
          <a:bodyPr/>
          <a:lstStyle/>
          <a:p>
            <a:r>
              <a:rPr lang="en-US" dirty="0"/>
              <a:t>Hydrogen</a:t>
            </a:r>
          </a:p>
          <a:p>
            <a:pPr lvl="1"/>
            <a:r>
              <a:rPr lang="en-US" dirty="0"/>
              <a:t>Simplest and most abundant chemical element</a:t>
            </a:r>
          </a:p>
          <a:p>
            <a:pPr lvl="1"/>
            <a:r>
              <a:rPr lang="en-US" dirty="0"/>
              <a:t>Clean energy source</a:t>
            </a:r>
          </a:p>
          <a:p>
            <a:pPr lvl="2"/>
            <a:r>
              <a:rPr lang="en-US" dirty="0"/>
              <a:t>Provided it is not produced with the use of fossil fuels</a:t>
            </a:r>
          </a:p>
          <a:p>
            <a:pPr lvl="1"/>
            <a:r>
              <a:rPr lang="en-US" dirty="0"/>
              <a:t>Has a negative net energy</a:t>
            </a:r>
          </a:p>
          <a:p>
            <a:r>
              <a:rPr lang="en-US" dirty="0"/>
              <a:t>Fuel cells combine hydrogen and oxygen to produce electricity and water vapor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t>15.2 Why Is Improving Energy Efficiency and Reducing Energy Waste an Important Energy Resource?</a:t>
            </a:r>
          </a:p>
        </p:txBody>
      </p:sp>
      <p:sp>
        <p:nvSpPr>
          <p:cNvPr id="2" name="Content Placeholder 1"/>
          <p:cNvSpPr>
            <a:spLocks noGrp="1"/>
          </p:cNvSpPr>
          <p:nvPr>
            <p:ph idx="1"/>
          </p:nvPr>
        </p:nvSpPr>
        <p:spPr/>
        <p:txBody>
          <a:bodyPr/>
          <a:lstStyle/>
          <a:p>
            <a:r>
              <a:rPr lang="en-US" dirty="0"/>
              <a:t>Improvements in energy efficiency and reductions in energy waste</a:t>
            </a:r>
          </a:p>
          <a:p>
            <a:pPr lvl="1"/>
            <a:r>
              <a:rPr lang="en-US" dirty="0"/>
              <a:t>Could save at least one-third of the energy used in the world</a:t>
            </a:r>
          </a:p>
          <a:p>
            <a:pPr lvl="2"/>
            <a:r>
              <a:rPr lang="en-US" dirty="0"/>
              <a:t>Up to 43% of energy used in the United States</a:t>
            </a:r>
          </a:p>
          <a:p>
            <a:r>
              <a:rPr lang="en-US" dirty="0"/>
              <a:t>Many technologies exist for increasing energy efficiency of industry, vehicles, appliances, and buildings</a:t>
            </a:r>
          </a:p>
        </p:txBody>
      </p:sp>
    </p:spTree>
    <p:extLst>
      <p:ext uri="{BB962C8B-B14F-4D97-AF65-F5344CB8AC3E}">
        <p14:creationId xmlns:p14="http://schemas.microsoft.com/office/powerpoint/2010/main" val="4228365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 Hydrogen Save Us? (1 of 4)</a:t>
            </a:r>
          </a:p>
        </p:txBody>
      </p:sp>
      <p:sp>
        <p:nvSpPr>
          <p:cNvPr id="3" name="Content Placeholder 2"/>
          <p:cNvSpPr>
            <a:spLocks noGrp="1"/>
          </p:cNvSpPr>
          <p:nvPr>
            <p:ph idx="1"/>
          </p:nvPr>
        </p:nvSpPr>
        <p:spPr/>
        <p:txBody>
          <a:bodyPr/>
          <a:lstStyle/>
          <a:p>
            <a:r>
              <a:rPr lang="en-US" dirty="0"/>
              <a:t>Advantages of hydrogen as a fuel</a:t>
            </a:r>
          </a:p>
          <a:p>
            <a:pPr lvl="1"/>
            <a:r>
              <a:rPr lang="en-US" dirty="0"/>
              <a:t>Eliminates most outdoor air pollution from burning fossil fuels</a:t>
            </a:r>
          </a:p>
          <a:p>
            <a:pPr lvl="1"/>
            <a:r>
              <a:rPr lang="en-US" dirty="0"/>
              <a:t>Would greatly slow climate change and ocean acidification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 Hydrogen Save Us? (2 of 4)</a:t>
            </a:r>
          </a:p>
        </p:txBody>
      </p:sp>
      <p:sp>
        <p:nvSpPr>
          <p:cNvPr id="3" name="Content Placeholder 2"/>
          <p:cNvSpPr>
            <a:spLocks noGrp="1"/>
          </p:cNvSpPr>
          <p:nvPr>
            <p:ph idx="1"/>
          </p:nvPr>
        </p:nvSpPr>
        <p:spPr/>
        <p:txBody>
          <a:bodyPr/>
          <a:lstStyle/>
          <a:p>
            <a:r>
              <a:rPr lang="en-US" dirty="0"/>
              <a:t>Some challenges</a:t>
            </a:r>
          </a:p>
          <a:p>
            <a:pPr lvl="1"/>
            <a:r>
              <a:rPr lang="en-US" dirty="0"/>
              <a:t>Hydrogen chemically locked in water and organic compounds</a:t>
            </a:r>
          </a:p>
          <a:p>
            <a:pPr lvl="1"/>
            <a:r>
              <a:rPr lang="en-US" dirty="0"/>
              <a:t>Negative net energy</a:t>
            </a:r>
          </a:p>
          <a:p>
            <a:pPr lvl="2"/>
            <a:r>
              <a:rPr lang="en-US" dirty="0"/>
              <a:t>Serious limitation</a:t>
            </a:r>
          </a:p>
          <a:p>
            <a:pPr lvl="1"/>
            <a:r>
              <a:rPr lang="en-US" dirty="0"/>
              <a:t>Fuel cells are costly</a:t>
            </a:r>
          </a:p>
          <a:p>
            <a:pPr lvl="1"/>
            <a:r>
              <a:rPr lang="en-US" dirty="0"/>
              <a:t>CO</a:t>
            </a:r>
            <a:r>
              <a:rPr lang="en-US" baseline="-25000" dirty="0"/>
              <a:t>2</a:t>
            </a:r>
            <a:r>
              <a:rPr lang="en-US" dirty="0"/>
              <a:t> emissions depend on method of hydrogen production</a:t>
            </a:r>
          </a:p>
        </p:txBody>
      </p:sp>
    </p:spTree>
    <p:extLst>
      <p:ext uri="{BB962C8B-B14F-4D97-AF65-F5344CB8AC3E}">
        <p14:creationId xmlns:p14="http://schemas.microsoft.com/office/powerpoint/2010/main" val="18389332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Will Hydrogen Save Us? (3 of 4)</a:t>
            </a:r>
          </a:p>
        </p:txBody>
      </p:sp>
      <p:pic>
        <p:nvPicPr>
          <p:cNvPr id="2" name="Picture 1" descr="An illustration of fuel cell.  The fuel cell has three blocks. The first block (represented in gray) labeled as, “Anode” is connected to the third block (represented in light gray) is labeled as, “Cathode” through a pipe. At the center of the connecting pipe is a coil. The second block (represented in yellow) is labeled as, “Polymer electrolyte membrane” present between the first and third blocks. Hydrogen gas (represented as a pair of light gray spheres) is taken by the anode and separates the protons (represented as spheres marked with plus) and electrons (represented as spheres marked with a minus). The protons are transferred to the cathode via the polymer electrolyte membrane and electrons are transferred to the cathode via the connecting tube. Oxygen (represented as a pair of red spheres) is taken by the cathode labeled as, “Air (O2)” through vents represented on one side and water vapor (H2O) (represented as a red sphere with two light gray spheres) is emitted from the vents represented on the other half.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5020" y="1473743"/>
            <a:ext cx="4855380" cy="4698457"/>
          </a:xfrm>
          <a:prstGeom prst="rect">
            <a:avLst/>
          </a:prstGeom>
        </p:spPr>
      </p:pic>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76200"/>
            <a:ext cx="8032638" cy="762000"/>
          </a:xfrm>
        </p:spPr>
        <p:txBody>
          <a:bodyPr/>
          <a:lstStyle/>
          <a:p>
            <a:r>
              <a:rPr lang="en-US" dirty="0"/>
              <a:t>Will Hydrogen Save Us? (4 of 4)</a:t>
            </a:r>
          </a:p>
        </p:txBody>
      </p:sp>
      <p:pic>
        <p:nvPicPr>
          <p:cNvPr id="2" name="Picture 1" descr="An illustration shows the advantages and disadvantages of using hydrogen as a fuel for vehicles and for providing heat and electricity. The first column is advantages, listed as, “Can be produced from plentiful water at some sites, no carbon dioxide emissions if produced with the use of renewables, good substitute for oil, high efficiency in fuel cells.” At the middle, an illustration shows the fuel cell and a photo of a car below it. The third column is disadvantages, listed as, “Negative net energy, carbon dioxide emissions if produced from carbon-containing compounds, high costs create the need for subsidies, needs hydrogen storage and distribution syste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979" y="1016783"/>
            <a:ext cx="5895021" cy="5079217"/>
          </a:xfrm>
          <a:prstGeom prst="rect">
            <a:avLst/>
          </a:prstGeom>
        </p:spPr>
      </p:pic>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15.9 How Can We Make the Transition to a More Sustainable Energy Future?</a:t>
            </a:r>
          </a:p>
        </p:txBody>
      </p:sp>
      <p:sp>
        <p:nvSpPr>
          <p:cNvPr id="3" name="Content Placeholder 2"/>
          <p:cNvSpPr>
            <a:spLocks noGrp="1"/>
          </p:cNvSpPr>
          <p:nvPr>
            <p:ph idx="1"/>
          </p:nvPr>
        </p:nvSpPr>
        <p:spPr/>
        <p:txBody>
          <a:bodyPr/>
          <a:lstStyle/>
          <a:p>
            <a:r>
              <a:rPr lang="en-US" dirty="0"/>
              <a:t>We can make the transition to a more sustainable energy future by:</a:t>
            </a:r>
          </a:p>
          <a:p>
            <a:pPr lvl="1"/>
            <a:r>
              <a:rPr lang="en-US" dirty="0"/>
              <a:t>Reducing waste</a:t>
            </a:r>
          </a:p>
          <a:p>
            <a:pPr lvl="1"/>
            <a:r>
              <a:rPr lang="en-US" dirty="0"/>
              <a:t>Improving energy efficiency</a:t>
            </a:r>
          </a:p>
          <a:p>
            <a:pPr lvl="1"/>
            <a:r>
              <a:rPr lang="en-US" dirty="0"/>
              <a:t>Using a mix of renewable energy resources</a:t>
            </a:r>
          </a:p>
          <a:p>
            <a:pPr lvl="1"/>
            <a:r>
              <a:rPr lang="en-US" dirty="0"/>
              <a:t>Including the environmental and health costs of energy resources in their market prices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Shifting to a New Energy Economy (1 of 2)</a:t>
            </a:r>
          </a:p>
        </p:txBody>
      </p:sp>
      <p:sp>
        <p:nvSpPr>
          <p:cNvPr id="3" name="Content Placeholder 2"/>
          <p:cNvSpPr>
            <a:spLocks noGrp="1"/>
          </p:cNvSpPr>
          <p:nvPr>
            <p:ph idx="1"/>
          </p:nvPr>
        </p:nvSpPr>
        <p:spPr/>
        <p:txBody>
          <a:bodyPr/>
          <a:lstStyle/>
          <a:p>
            <a:r>
              <a:rPr lang="en-US" dirty="0"/>
              <a:t>China and the United States</a:t>
            </a:r>
          </a:p>
          <a:p>
            <a:pPr lvl="1"/>
            <a:r>
              <a:rPr lang="en-US" dirty="0"/>
              <a:t>Key players in making the shift to a new set of energy resources</a:t>
            </a:r>
          </a:p>
          <a:p>
            <a:pPr lvl="1"/>
            <a:r>
              <a:rPr lang="en-US" dirty="0"/>
              <a:t>Each country uses about 20% of the world’s energy</a:t>
            </a:r>
          </a:p>
          <a:p>
            <a:r>
              <a:rPr lang="en-US" dirty="0"/>
              <a:t>Important actions to enable energy shift</a:t>
            </a:r>
          </a:p>
          <a:p>
            <a:pPr lvl="1"/>
            <a:r>
              <a:rPr lang="en-US" dirty="0"/>
              <a:t>Use full-cost pricing</a:t>
            </a:r>
          </a:p>
          <a:p>
            <a:pPr lvl="1"/>
            <a:r>
              <a:rPr lang="en-US" dirty="0"/>
              <a:t>Tax carbon emissions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Shifting to a New Energy Economy (2 of 2)</a:t>
            </a:r>
          </a:p>
        </p:txBody>
      </p:sp>
      <p:sp>
        <p:nvSpPr>
          <p:cNvPr id="3" name="Content Placeholder 2"/>
          <p:cNvSpPr>
            <a:spLocks noGrp="1"/>
          </p:cNvSpPr>
          <p:nvPr>
            <p:ph idx="1"/>
          </p:nvPr>
        </p:nvSpPr>
        <p:spPr/>
        <p:txBody>
          <a:bodyPr/>
          <a:lstStyle/>
          <a:p>
            <a:r>
              <a:rPr lang="en-US" dirty="0"/>
              <a:t>Important actions (cont’d.)</a:t>
            </a:r>
          </a:p>
          <a:p>
            <a:pPr lvl="1"/>
            <a:r>
              <a:rPr lang="en-US" dirty="0"/>
              <a:t>Decrease and eliminate government subsidies for fossil fuel industries</a:t>
            </a:r>
          </a:p>
          <a:p>
            <a:pPr lvl="1"/>
            <a:r>
              <a:rPr lang="en-US" dirty="0"/>
              <a:t>Establish a national feed-in-tariff system</a:t>
            </a:r>
          </a:p>
          <a:p>
            <a:pPr lvl="1"/>
            <a:r>
              <a:rPr lang="en-US" dirty="0"/>
              <a:t>Mandate that a certain percentage of electricity generated by utility companies be from renewable resources</a:t>
            </a:r>
          </a:p>
          <a:p>
            <a:pPr lvl="1"/>
            <a:r>
              <a:rPr lang="en-US" dirty="0"/>
              <a:t>Increase government fuel efficiency standards</a:t>
            </a:r>
          </a:p>
        </p:txBody>
      </p:sp>
    </p:spTree>
    <p:extLst>
      <p:ext uri="{BB962C8B-B14F-4D97-AF65-F5344CB8AC3E}">
        <p14:creationId xmlns:p14="http://schemas.microsoft.com/office/powerpoint/2010/main" val="42359156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Concept:  Environmental Change and Leadership</a:t>
            </a:r>
          </a:p>
        </p:txBody>
      </p:sp>
      <p:sp>
        <p:nvSpPr>
          <p:cNvPr id="3" name="Content Placeholder 2"/>
          <p:cNvSpPr>
            <a:spLocks noGrp="1"/>
          </p:cNvSpPr>
          <p:nvPr>
            <p:ph idx="1"/>
          </p:nvPr>
        </p:nvSpPr>
        <p:spPr/>
        <p:txBody>
          <a:bodyPr/>
          <a:lstStyle/>
          <a:p>
            <a:r>
              <a:rPr lang="en-US" dirty="0"/>
              <a:t>Environmental Leadership</a:t>
            </a:r>
          </a:p>
          <a:p>
            <a:pPr lvl="1"/>
            <a:r>
              <a:rPr lang="en-US" dirty="0"/>
              <a:t>Lead by example</a:t>
            </a:r>
          </a:p>
          <a:p>
            <a:pPr lvl="1"/>
            <a:r>
              <a:rPr lang="en-US" dirty="0"/>
              <a:t>Work within existing economic and political systems to bring about environmental improvement</a:t>
            </a:r>
          </a:p>
          <a:p>
            <a:pPr lvl="1"/>
            <a:r>
              <a:rPr lang="en-US" dirty="0"/>
              <a:t>Buy sustainable products</a:t>
            </a:r>
          </a:p>
          <a:p>
            <a:pPr lvl="1"/>
            <a:r>
              <a:rPr lang="en-US" dirty="0"/>
              <a:t>Run for local office</a:t>
            </a:r>
          </a:p>
        </p:txBody>
      </p:sp>
    </p:spTree>
    <p:extLst>
      <p:ext uri="{BB962C8B-B14F-4D97-AF65-F5344CB8AC3E}">
        <p14:creationId xmlns:p14="http://schemas.microsoft.com/office/powerpoint/2010/main" val="26378799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You Do?</a:t>
            </a:r>
          </a:p>
        </p:txBody>
      </p:sp>
      <p:pic>
        <p:nvPicPr>
          <p:cNvPr id="7" name="Picture 6">
            <a:extLst>
              <a:ext uri="{FF2B5EF4-FFF2-40B4-BE49-F238E27FC236}">
                <a16:creationId xmlns:a16="http://schemas.microsoft.com/office/drawing/2014/main" id="{78B66592-F8D6-4949-BF4E-8378D3032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219200"/>
            <a:ext cx="4267200" cy="5041338"/>
          </a:xfrm>
          <a:prstGeom prst="rect">
            <a:avLst/>
          </a:prstGeom>
        </p:spPr>
      </p:pic>
    </p:spTree>
    <p:extLst>
      <p:ext uri="{BB962C8B-B14F-4D97-AF65-F5344CB8AC3E}">
        <p14:creationId xmlns:p14="http://schemas.microsoft.com/office/powerpoint/2010/main" val="4086589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Waste a Lot of Energy and Money </a:t>
            </a:r>
            <a:br>
              <a:rPr lang="en-US" dirty="0"/>
            </a:br>
            <a:r>
              <a:rPr lang="en-US" dirty="0"/>
              <a:t>(1 of 4)</a:t>
            </a:r>
          </a:p>
        </p:txBody>
      </p:sp>
      <p:sp>
        <p:nvSpPr>
          <p:cNvPr id="3" name="Content Placeholder 2"/>
          <p:cNvSpPr>
            <a:spLocks noGrp="1"/>
          </p:cNvSpPr>
          <p:nvPr>
            <p:ph idx="1"/>
          </p:nvPr>
        </p:nvSpPr>
        <p:spPr/>
        <p:txBody>
          <a:bodyPr/>
          <a:lstStyle/>
          <a:p>
            <a:r>
              <a:rPr lang="en-US" dirty="0"/>
              <a:t>Energy efficiency </a:t>
            </a:r>
          </a:p>
          <a:p>
            <a:pPr lvl="1"/>
            <a:r>
              <a:rPr lang="en-US" dirty="0"/>
              <a:t>How much useful work we get from each unit energy</a:t>
            </a:r>
          </a:p>
          <a:p>
            <a:r>
              <a:rPr lang="en-US" dirty="0"/>
              <a:t>Energy conservation</a:t>
            </a:r>
          </a:p>
          <a:p>
            <a:pPr lvl="1"/>
            <a:r>
              <a:rPr lang="en-US" dirty="0"/>
              <a:t>Reducing or eliminating unnecessary energy waste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Waste a Lot of Energy and Money </a:t>
            </a:r>
            <a:br>
              <a:rPr lang="en-US" dirty="0"/>
            </a:br>
            <a:r>
              <a:rPr lang="en-US" dirty="0"/>
              <a:t>(2 of 4)</a:t>
            </a:r>
          </a:p>
        </p:txBody>
      </p:sp>
      <p:sp>
        <p:nvSpPr>
          <p:cNvPr id="3" name="Content Placeholder 2"/>
          <p:cNvSpPr>
            <a:spLocks noGrp="1"/>
          </p:cNvSpPr>
          <p:nvPr>
            <p:ph idx="1"/>
          </p:nvPr>
        </p:nvSpPr>
        <p:spPr/>
        <p:txBody>
          <a:bodyPr/>
          <a:lstStyle/>
          <a:p>
            <a:r>
              <a:rPr lang="en-US" dirty="0"/>
              <a:t>Some sources of waste</a:t>
            </a:r>
          </a:p>
          <a:p>
            <a:pPr lvl="1"/>
            <a:r>
              <a:rPr lang="en-US" dirty="0"/>
              <a:t>Poorly insulated buildings</a:t>
            </a:r>
          </a:p>
          <a:p>
            <a:pPr lvl="1"/>
            <a:r>
              <a:rPr lang="en-US" dirty="0"/>
              <a:t>Reliance on cars for getting around</a:t>
            </a:r>
          </a:p>
          <a:p>
            <a:pPr lvl="1"/>
            <a:r>
              <a:rPr lang="en-US" dirty="0"/>
              <a:t>Huge data centers filled with electronic servers</a:t>
            </a:r>
          </a:p>
          <a:p>
            <a:pPr lvl="2"/>
            <a:r>
              <a:rPr lang="en-US" dirty="0"/>
              <a:t>Use only 10% of energy they consume</a:t>
            </a:r>
          </a:p>
          <a:p>
            <a:pPr lvl="1"/>
            <a:r>
              <a:rPr lang="en-US" dirty="0"/>
              <a:t>Motor vehicles with internal combustion engines</a:t>
            </a:r>
          </a:p>
          <a:p>
            <a:pPr lvl="1"/>
            <a:r>
              <a:rPr lang="en-US" dirty="0"/>
              <a:t>Nuclear, coal, and natural gas power plants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9169" y="76200"/>
            <a:ext cx="8032638" cy="1004011"/>
          </a:xfrm>
        </p:spPr>
        <p:txBody>
          <a:bodyPr/>
          <a:lstStyle/>
          <a:p>
            <a:r>
              <a:rPr lang="en-US" dirty="0"/>
              <a:t>We Waste a Lot of Energy and Money (3 of 4)</a:t>
            </a:r>
          </a:p>
        </p:txBody>
      </p:sp>
      <p:pic>
        <p:nvPicPr>
          <p:cNvPr id="3" name="Picture 2" descr="An illustration shows the flow of commercial energy through the U.S. economy. Energy inputs pointing to the U.S economy by three arrow are 82 percent from nonrenewable fossil fuels, 8 percent from nonrenewable nuclear fuels and 10 percent from renewable (hydropower, geothermal, wind, solar and biomass) energy sources represented in different shades. U.S. economy system are pointing to outputs by four arrows. The outputs are 9 percent of useful energy, 7 percent of petrochemicals, 41 percent of unavoidable energy loss, and 43 percent is energy wast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9209" y="1450414"/>
            <a:ext cx="4542591" cy="4721786"/>
          </a:xfrm>
          <a:prstGeom prst="rect">
            <a:avLst/>
          </a:prstGeom>
        </p:spPr>
      </p:pic>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5698</TotalTime>
  <Words>3399</Words>
  <Application>Microsoft Office PowerPoint</Application>
  <PresentationFormat>On-screen Show (4:3)</PresentationFormat>
  <Paragraphs>405</Paragraphs>
  <Slides>68</Slides>
  <Notes>64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ＭＳ Ｐゴシック</vt:lpstr>
      <vt:lpstr>Arial</vt:lpstr>
      <vt:lpstr>Calibri</vt:lpstr>
      <vt:lpstr>Courier New</vt:lpstr>
      <vt:lpstr>Frutiger LT Std 45 Light</vt:lpstr>
      <vt:lpstr>Verdana</vt:lpstr>
      <vt:lpstr>Wingdings</vt:lpstr>
      <vt:lpstr>Sample</vt:lpstr>
      <vt:lpstr>Exploring Environmental Science for AP®</vt:lpstr>
      <vt:lpstr>Core Case Study: Saving Energy and Money and Reducing our Environmental Impact</vt:lpstr>
      <vt:lpstr>15.1 Why Do We Need a New Energy Transition?</vt:lpstr>
      <vt:lpstr>Establishing New Energy Priorities</vt:lpstr>
      <vt:lpstr>Case Study: Germany Is a Renewable Energy Superpower</vt:lpstr>
      <vt:lpstr>15.2 Why Is Improving Energy Efficiency and Reducing Energy Waste an Important Energy Resource?</vt:lpstr>
      <vt:lpstr>We Waste a Lot of Energy and Money  (1 of 4)</vt:lpstr>
      <vt:lpstr>We Waste a Lot of Energy and Money  (2 of 4)</vt:lpstr>
      <vt:lpstr>We Waste a Lot of Energy and Money (3 of 4)</vt:lpstr>
      <vt:lpstr>We Waste a Lot of Energy and Money (4 of 4)</vt:lpstr>
      <vt:lpstr>Improving Energy Efficiency in Industries and Utilities</vt:lpstr>
      <vt:lpstr>Building an Interactive and More Energy-Efficient Electrical Grid</vt:lpstr>
      <vt:lpstr>Making Transportation More Energy-Efficient</vt:lpstr>
      <vt:lpstr>Switching to Energy-Efficient Vehicles  (1 of 2)</vt:lpstr>
      <vt:lpstr>Switching to Energy-Efficient Vehicles (2 of 2)</vt:lpstr>
      <vt:lpstr>Designing Buildings That Save Energy and Money (1 of 2)</vt:lpstr>
      <vt:lpstr>Designing Buildings That Save Energy and Money (2 of 2)</vt:lpstr>
      <vt:lpstr>Saving Energy and Money in Existing Buildings (1 of 2)</vt:lpstr>
      <vt:lpstr>Saving Energy and Money in Existing Buildings (2 of 2)</vt:lpstr>
      <vt:lpstr>Why Are We Wasting So Much Energy and Money?</vt:lpstr>
      <vt:lpstr>Relying More on Renewable Energy</vt:lpstr>
      <vt:lpstr>15.3 What Are the Advantages and Disadvantages of Using Solar Energy?</vt:lpstr>
      <vt:lpstr>Heating Buildings and Water with Solar Energy (1 of 3)</vt:lpstr>
      <vt:lpstr>Heating Buildings and Water with Solar Energy (2 of 3)</vt:lpstr>
      <vt:lpstr>Heating Buildings and Water with Solar Energy (3 of 3)</vt:lpstr>
      <vt:lpstr>Cooling Buildings Naturally</vt:lpstr>
      <vt:lpstr>Concentrating Sunlight to Produce High-Temperature Heat and Electricity (1 of 4)</vt:lpstr>
      <vt:lpstr>Concentrating Sunlight to Produce High-Temperature Heat and Electricity (2 of 4) </vt:lpstr>
      <vt:lpstr>Concentrating Sunlight to Produce High-Temperature Heat and Electricity (3 of 4)</vt:lpstr>
      <vt:lpstr>Concentrating Sunlight to Produce High-Temperature Heat and Electricity (4 of 4)</vt:lpstr>
      <vt:lpstr>Solar Cookers</vt:lpstr>
      <vt:lpstr>Using Solar Cells to Produce Electricity (1 of 5)</vt:lpstr>
      <vt:lpstr>Using Solar Cells to Produce Electricity (2 of 5)</vt:lpstr>
      <vt:lpstr>Using Solar Cells to Produce Electricity (3 of 5)</vt:lpstr>
      <vt:lpstr>Using Solar Cells to Produce Electricity  (4 of 5)</vt:lpstr>
      <vt:lpstr>Using Solar Cells to Produce Electricity  (5 of 5)</vt:lpstr>
      <vt:lpstr>15.4 What Are the Advantages and Disadvantages of Using Wind Power? (1 of 2)</vt:lpstr>
      <vt:lpstr>15.4 What Are the Advantages and Disadvantages of Using Wind Power? (2 of 2)</vt:lpstr>
      <vt:lpstr>Using Wind to Produce Electricity (1 of 3)</vt:lpstr>
      <vt:lpstr>Using Wind to Produce Electricity (2 of 3)</vt:lpstr>
      <vt:lpstr>Using Wind to Produce Electricity (3 of 3)</vt:lpstr>
      <vt:lpstr>15.5 What Are the Advantages and Disadvantages of Geothermal Energy?</vt:lpstr>
      <vt:lpstr>Tapping into the Earth’s Internal Heat (1 of 5)</vt:lpstr>
      <vt:lpstr>Tapping into the Earth’s Internal Heat  (2 of 5)</vt:lpstr>
      <vt:lpstr>Tapping into the Earth’s Internal Heat (3 of 5)</vt:lpstr>
      <vt:lpstr>Tapping into the Earth’s Internal Heat (4 of 5)</vt:lpstr>
      <vt:lpstr>Tapping into the Earth’s Internal Heat (5 of 5)</vt:lpstr>
      <vt:lpstr>15.6 What Are the Advantages and Disadvantages of Using Biomass as an Energy Source?</vt:lpstr>
      <vt:lpstr>Producing Energy by Burning Solid Biomass (1 of 2)</vt:lpstr>
      <vt:lpstr>Producing Energy by Burning Solid Biomass (2 of 2)</vt:lpstr>
      <vt:lpstr>Using Liquid Biofuels to Power Vehicles  (1 of 4)</vt:lpstr>
      <vt:lpstr>Using Liquid Biofuels to Power Vehicles  (2 of 4)</vt:lpstr>
      <vt:lpstr>Using Liquid Biofuels to Power Vehicles (3 of 4)</vt:lpstr>
      <vt:lpstr>Using Liquid Biofuels to Power Vehicles  (4 of 4)</vt:lpstr>
      <vt:lpstr>15.7 What Are the Advantages and Disadvantages of Using Hydropower?</vt:lpstr>
      <vt:lpstr>Producing Electricity from Falling and Flowing Water (1 of 2)</vt:lpstr>
      <vt:lpstr>Producing Electricity from Falling and Flowing Water (2 of 2)</vt:lpstr>
      <vt:lpstr>Using Tides and Waves to Produce Electricity</vt:lpstr>
      <vt:lpstr>15.8 What are the Advantages and Disadvantages of Using Hydrogen as an Energy Source?</vt:lpstr>
      <vt:lpstr>Will Hydrogen Save Us? (1 of 4)</vt:lpstr>
      <vt:lpstr>Will Hydrogen Save Us? (2 of 4)</vt:lpstr>
      <vt:lpstr>Will Hydrogen Save Us? (3 of 4)</vt:lpstr>
      <vt:lpstr>Will Hydrogen Save Us? (4 of 4)</vt:lpstr>
      <vt:lpstr>15.9 How Can We Make the Transition to a More Sustainable Energy Future?</vt:lpstr>
      <vt:lpstr>Shifting to a New Energy Economy (1 of 2)</vt:lpstr>
      <vt:lpstr>Shifting to a New Energy Economy (2 of 2)</vt:lpstr>
      <vt:lpstr>Critical Concept:  Environmental Change and Leadership</vt:lpstr>
      <vt:lpstr>What Can You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 Energy Efficiency and Renewable Energy</dc:title>
  <dc:creator>Tyler</dc:creator>
  <cp:lastModifiedBy>Anderson, John W</cp:lastModifiedBy>
  <cp:revision>425</cp:revision>
  <dcterms:created xsi:type="dcterms:W3CDTF">2013-09-12T16:10:24Z</dcterms:created>
  <dcterms:modified xsi:type="dcterms:W3CDTF">2018-09-25T19:52:37Z</dcterms:modified>
</cp:coreProperties>
</file>