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59"/>
  </p:notesMasterIdLst>
  <p:sldIdLst>
    <p:sldId id="315"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92"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6" r:id="rId53"/>
    <p:sldId id="310" r:id="rId54"/>
    <p:sldId id="311" r:id="rId55"/>
    <p:sldId id="312" r:id="rId56"/>
    <p:sldId id="313" r:id="rId57"/>
    <p:sldId id="314" r:id="rId58"/>
  </p:sldIdLst>
  <p:sldSz cx="9144000" cy="6858000" type="screen4x3"/>
  <p:notesSz cx="6858000" cy="9144000"/>
  <p:custDataLst>
    <p:tags r:id="rId6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86445" autoAdjust="0"/>
  </p:normalViewPr>
  <p:slideViewPr>
    <p:cSldViewPr>
      <p:cViewPr varScale="1">
        <p:scale>
          <a:sx n="117" d="100"/>
          <a:sy n="117" d="100"/>
        </p:scale>
        <p:origin x="1206" y="84"/>
      </p:cViewPr>
      <p:guideLst>
        <p:guide orient="horz" pos="2160"/>
        <p:guide orient="horz" pos="960"/>
        <p:guide orient="horz" pos="384"/>
        <p:guide pos="2880"/>
      </p:guideLst>
    </p:cSldViewPr>
  </p:slideViewPr>
  <p:outlineViewPr>
    <p:cViewPr>
      <p:scale>
        <a:sx n="33" d="100"/>
        <a:sy n="33" d="100"/>
      </p:scale>
      <p:origin x="0" y="2802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FA0E60A6-C130-E04F-ABD5-0F30564AADB4}" type="slidenum">
              <a:rPr lang="en-US"/>
              <a:pPr/>
              <a:t>2</a:t>
            </a:fld>
            <a:endParaRPr lang="en-US" dirty="0"/>
          </a:p>
        </p:txBody>
      </p:sp>
    </p:spTree>
    <p:extLst>
      <p:ext uri="{BB962C8B-B14F-4D97-AF65-F5344CB8AC3E}">
        <p14:creationId xmlns:p14="http://schemas.microsoft.com/office/powerpoint/2010/main" val="256828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9791B615-35E6-264C-AD09-7752B9A25A3C}" type="slidenum">
              <a:rPr lang="en-US"/>
              <a:pPr/>
              <a:t>11</a:t>
            </a:fld>
            <a:endParaRPr lang="en-US" dirty="0"/>
          </a:p>
        </p:txBody>
      </p:sp>
    </p:spTree>
    <p:extLst>
      <p:ext uri="{BB962C8B-B14F-4D97-AF65-F5344CB8AC3E}">
        <p14:creationId xmlns:p14="http://schemas.microsoft.com/office/powerpoint/2010/main" val="386775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15.4a When crude oil is refined, many of its components are removed at various levels of a distillation column, depending on their boiling points. The most volatile components with the lowest boiling points are removed at the top of the column, which can be as tall as a nine-story building.</a:t>
            </a:r>
            <a:endParaRPr noProof="1">
              <a:solidFill>
                <a:srgbClr val="000000"/>
              </a:solidFill>
              <a:latin typeface="Arial"/>
              <a:ea typeface="ＭＳ Ｐゴシック" charset="-128"/>
              <a:cs typeface="Arial"/>
            </a:endParaRPr>
          </a:p>
        </p:txBody>
      </p:sp>
      <p:sp>
        <p:nvSpPr>
          <p:cNvPr id="94212" name="Slide Number Placeholder 3"/>
          <p:cNvSpPr>
            <a:spLocks noGrp="1"/>
          </p:cNvSpPr>
          <p:nvPr>
            <p:ph type="sldNum" sz="quarter" idx="5"/>
          </p:nvPr>
        </p:nvSpPr>
        <p:spPr>
          <a:noFill/>
        </p:spPr>
        <p:txBody>
          <a:bodyPr/>
          <a:lstStyle/>
          <a:p>
            <a:fld id="{21D3316E-D331-5B47-8F23-DB06EFB2FA23}" type="slidenum">
              <a:rPr lang="en-US"/>
              <a:pPr/>
              <a:t>12</a:t>
            </a:fld>
            <a:endParaRPr lang="en-US" dirty="0"/>
          </a:p>
        </p:txBody>
      </p:sp>
    </p:spTree>
    <p:extLst>
      <p:ext uri="{BB962C8B-B14F-4D97-AF65-F5344CB8AC3E}">
        <p14:creationId xmlns:p14="http://schemas.microsoft.com/office/powerpoint/2010/main" val="64081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b="0" noProof="1">
                <a:solidFill>
                  <a:srgbClr val="000000"/>
                </a:solidFill>
                <a:latin typeface="Arial"/>
                <a:ea typeface="ＭＳ Ｐゴシック" charset="-128"/>
                <a:cs typeface="Arial"/>
              </a:rPr>
              <a:t>Figure 15</a:t>
            </a:r>
            <a:r>
              <a:rPr lang="en-US" b="0" noProof="1">
                <a:solidFill>
                  <a:srgbClr val="000000"/>
                </a:solidFill>
                <a:latin typeface="Arial"/>
                <a:ea typeface="ＭＳ Ｐゴシック" charset="-128"/>
                <a:cs typeface="Arial"/>
              </a:rPr>
              <a:t>.4b</a:t>
            </a:r>
            <a:r>
              <a:rPr lang="en-US" b="0" baseline="0" noProof="1">
                <a:solidFill>
                  <a:srgbClr val="000000"/>
                </a:solidFill>
                <a:latin typeface="Arial"/>
                <a:ea typeface="ＭＳ Ｐゴシック" charset="-128"/>
                <a:cs typeface="Arial"/>
              </a:rPr>
              <a:t> </a:t>
            </a:r>
            <a:r>
              <a:rPr lang="en-US" sz="1200" kern="1200" baseline="0" dirty="0">
                <a:solidFill>
                  <a:srgbClr val="000000"/>
                </a:solidFill>
                <a:latin typeface="Arial"/>
                <a:cs typeface="Arial"/>
              </a:rPr>
              <a:t>The photo shows an oil refinery in Texas.</a:t>
            </a:r>
            <a:endParaRPr noProof="1">
              <a:solidFill>
                <a:srgbClr val="000000"/>
              </a:solidFill>
              <a:latin typeface="Arial"/>
              <a:ea typeface="ＭＳ Ｐゴシック" charset="-128"/>
              <a:cs typeface="Arial"/>
            </a:endParaRPr>
          </a:p>
        </p:txBody>
      </p:sp>
      <p:sp>
        <p:nvSpPr>
          <p:cNvPr id="94212" name="Slide Number Placeholder 3"/>
          <p:cNvSpPr>
            <a:spLocks noGrp="1"/>
          </p:cNvSpPr>
          <p:nvPr>
            <p:ph type="sldNum" sz="quarter" idx="5"/>
          </p:nvPr>
        </p:nvSpPr>
        <p:spPr>
          <a:noFill/>
        </p:spPr>
        <p:txBody>
          <a:bodyPr/>
          <a:lstStyle/>
          <a:p>
            <a:fld id="{21D3316E-D331-5B47-8F23-DB06EFB2FA23}" type="slidenum">
              <a:rPr lang="en-US"/>
              <a:pPr/>
              <a:t>13</a:t>
            </a:fld>
            <a:endParaRPr lang="en-US" dirty="0"/>
          </a:p>
        </p:txBody>
      </p:sp>
    </p:spTree>
    <p:extLst>
      <p:ext uri="{BB962C8B-B14F-4D97-AF65-F5344CB8AC3E}">
        <p14:creationId xmlns:p14="http://schemas.microsoft.com/office/powerpoint/2010/main" val="64081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14</a:t>
            </a:fld>
            <a:endParaRPr lang="en-US" dirty="0"/>
          </a:p>
        </p:txBody>
      </p:sp>
    </p:spTree>
    <p:extLst>
      <p:ext uri="{BB962C8B-B14F-4D97-AF65-F5344CB8AC3E}">
        <p14:creationId xmlns:p14="http://schemas.microsoft.com/office/powerpoint/2010/main" val="4106889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Figure 15.5 Countries with the largest proven crude oil reserves, oil</a:t>
            </a:r>
            <a:r>
              <a:rPr lang="en-US" baseline="0" dirty="0">
                <a:latin typeface="Arial"/>
                <a:cs typeface="Arial"/>
              </a:rPr>
              <a:t> production, and oil consumption in 2014</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3E8EE53D-B8EB-5D42-BD86-30CBD2EDEC3E}" type="slidenum">
              <a:rPr lang="en-US" smtClean="0"/>
              <a:pPr/>
              <a:t>15</a:t>
            </a:fld>
            <a:endParaRPr lang="en-US" dirty="0"/>
          </a:p>
        </p:txBody>
      </p:sp>
    </p:spTree>
    <p:extLst>
      <p:ext uri="{BB962C8B-B14F-4D97-AF65-F5344CB8AC3E}">
        <p14:creationId xmlns:p14="http://schemas.microsoft.com/office/powerpoint/2010/main" val="912017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16</a:t>
            </a:fld>
            <a:endParaRPr lang="en-US" dirty="0"/>
          </a:p>
        </p:txBody>
      </p:sp>
    </p:spTree>
    <p:extLst>
      <p:ext uri="{BB962C8B-B14F-4D97-AF65-F5344CB8AC3E}">
        <p14:creationId xmlns:p14="http://schemas.microsoft.com/office/powerpoint/2010/main" val="3272930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15.6</a:t>
            </a:r>
            <a:r>
              <a:rPr lang="en-US" b="0" baseline="0" dirty="0">
                <a:latin typeface="Arial"/>
                <a:cs typeface="Arial"/>
              </a:rPr>
              <a:t> </a:t>
            </a:r>
            <a:r>
              <a:rPr lang="en-US" sz="1200" kern="1200" baseline="0" dirty="0">
                <a:solidFill>
                  <a:schemeClr val="tx1"/>
                </a:solidFill>
                <a:latin typeface="Arial"/>
                <a:cs typeface="Arial"/>
              </a:rPr>
              <a:t>Using conventional light oil as an energy resource has advantages and disadvantages. Critical thinking: Which single advantage and which single disadvantage do you think are the most important? Why? Do the advantages of relying on conventional light oil outweigh its disadvantages? Explain.</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3E8EE53D-B8EB-5D42-BD86-30CBD2EDEC3E}" type="slidenum">
              <a:rPr lang="en-US" smtClean="0"/>
              <a:pPr/>
              <a:t>17</a:t>
            </a:fld>
            <a:endParaRPr lang="en-US" dirty="0"/>
          </a:p>
        </p:txBody>
      </p:sp>
    </p:spTree>
    <p:extLst>
      <p:ext uri="{BB962C8B-B14F-4D97-AF65-F5344CB8AC3E}">
        <p14:creationId xmlns:p14="http://schemas.microsoft.com/office/powerpoint/2010/main" val="3509923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18</a:t>
            </a:fld>
            <a:endParaRPr lang="en-US" dirty="0"/>
          </a:p>
        </p:txBody>
      </p:sp>
    </p:spTree>
    <p:extLst>
      <p:ext uri="{BB962C8B-B14F-4D97-AF65-F5344CB8AC3E}">
        <p14:creationId xmlns:p14="http://schemas.microsoft.com/office/powerpoint/2010/main" val="203777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a:cs typeface="Arial"/>
              </a:rPr>
              <a:t>Figure 15.7</a:t>
            </a:r>
            <a:r>
              <a:rPr lang="en-US" baseline="0" dirty="0">
                <a:latin typeface="Arial"/>
                <a:cs typeface="Arial"/>
              </a:rPr>
              <a:t> </a:t>
            </a:r>
            <a:r>
              <a:rPr lang="en-US" sz="1200" kern="1200" baseline="0" dirty="0">
                <a:solidFill>
                  <a:schemeClr val="tx1"/>
                </a:solidFill>
                <a:latin typeface="Arial"/>
                <a:cs typeface="Arial"/>
              </a:rPr>
              <a:t>Heavy shale oil (right) can be extracted from oil shale rock (left).</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3E8EE53D-B8EB-5D42-BD86-30CBD2EDEC3E}" type="slidenum">
              <a:rPr lang="en-US" smtClean="0"/>
              <a:pPr/>
              <a:t>19</a:t>
            </a:fld>
            <a:endParaRPr lang="en-US" dirty="0"/>
          </a:p>
        </p:txBody>
      </p:sp>
    </p:spTree>
    <p:extLst>
      <p:ext uri="{BB962C8B-B14F-4D97-AF65-F5344CB8AC3E}">
        <p14:creationId xmlns:p14="http://schemas.microsoft.com/office/powerpoint/2010/main" val="3326850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277E729A-4724-E04D-8A23-61D4F5592262}" type="slidenum">
              <a:rPr lang="en-US"/>
              <a:pPr/>
              <a:t>20</a:t>
            </a:fld>
            <a:endParaRPr lang="en-US" dirty="0"/>
          </a:p>
        </p:txBody>
      </p:sp>
    </p:spTree>
    <p:extLst>
      <p:ext uri="{BB962C8B-B14F-4D97-AF65-F5344CB8AC3E}">
        <p14:creationId xmlns:p14="http://schemas.microsoft.com/office/powerpoint/2010/main" val="232326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b="0" noProof="1">
                <a:solidFill>
                  <a:srgbClr val="000000"/>
                </a:solidFill>
                <a:latin typeface="Arial"/>
                <a:ea typeface="ＭＳ Ｐゴシック" charset="-128"/>
                <a:cs typeface="Arial"/>
              </a:rPr>
              <a:t>Figure 15</a:t>
            </a:r>
            <a:r>
              <a:rPr lang="en-US" b="0" noProof="1">
                <a:solidFill>
                  <a:srgbClr val="000000"/>
                </a:solidFill>
                <a:latin typeface="Arial"/>
                <a:ea typeface="ＭＳ Ｐゴシック" charset="-128"/>
                <a:cs typeface="Arial"/>
              </a:rPr>
              <a:t>.</a:t>
            </a:r>
            <a:r>
              <a:rPr b="0" noProof="1">
                <a:solidFill>
                  <a:srgbClr val="000000"/>
                </a:solidFill>
                <a:latin typeface="Arial"/>
                <a:ea typeface="ＭＳ Ｐゴシック" charset="-128"/>
                <a:cs typeface="Arial"/>
              </a:rPr>
              <a:t>1 </a:t>
            </a:r>
            <a:r>
              <a:rPr lang="en-US" sz="1200" kern="1200" baseline="0" dirty="0">
                <a:solidFill>
                  <a:schemeClr val="tx1"/>
                </a:solidFill>
                <a:latin typeface="Arial"/>
                <a:cs typeface="Arial"/>
              </a:rPr>
              <a:t>Fracking: Horizontal drilling and hydraulic fracturing are used to release large amounts of oil and natural gas that are tightly held in underground shale rock formations.</a:t>
            </a:r>
            <a:endParaRPr noProof="1">
              <a:solidFill>
                <a:srgbClr val="000000"/>
              </a:solidFill>
              <a:latin typeface="Arial"/>
              <a:ea typeface="ＭＳ Ｐゴシック" charset="-128"/>
              <a:cs typeface="Arial"/>
            </a:endParaRPr>
          </a:p>
        </p:txBody>
      </p:sp>
      <p:sp>
        <p:nvSpPr>
          <p:cNvPr id="88068" name="Slide Number Placeholder 3"/>
          <p:cNvSpPr>
            <a:spLocks noGrp="1"/>
          </p:cNvSpPr>
          <p:nvPr>
            <p:ph type="sldNum" sz="quarter" idx="5"/>
          </p:nvPr>
        </p:nvSpPr>
        <p:spPr>
          <a:noFill/>
        </p:spPr>
        <p:txBody>
          <a:bodyPr/>
          <a:lstStyle/>
          <a:p>
            <a:fld id="{70B5BCC9-86F2-6C4F-BFD3-8C889A8BCD32}" type="slidenum">
              <a:rPr lang="en-US"/>
              <a:pPr/>
              <a:t>3</a:t>
            </a:fld>
            <a:endParaRPr lang="en-US" dirty="0"/>
          </a:p>
        </p:txBody>
      </p:sp>
    </p:spTree>
    <p:extLst>
      <p:ext uri="{BB962C8B-B14F-4D97-AF65-F5344CB8AC3E}">
        <p14:creationId xmlns:p14="http://schemas.microsoft.com/office/powerpoint/2010/main" val="974802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cs typeface="Arial"/>
              </a:rPr>
              <a:t>Figure 15.8 </a:t>
            </a:r>
            <a:r>
              <a:rPr lang="en-US" sz="1200" b="0" i="0" u="none" strike="noStrike" kern="1200" baseline="0" dirty="0">
                <a:solidFill>
                  <a:schemeClr val="tx1"/>
                </a:solidFill>
                <a:latin typeface="Arial"/>
                <a:cs typeface="Arial"/>
              </a:rPr>
              <a:t>Oil sands surface mining operation in Alberta, Canada, involves clearing boreal forest and strip-mining the land to remove the oil sands.</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3E8EE53D-B8EB-5D42-BD86-30CBD2EDEC3E}" type="slidenum">
              <a:rPr lang="en-US" smtClean="0"/>
              <a:pPr/>
              <a:t>21</a:t>
            </a:fld>
            <a:endParaRPr lang="en-US" dirty="0"/>
          </a:p>
        </p:txBody>
      </p:sp>
    </p:spTree>
    <p:extLst>
      <p:ext uri="{BB962C8B-B14F-4D97-AF65-F5344CB8AC3E}">
        <p14:creationId xmlns:p14="http://schemas.microsoft.com/office/powerpoint/2010/main" val="4211232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15.9 Using heavy oil from oil sands as an energy resource has advantages and disadvantages (Concept 15.2). Critical thinking: Which single advantage and which single disadvantage do you think are the most important? Why? Do the advantages of relying on heavy oil from oil sands outweigh its disadvantages? Explain.</a:t>
            </a:r>
            <a:endParaRPr noProof="1">
              <a:solidFill>
                <a:srgbClr val="000000"/>
              </a:solidFill>
              <a:latin typeface="Arial"/>
              <a:ea typeface="ＭＳ Ｐゴシック" charset="-128"/>
              <a:cs typeface="Arial"/>
            </a:endParaRPr>
          </a:p>
        </p:txBody>
      </p:sp>
      <p:sp>
        <p:nvSpPr>
          <p:cNvPr id="110596" name="Slide Number Placeholder 3"/>
          <p:cNvSpPr>
            <a:spLocks noGrp="1"/>
          </p:cNvSpPr>
          <p:nvPr>
            <p:ph type="sldNum" sz="quarter" idx="5"/>
          </p:nvPr>
        </p:nvSpPr>
        <p:spPr>
          <a:noFill/>
        </p:spPr>
        <p:txBody>
          <a:bodyPr/>
          <a:lstStyle/>
          <a:p>
            <a:fld id="{DFCF0EB5-8607-CA4D-9925-A26F56AB2A8C}" type="slidenum">
              <a:rPr lang="en-US"/>
              <a:pPr/>
              <a:t>22</a:t>
            </a:fld>
            <a:endParaRPr lang="en-US" dirty="0"/>
          </a:p>
        </p:txBody>
      </p:sp>
    </p:spTree>
    <p:extLst>
      <p:ext uri="{BB962C8B-B14F-4D97-AF65-F5344CB8AC3E}">
        <p14:creationId xmlns:p14="http://schemas.microsoft.com/office/powerpoint/2010/main" val="904470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1620" name="Slide Number Placeholder 3"/>
          <p:cNvSpPr>
            <a:spLocks noGrp="1"/>
          </p:cNvSpPr>
          <p:nvPr>
            <p:ph type="sldNum" sz="quarter" idx="5"/>
          </p:nvPr>
        </p:nvSpPr>
        <p:spPr>
          <a:noFill/>
        </p:spPr>
        <p:txBody>
          <a:bodyPr/>
          <a:lstStyle/>
          <a:p>
            <a:fld id="{2EABE719-A106-234E-B372-ED0F4E16E530}" type="slidenum">
              <a:rPr lang="en-US"/>
              <a:pPr/>
              <a:t>23</a:t>
            </a:fld>
            <a:endParaRPr lang="en-US" dirty="0"/>
          </a:p>
        </p:txBody>
      </p:sp>
    </p:spTree>
    <p:extLst>
      <p:ext uri="{BB962C8B-B14F-4D97-AF65-F5344CB8AC3E}">
        <p14:creationId xmlns:p14="http://schemas.microsoft.com/office/powerpoint/2010/main" val="1114569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2644" name="Slide Number Placeholder 3"/>
          <p:cNvSpPr>
            <a:spLocks noGrp="1"/>
          </p:cNvSpPr>
          <p:nvPr>
            <p:ph type="sldNum" sz="quarter" idx="5"/>
          </p:nvPr>
        </p:nvSpPr>
        <p:spPr>
          <a:noFill/>
        </p:spPr>
        <p:txBody>
          <a:bodyPr/>
          <a:lstStyle/>
          <a:p>
            <a:fld id="{1030D79E-E07A-9543-A0FC-2E541AAFC096}" type="slidenum">
              <a:rPr lang="en-US"/>
              <a:pPr/>
              <a:t>24</a:t>
            </a:fld>
            <a:endParaRPr lang="en-US" dirty="0"/>
          </a:p>
        </p:txBody>
      </p:sp>
    </p:spTree>
    <p:extLst>
      <p:ext uri="{BB962C8B-B14F-4D97-AF65-F5344CB8AC3E}">
        <p14:creationId xmlns:p14="http://schemas.microsoft.com/office/powerpoint/2010/main" val="401687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15.11 Using conventional natural gas as an energy resource has advantages and disadvantages. Critical thinking:</a:t>
            </a:r>
            <a:r>
              <a:rPr lang="en-US" sz="1200" b="0" i="1" u="none" strike="noStrike" kern="1200" baseline="0" dirty="0">
                <a:solidFill>
                  <a:schemeClr val="tx1"/>
                </a:solidFill>
                <a:latin typeface="Arial"/>
                <a:cs typeface="Arial"/>
              </a:rPr>
              <a:t> </a:t>
            </a:r>
            <a:r>
              <a:rPr lang="en-US" sz="1200" b="0" i="0" u="none" strike="noStrike" kern="1200" baseline="0" dirty="0">
                <a:solidFill>
                  <a:schemeClr val="tx1"/>
                </a:solidFill>
                <a:latin typeface="Arial"/>
                <a:cs typeface="Arial"/>
              </a:rPr>
              <a:t>Which single advantage and which single disadvantage do you think are the most important? Why? Do you think that the advantages of using conventional natural gas outweigh its disadvantages? Explain.</a:t>
            </a:r>
            <a:endParaRPr noProof="1">
              <a:solidFill>
                <a:srgbClr val="000000"/>
              </a:solidFill>
              <a:latin typeface="Arial"/>
              <a:ea typeface="ＭＳ Ｐゴシック" charset="-128"/>
              <a:cs typeface="Arial"/>
            </a:endParaRPr>
          </a:p>
        </p:txBody>
      </p:sp>
      <p:sp>
        <p:nvSpPr>
          <p:cNvPr id="115716" name="Slide Number Placeholder 3"/>
          <p:cNvSpPr>
            <a:spLocks noGrp="1"/>
          </p:cNvSpPr>
          <p:nvPr>
            <p:ph type="sldNum" sz="quarter" idx="5"/>
          </p:nvPr>
        </p:nvSpPr>
        <p:spPr>
          <a:noFill/>
        </p:spPr>
        <p:txBody>
          <a:bodyPr/>
          <a:lstStyle/>
          <a:p>
            <a:fld id="{E3105A9C-8DCE-4941-8377-01B4832B66AC}" type="slidenum">
              <a:rPr lang="en-US"/>
              <a:pPr/>
              <a:t>25</a:t>
            </a:fld>
            <a:endParaRPr lang="en-US" dirty="0"/>
          </a:p>
        </p:txBody>
      </p:sp>
    </p:spTree>
    <p:extLst>
      <p:ext uri="{BB962C8B-B14F-4D97-AF65-F5344CB8AC3E}">
        <p14:creationId xmlns:p14="http://schemas.microsoft.com/office/powerpoint/2010/main" val="2398358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26</a:t>
            </a:fld>
            <a:endParaRPr lang="en-US" dirty="0"/>
          </a:p>
        </p:txBody>
      </p:sp>
    </p:spTree>
    <p:extLst>
      <p:ext uri="{BB962C8B-B14F-4D97-AF65-F5344CB8AC3E}">
        <p14:creationId xmlns:p14="http://schemas.microsoft.com/office/powerpoint/2010/main" val="2414462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a:cs typeface="Arial"/>
              </a:rPr>
              <a:t>Figure 15.A Natural gas fizzing from this faucet in a Pennsylvania home can be lit like a natural gas stove burner. This began happening after an energy company drilled a fracking well in the area, but the company denies responsibility. The homeowners have to keep their windows open year-round to keep the lethal and explosive gas from building up in the house.</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3E8EE53D-B8EB-5D42-BD86-30CBD2EDEC3E}" type="slidenum">
              <a:rPr lang="en-US" smtClean="0"/>
              <a:pPr/>
              <a:t>27</a:t>
            </a:fld>
            <a:endParaRPr lang="en-US" dirty="0"/>
          </a:p>
        </p:txBody>
      </p:sp>
    </p:spTree>
    <p:extLst>
      <p:ext uri="{BB962C8B-B14F-4D97-AF65-F5344CB8AC3E}">
        <p14:creationId xmlns:p14="http://schemas.microsoft.com/office/powerpoint/2010/main" val="3604019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4692" name="Slide Number Placeholder 3"/>
          <p:cNvSpPr>
            <a:spLocks noGrp="1"/>
          </p:cNvSpPr>
          <p:nvPr>
            <p:ph type="sldNum" sz="quarter" idx="5"/>
          </p:nvPr>
        </p:nvSpPr>
        <p:spPr>
          <a:noFill/>
        </p:spPr>
        <p:txBody>
          <a:bodyPr/>
          <a:lstStyle/>
          <a:p>
            <a:fld id="{9D305D94-41EF-5E4B-83F0-64366F42F725}" type="slidenum">
              <a:rPr lang="en-US"/>
              <a:pPr/>
              <a:t>28</a:t>
            </a:fld>
            <a:endParaRPr lang="en-US" dirty="0"/>
          </a:p>
        </p:txBody>
      </p:sp>
    </p:spTree>
    <p:extLst>
      <p:ext uri="{BB962C8B-B14F-4D97-AF65-F5344CB8AC3E}">
        <p14:creationId xmlns:p14="http://schemas.microsoft.com/office/powerpoint/2010/main" val="1844049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7764" name="Slide Number Placeholder 3"/>
          <p:cNvSpPr>
            <a:spLocks noGrp="1"/>
          </p:cNvSpPr>
          <p:nvPr>
            <p:ph type="sldNum" sz="quarter" idx="5"/>
          </p:nvPr>
        </p:nvSpPr>
        <p:spPr>
          <a:noFill/>
        </p:spPr>
        <p:txBody>
          <a:bodyPr/>
          <a:lstStyle/>
          <a:p>
            <a:fld id="{94A91D23-07A9-3748-8312-D4BCFABF7EA7}" type="slidenum">
              <a:rPr lang="en-US"/>
              <a:pPr/>
              <a:t>29</a:t>
            </a:fld>
            <a:endParaRPr lang="en-US" dirty="0"/>
          </a:p>
        </p:txBody>
      </p:sp>
    </p:spTree>
    <p:extLst>
      <p:ext uri="{BB962C8B-B14F-4D97-AF65-F5344CB8AC3E}">
        <p14:creationId xmlns:p14="http://schemas.microsoft.com/office/powerpoint/2010/main" val="2770810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a:cs typeface="Arial"/>
              </a:rPr>
              <a:t>Figure 15.18 Using coal as an energy resource has advantages and disadvantages. Critical thinking: Which single advantage and which single disadvantage do you think are the most important? Why? Do you think that the advantages of using coal as an energy resource outweigh its disadvantages? Explain.</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3E8EE53D-B8EB-5D42-BD86-30CBD2EDEC3E}" type="slidenum">
              <a:rPr lang="en-US" smtClean="0"/>
              <a:pPr/>
              <a:t>30</a:t>
            </a:fld>
            <a:endParaRPr lang="en-US" dirty="0"/>
          </a:p>
        </p:txBody>
      </p:sp>
    </p:spTree>
    <p:extLst>
      <p:ext uri="{BB962C8B-B14F-4D97-AF65-F5344CB8AC3E}">
        <p14:creationId xmlns:p14="http://schemas.microsoft.com/office/powerpoint/2010/main" val="2159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953403F7-A89B-644C-8CD9-14EF3E4A1B21}" type="slidenum">
              <a:rPr lang="en-US"/>
              <a:pPr/>
              <a:t>4</a:t>
            </a:fld>
            <a:endParaRPr lang="en-US" dirty="0"/>
          </a:p>
        </p:txBody>
      </p:sp>
    </p:spTree>
    <p:extLst>
      <p:ext uri="{BB962C8B-B14F-4D97-AF65-F5344CB8AC3E}">
        <p14:creationId xmlns:p14="http://schemas.microsoft.com/office/powerpoint/2010/main" val="3324696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8788" name="Slide Number Placeholder 3"/>
          <p:cNvSpPr>
            <a:spLocks noGrp="1"/>
          </p:cNvSpPr>
          <p:nvPr>
            <p:ph type="sldNum" sz="quarter" idx="5"/>
          </p:nvPr>
        </p:nvSpPr>
        <p:spPr>
          <a:noFill/>
        </p:spPr>
        <p:txBody>
          <a:bodyPr/>
          <a:lstStyle/>
          <a:p>
            <a:fld id="{9B215C56-FD0C-2E4A-AEA8-99ABA1298962}" type="slidenum">
              <a:rPr lang="en-US"/>
              <a:pPr/>
              <a:t>31</a:t>
            </a:fld>
            <a:endParaRPr lang="en-US" dirty="0"/>
          </a:p>
        </p:txBody>
      </p:sp>
    </p:spTree>
    <p:extLst>
      <p:ext uri="{BB962C8B-B14F-4D97-AF65-F5344CB8AC3E}">
        <p14:creationId xmlns:p14="http://schemas.microsoft.com/office/powerpoint/2010/main" val="3151086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EB0A0A15-9216-0743-A971-6C8D7C40C370}" type="slidenum">
              <a:rPr lang="en-US"/>
              <a:pPr/>
              <a:t>32</a:t>
            </a:fld>
            <a:endParaRPr lang="en-US" dirty="0"/>
          </a:p>
        </p:txBody>
      </p:sp>
    </p:spTree>
    <p:extLst>
      <p:ext uri="{BB962C8B-B14F-4D97-AF65-F5344CB8AC3E}">
        <p14:creationId xmlns:p14="http://schemas.microsoft.com/office/powerpoint/2010/main" val="2300244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15.12 Over millions of years, several different types of coal have formed. Peat is a soil material made of moist, partially decomposed organic matter, similar to coal; it is not classified as a coal, although it is used as a fuel. These different major types of coal vary in the amounts of heat, carbon dioxide, and sulfur dioxide released per unit of mass when they are burned.</a:t>
            </a:r>
            <a:endParaRPr lang="en-US" sz="1800" b="1" dirty="0">
              <a:latin typeface="Arial"/>
              <a:ea typeface="ＭＳ Ｐゴシック" charset="-128"/>
              <a:cs typeface="Arial"/>
            </a:endParaRPr>
          </a:p>
        </p:txBody>
      </p:sp>
      <p:sp>
        <p:nvSpPr>
          <p:cNvPr id="121860" name="Slide Number Placeholder 3"/>
          <p:cNvSpPr>
            <a:spLocks noGrp="1"/>
          </p:cNvSpPr>
          <p:nvPr>
            <p:ph type="sldNum" sz="quarter" idx="5"/>
          </p:nvPr>
        </p:nvSpPr>
        <p:spPr>
          <a:noFill/>
        </p:spPr>
        <p:txBody>
          <a:bodyPr/>
          <a:lstStyle/>
          <a:p>
            <a:fld id="{9F2A30AD-4DD3-4E42-BDC1-598B6D8026E3}" type="slidenum">
              <a:rPr lang="en-US"/>
              <a:pPr/>
              <a:t>33</a:t>
            </a:fld>
            <a:endParaRPr lang="en-US" dirty="0"/>
          </a:p>
        </p:txBody>
      </p:sp>
    </p:spTree>
    <p:extLst>
      <p:ext uri="{BB962C8B-B14F-4D97-AF65-F5344CB8AC3E}">
        <p14:creationId xmlns:p14="http://schemas.microsoft.com/office/powerpoint/2010/main" val="1845163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latin typeface="Arial"/>
                <a:ea typeface="ＭＳ Ｐゴシック" charset="-128"/>
                <a:cs typeface="Arial"/>
              </a:rPr>
              <a:t>Figure 15.17</a:t>
            </a:r>
            <a:r>
              <a:rPr lang="en-US" b="0" baseline="0" dirty="0">
                <a:latin typeface="Arial"/>
                <a:ea typeface="ＭＳ Ｐゴシック" charset="-128"/>
                <a:cs typeface="Arial"/>
              </a:rPr>
              <a:t> </a:t>
            </a:r>
            <a:r>
              <a:rPr lang="en-US" b="0" i="0" u="none" strike="noStrike" kern="1200" baseline="0" dirty="0">
                <a:solidFill>
                  <a:schemeClr val="tx1"/>
                </a:solidFill>
                <a:latin typeface="Arial"/>
                <a:cs typeface="Arial"/>
              </a:rPr>
              <a:t>CO</a:t>
            </a:r>
            <a:r>
              <a:rPr lang="en-US" b="0" i="0" u="none" strike="noStrike" kern="1200" baseline="-25000" dirty="0">
                <a:solidFill>
                  <a:schemeClr val="tx1"/>
                </a:solidFill>
                <a:latin typeface="Arial"/>
                <a:cs typeface="Arial"/>
              </a:rPr>
              <a:t>2</a:t>
            </a:r>
            <a:r>
              <a:rPr lang="en-US" b="0" i="0" u="none" strike="noStrike" kern="1200" baseline="0" dirty="0">
                <a:solidFill>
                  <a:schemeClr val="tx1"/>
                </a:solidFill>
                <a:latin typeface="Arial"/>
                <a:cs typeface="Arial"/>
              </a:rPr>
              <a:t> emissions, expressed as percentages of emissions released by burning coal directly, vary with different energy resources. Data analysis: Which of these produces more CO</a:t>
            </a:r>
            <a:r>
              <a:rPr lang="en-US" b="0" i="0" u="none" strike="noStrike" kern="1200" baseline="-25000" dirty="0">
                <a:solidFill>
                  <a:schemeClr val="tx1"/>
                </a:solidFill>
                <a:latin typeface="Arial"/>
                <a:cs typeface="Arial"/>
              </a:rPr>
              <a:t>2</a:t>
            </a:r>
            <a:r>
              <a:rPr lang="en-US" b="0" i="0" u="none" strike="noStrike" kern="1200" baseline="0" dirty="0">
                <a:solidFill>
                  <a:schemeClr val="tx1"/>
                </a:solidFill>
                <a:latin typeface="Arial"/>
                <a:cs typeface="Arial"/>
              </a:rPr>
              <a:t> emissions per kilogram: burning coal to heat a house, or heating with electricity generated by coal?</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3E8EE53D-B8EB-5D42-BD86-30CBD2EDEC3E}" type="slidenum">
              <a:rPr lang="en-US" smtClean="0"/>
              <a:pPr/>
              <a:t>34</a:t>
            </a:fld>
            <a:endParaRPr lang="en-US" dirty="0"/>
          </a:p>
        </p:txBody>
      </p:sp>
    </p:spTree>
    <p:extLst>
      <p:ext uri="{BB962C8B-B14F-4D97-AF65-F5344CB8AC3E}">
        <p14:creationId xmlns:p14="http://schemas.microsoft.com/office/powerpoint/2010/main" val="3429882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35</a:t>
            </a:fld>
            <a:endParaRPr lang="en-US" dirty="0"/>
          </a:p>
        </p:txBody>
      </p:sp>
    </p:spTree>
    <p:extLst>
      <p:ext uri="{BB962C8B-B14F-4D97-AF65-F5344CB8AC3E}">
        <p14:creationId xmlns:p14="http://schemas.microsoft.com/office/powerpoint/2010/main" val="2790607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36</a:t>
            </a:fld>
            <a:endParaRPr lang="en-US" dirty="0"/>
          </a:p>
        </p:txBody>
      </p:sp>
    </p:spTree>
    <p:extLst>
      <p:ext uri="{BB962C8B-B14F-4D97-AF65-F5344CB8AC3E}">
        <p14:creationId xmlns:p14="http://schemas.microsoft.com/office/powerpoint/2010/main" val="3998219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9028" name="Slide Number Placeholder 3"/>
          <p:cNvSpPr>
            <a:spLocks noGrp="1"/>
          </p:cNvSpPr>
          <p:nvPr>
            <p:ph type="sldNum" sz="quarter" idx="5"/>
          </p:nvPr>
        </p:nvSpPr>
        <p:spPr>
          <a:noFill/>
        </p:spPr>
        <p:txBody>
          <a:bodyPr/>
          <a:lstStyle/>
          <a:p>
            <a:fld id="{349F19B8-B5CE-5349-87B1-3C9E367A9FA9}" type="slidenum">
              <a:rPr lang="en-US"/>
              <a:pPr/>
              <a:t>37</a:t>
            </a:fld>
            <a:endParaRPr lang="en-US" dirty="0"/>
          </a:p>
        </p:txBody>
      </p:sp>
    </p:spTree>
    <p:extLst>
      <p:ext uri="{BB962C8B-B14F-4D97-AF65-F5344CB8AC3E}">
        <p14:creationId xmlns:p14="http://schemas.microsoft.com/office/powerpoint/2010/main" val="1308852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15.19 The use of synthetic natural gas (SNG) and liquid synfuels produced from coal as energy resources has advantages and disadvantages (Concept 15.2). Critical thinking: Which single advantage and which single disadvantage do you think are the most important? Why? Do you think that the advantages of using synfuels produced from coal as an energy source outweigh its disadvantages? Explain.</a:t>
            </a:r>
            <a:endParaRPr noProof="1">
              <a:solidFill>
                <a:srgbClr val="000000"/>
              </a:solidFill>
              <a:latin typeface="Arial"/>
              <a:ea typeface="ＭＳ Ｐゴシック" charset="-128"/>
              <a:cs typeface="Arial"/>
            </a:endParaRPr>
          </a:p>
        </p:txBody>
      </p:sp>
      <p:sp>
        <p:nvSpPr>
          <p:cNvPr id="130052" name="Slide Number Placeholder 3"/>
          <p:cNvSpPr>
            <a:spLocks noGrp="1"/>
          </p:cNvSpPr>
          <p:nvPr>
            <p:ph type="sldNum" sz="quarter" idx="5"/>
          </p:nvPr>
        </p:nvSpPr>
        <p:spPr>
          <a:noFill/>
        </p:spPr>
        <p:txBody>
          <a:bodyPr/>
          <a:lstStyle/>
          <a:p>
            <a:fld id="{659AA64E-0CE5-F941-BCEE-E87695433498}" type="slidenum">
              <a:rPr lang="en-US"/>
              <a:pPr/>
              <a:t>38</a:t>
            </a:fld>
            <a:endParaRPr lang="en-US" dirty="0"/>
          </a:p>
        </p:txBody>
      </p:sp>
    </p:spTree>
    <p:extLst>
      <p:ext uri="{BB962C8B-B14F-4D97-AF65-F5344CB8AC3E}">
        <p14:creationId xmlns:p14="http://schemas.microsoft.com/office/powerpoint/2010/main" val="3075314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F9F7BC99-8E34-7A4E-B90D-F3C6B587C0D9}" type="slidenum">
              <a:rPr lang="en-US"/>
              <a:pPr/>
              <a:t>39</a:t>
            </a:fld>
            <a:endParaRPr lang="en-US" dirty="0"/>
          </a:p>
        </p:txBody>
      </p:sp>
    </p:spTree>
    <p:extLst>
      <p:ext uri="{BB962C8B-B14F-4D97-AF65-F5344CB8AC3E}">
        <p14:creationId xmlns:p14="http://schemas.microsoft.com/office/powerpoint/2010/main" val="3705829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2100" name="Slide Number Placeholder 3"/>
          <p:cNvSpPr>
            <a:spLocks noGrp="1"/>
          </p:cNvSpPr>
          <p:nvPr>
            <p:ph type="sldNum" sz="quarter" idx="5"/>
          </p:nvPr>
        </p:nvSpPr>
        <p:spPr>
          <a:noFill/>
        </p:spPr>
        <p:txBody>
          <a:bodyPr/>
          <a:lstStyle/>
          <a:p>
            <a:fld id="{DA32C51B-7654-3A4D-B1FC-E7CFD0F2E3D5}" type="slidenum">
              <a:rPr lang="en-US"/>
              <a:pPr/>
              <a:t>40</a:t>
            </a:fld>
            <a:endParaRPr lang="en-US" dirty="0"/>
          </a:p>
        </p:txBody>
      </p:sp>
    </p:spTree>
    <p:extLst>
      <p:ext uri="{BB962C8B-B14F-4D97-AF65-F5344CB8AC3E}">
        <p14:creationId xmlns:p14="http://schemas.microsoft.com/office/powerpoint/2010/main" val="174247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a:t>
            </a:fld>
            <a:endParaRPr lang="en-US" dirty="0"/>
          </a:p>
        </p:txBody>
      </p:sp>
    </p:spTree>
    <p:extLst>
      <p:ext uri="{BB962C8B-B14F-4D97-AF65-F5344CB8AC3E}">
        <p14:creationId xmlns:p14="http://schemas.microsoft.com/office/powerpoint/2010/main" val="2300352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312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EE58CB1-7A04-9440-9359-7F5B86D2EF86}" type="slidenum">
              <a:rPr lang="en-US" sz="1200" b="0">
                <a:solidFill>
                  <a:schemeClr val="tx1"/>
                </a:solidFill>
              </a:rPr>
              <a:pPr algn="r"/>
              <a:t>41</a:t>
            </a:fld>
            <a:endParaRPr lang="en-US" sz="1200" b="0" dirty="0">
              <a:solidFill>
                <a:schemeClr val="tx1"/>
              </a:solidFill>
            </a:endParaRPr>
          </a:p>
        </p:txBody>
      </p:sp>
    </p:spTree>
    <p:extLst>
      <p:ext uri="{BB962C8B-B14F-4D97-AF65-F5344CB8AC3E}">
        <p14:creationId xmlns:p14="http://schemas.microsoft.com/office/powerpoint/2010/main" val="3029243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15.20 Nuclear fission is the source of energy</a:t>
            </a:r>
            <a:r>
              <a:rPr lang="en-US" baseline="0" dirty="0"/>
              <a:t> for producing electricity in a nuclear power plant.</a:t>
            </a:r>
            <a:endParaRPr lang="en-US" dirty="0"/>
          </a:p>
        </p:txBody>
      </p:sp>
      <p:sp>
        <p:nvSpPr>
          <p:cNvPr id="4" name="Slide Number Placeholder 3"/>
          <p:cNvSpPr>
            <a:spLocks noGrp="1"/>
          </p:cNvSpPr>
          <p:nvPr>
            <p:ph type="sldNum" sz="quarter" idx="10"/>
          </p:nvPr>
        </p:nvSpPr>
        <p:spPr/>
        <p:txBody>
          <a:bodyPr/>
          <a:lstStyle/>
          <a:p>
            <a:fld id="{3E8EE53D-B8EB-5D42-BD86-30CBD2EDEC3E}" type="slidenum">
              <a:rPr lang="en-US" smtClean="0"/>
              <a:pPr/>
              <a:t>42</a:t>
            </a:fld>
            <a:endParaRPr lang="en-US" dirty="0"/>
          </a:p>
        </p:txBody>
      </p:sp>
    </p:spTree>
    <p:extLst>
      <p:ext uri="{BB962C8B-B14F-4D97-AF65-F5344CB8AC3E}">
        <p14:creationId xmlns:p14="http://schemas.microsoft.com/office/powerpoint/2010/main" val="2961558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15.21 Nuclear power plant. Intense heat from the nuclear fission of uranium-235 in a chain reaction (Figure 15.20) in the core of this pressurized water-cooled nuclear power plant is transferred to two heat exchangers and converted to steam, which spins a turbine that generates electricity. About 65% of the energy released by the nuclear fission of the plant’s uranium fuel is wasted. It ends up as heat that flows into the atmosphere through gigantic cooling towers (shown in the photo) or into water from a nearby source that is used to cool the plant. Critical thinking: How does this plant differ from the coal-burning plant in Figure 15.13?</a:t>
            </a:r>
            <a:endParaRPr noProof="1">
              <a:solidFill>
                <a:srgbClr val="000000"/>
              </a:solidFill>
              <a:latin typeface="Arial"/>
              <a:ea typeface="ＭＳ Ｐゴシック" charset="-128"/>
              <a:cs typeface="Arial"/>
            </a:endParaRPr>
          </a:p>
        </p:txBody>
      </p:sp>
      <p:sp>
        <p:nvSpPr>
          <p:cNvPr id="134148" name="Slide Number Placeholder 3"/>
          <p:cNvSpPr>
            <a:spLocks noGrp="1"/>
          </p:cNvSpPr>
          <p:nvPr>
            <p:ph type="sldNum" sz="quarter" idx="5"/>
          </p:nvPr>
        </p:nvSpPr>
        <p:spPr>
          <a:noFill/>
        </p:spPr>
        <p:txBody>
          <a:bodyPr/>
          <a:lstStyle/>
          <a:p>
            <a:fld id="{36E890D9-6331-FB44-9802-43F130910C69}" type="slidenum">
              <a:rPr lang="en-US"/>
              <a:pPr/>
              <a:t>43</a:t>
            </a:fld>
            <a:endParaRPr lang="en-US" dirty="0"/>
          </a:p>
        </p:txBody>
      </p:sp>
    </p:spTree>
    <p:extLst>
      <p:ext uri="{BB962C8B-B14F-4D97-AF65-F5344CB8AC3E}">
        <p14:creationId xmlns:p14="http://schemas.microsoft.com/office/powerpoint/2010/main" val="767937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6196" name="Slide Number Placeholder 3"/>
          <p:cNvSpPr>
            <a:spLocks noGrp="1"/>
          </p:cNvSpPr>
          <p:nvPr>
            <p:ph type="sldNum" sz="quarter" idx="5"/>
          </p:nvPr>
        </p:nvSpPr>
        <p:spPr>
          <a:noFill/>
        </p:spPr>
        <p:txBody>
          <a:bodyPr/>
          <a:lstStyle/>
          <a:p>
            <a:fld id="{373819BD-D547-D348-8F08-F2E99D37C173}" type="slidenum">
              <a:rPr lang="en-US"/>
              <a:pPr/>
              <a:t>44</a:t>
            </a:fld>
            <a:endParaRPr lang="en-US" dirty="0"/>
          </a:p>
        </p:txBody>
      </p:sp>
    </p:spTree>
    <p:extLst>
      <p:ext uri="{BB962C8B-B14F-4D97-AF65-F5344CB8AC3E}">
        <p14:creationId xmlns:p14="http://schemas.microsoft.com/office/powerpoint/2010/main" val="1764860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a:cs typeface="Arial"/>
              </a:rPr>
              <a:t>Figure 15.22 Using nuclear power to produce electricity involves a sequence of steps and technologies that together are called the nuclear fuel cycle. Critical thinking: Do you think the market price of nuclear-generated electricity should include all the costs of the nuclear fuel cycle, in keeping with the full-cost pricing principle of sustainability? Explain</a:t>
            </a:r>
            <a:endParaRPr noProof="1">
              <a:solidFill>
                <a:srgbClr val="000000"/>
              </a:solidFill>
              <a:latin typeface="Arial"/>
              <a:ea typeface="ＭＳ Ｐゴシック" charset="-128"/>
              <a:cs typeface="Arial"/>
            </a:endParaRPr>
          </a:p>
        </p:txBody>
      </p:sp>
      <p:sp>
        <p:nvSpPr>
          <p:cNvPr id="137220" name="Slide Number Placeholder 3"/>
          <p:cNvSpPr>
            <a:spLocks noGrp="1"/>
          </p:cNvSpPr>
          <p:nvPr>
            <p:ph type="sldNum" sz="quarter" idx="5"/>
          </p:nvPr>
        </p:nvSpPr>
        <p:spPr>
          <a:noFill/>
        </p:spPr>
        <p:txBody>
          <a:bodyPr/>
          <a:lstStyle/>
          <a:p>
            <a:fld id="{D5865127-E18F-2948-B173-2626BD2691E5}" type="slidenum">
              <a:rPr lang="en-US"/>
              <a:pPr/>
              <a:t>45</a:t>
            </a:fld>
            <a:endParaRPr lang="en-US" dirty="0"/>
          </a:p>
        </p:txBody>
      </p:sp>
    </p:spTree>
    <p:extLst>
      <p:ext uri="{BB962C8B-B14F-4D97-AF65-F5344CB8AC3E}">
        <p14:creationId xmlns:p14="http://schemas.microsoft.com/office/powerpoint/2010/main" val="1706900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a:cs typeface="Arial"/>
              </a:rPr>
              <a:t>Figure 15.23 Using the nuclear power fuel cycle (Figure 15.22) to produce electricity has advantages and disadvantages. Critical thinking: Which single advantage and which single disadvantage do you think are the most important? Why? Do you think that the advantages of using nuclear power outweigh its disadvantages? Explain.</a:t>
            </a:r>
            <a:endParaRPr lang="en-US" b="1" dirty="0">
              <a:latin typeface="Arial"/>
              <a:cs typeface="Arial"/>
            </a:endParaRPr>
          </a:p>
        </p:txBody>
      </p:sp>
      <p:sp>
        <p:nvSpPr>
          <p:cNvPr id="4" name="Slide Number Placeholder 3"/>
          <p:cNvSpPr>
            <a:spLocks noGrp="1"/>
          </p:cNvSpPr>
          <p:nvPr>
            <p:ph type="sldNum" sz="quarter" idx="10"/>
          </p:nvPr>
        </p:nvSpPr>
        <p:spPr/>
        <p:txBody>
          <a:bodyPr/>
          <a:lstStyle/>
          <a:p>
            <a:fld id="{3E8EE53D-B8EB-5D42-BD86-30CBD2EDEC3E}" type="slidenum">
              <a:rPr lang="en-US" smtClean="0"/>
              <a:pPr/>
              <a:t>46</a:t>
            </a:fld>
            <a:endParaRPr lang="en-US" dirty="0"/>
          </a:p>
        </p:txBody>
      </p:sp>
    </p:spTree>
    <p:extLst>
      <p:ext uri="{BB962C8B-B14F-4D97-AF65-F5344CB8AC3E}">
        <p14:creationId xmlns:p14="http://schemas.microsoft.com/office/powerpoint/2010/main" val="3288693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47</a:t>
            </a:fld>
            <a:endParaRPr lang="en-US" dirty="0"/>
          </a:p>
        </p:txBody>
      </p:sp>
    </p:spTree>
    <p:extLst>
      <p:ext uri="{BB962C8B-B14F-4D97-AF65-F5344CB8AC3E}">
        <p14:creationId xmlns:p14="http://schemas.microsoft.com/office/powerpoint/2010/main" val="2336114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6436" name="Slide Number Placeholder 3"/>
          <p:cNvSpPr>
            <a:spLocks noGrp="1"/>
          </p:cNvSpPr>
          <p:nvPr>
            <p:ph type="sldNum" sz="quarter" idx="5"/>
          </p:nvPr>
        </p:nvSpPr>
        <p:spPr>
          <a:noFill/>
        </p:spPr>
        <p:txBody>
          <a:bodyPr/>
          <a:lstStyle/>
          <a:p>
            <a:fld id="{D3ED8273-5700-4842-B61A-6D78562956F4}" type="slidenum">
              <a:rPr lang="en-US"/>
              <a:pPr/>
              <a:t>48</a:t>
            </a:fld>
            <a:endParaRPr lang="en-US" dirty="0"/>
          </a:p>
        </p:txBody>
      </p:sp>
    </p:spTree>
    <p:extLst>
      <p:ext uri="{BB962C8B-B14F-4D97-AF65-F5344CB8AC3E}">
        <p14:creationId xmlns:p14="http://schemas.microsoft.com/office/powerpoint/2010/main" val="2756703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9508" name="Slide Number Placeholder 3"/>
          <p:cNvSpPr>
            <a:spLocks noGrp="1"/>
          </p:cNvSpPr>
          <p:nvPr>
            <p:ph type="sldNum" sz="quarter" idx="5"/>
          </p:nvPr>
        </p:nvSpPr>
        <p:spPr>
          <a:noFill/>
        </p:spPr>
        <p:txBody>
          <a:bodyPr/>
          <a:lstStyle/>
          <a:p>
            <a:fld id="{87DDE16C-0322-FC48-9BF0-7E3159C87C0E}" type="slidenum">
              <a:rPr lang="en-US"/>
              <a:pPr/>
              <a:t>49</a:t>
            </a:fld>
            <a:endParaRPr lang="en-US" dirty="0"/>
          </a:p>
        </p:txBody>
      </p:sp>
    </p:spTree>
    <p:extLst>
      <p:ext uri="{BB962C8B-B14F-4D97-AF65-F5344CB8AC3E}">
        <p14:creationId xmlns:p14="http://schemas.microsoft.com/office/powerpoint/2010/main" val="31050479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54628" name="Slide Number Placeholder 3"/>
          <p:cNvSpPr>
            <a:spLocks noGrp="1"/>
          </p:cNvSpPr>
          <p:nvPr>
            <p:ph type="sldNum" sz="quarter" idx="5"/>
          </p:nvPr>
        </p:nvSpPr>
        <p:spPr>
          <a:noFill/>
        </p:spPr>
        <p:txBody>
          <a:bodyPr/>
          <a:lstStyle/>
          <a:p>
            <a:fld id="{F3941FF9-A835-BD4B-A76A-64ACD6A6285E}" type="slidenum">
              <a:rPr lang="en-US"/>
              <a:pPr/>
              <a:t>50</a:t>
            </a:fld>
            <a:endParaRPr lang="en-US" dirty="0"/>
          </a:p>
        </p:txBody>
      </p:sp>
    </p:spTree>
    <p:extLst>
      <p:ext uri="{BB962C8B-B14F-4D97-AF65-F5344CB8AC3E}">
        <p14:creationId xmlns:p14="http://schemas.microsoft.com/office/powerpoint/2010/main" val="421775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15.2 Energy</a:t>
            </a:r>
            <a:r>
              <a:rPr lang="en-US" baseline="0" dirty="0"/>
              <a:t> use by source throughout the world (left) and in the United States (right) in 2014.</a:t>
            </a:r>
            <a:endParaRPr lang="en-US" dirty="0"/>
          </a:p>
        </p:txBody>
      </p:sp>
      <p:sp>
        <p:nvSpPr>
          <p:cNvPr id="4" name="Slide Number Placeholder 3"/>
          <p:cNvSpPr>
            <a:spLocks noGrp="1"/>
          </p:cNvSpPr>
          <p:nvPr>
            <p:ph type="sldNum" sz="quarter" idx="10"/>
          </p:nvPr>
        </p:nvSpPr>
        <p:spPr/>
        <p:txBody>
          <a:bodyPr/>
          <a:lstStyle/>
          <a:p>
            <a:fld id="{3E8EE53D-B8EB-5D42-BD86-30CBD2EDEC3E}" type="slidenum">
              <a:rPr lang="en-US" smtClean="0"/>
              <a:pPr/>
              <a:t>6</a:t>
            </a:fld>
            <a:endParaRPr lang="en-US" dirty="0"/>
          </a:p>
        </p:txBody>
      </p:sp>
    </p:spTree>
    <p:extLst>
      <p:ext uri="{BB962C8B-B14F-4D97-AF65-F5344CB8AC3E}">
        <p14:creationId xmlns:p14="http://schemas.microsoft.com/office/powerpoint/2010/main" val="4142754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51</a:t>
            </a:fld>
            <a:endParaRPr lang="en-US" dirty="0"/>
          </a:p>
        </p:txBody>
      </p:sp>
    </p:spTree>
    <p:extLst>
      <p:ext uri="{BB962C8B-B14F-4D97-AF65-F5344CB8AC3E}">
        <p14:creationId xmlns:p14="http://schemas.microsoft.com/office/powerpoint/2010/main" val="2882032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53</a:t>
            </a:fld>
            <a:endParaRPr lang="en-US" dirty="0"/>
          </a:p>
        </p:txBody>
      </p:sp>
    </p:spTree>
    <p:extLst>
      <p:ext uri="{BB962C8B-B14F-4D97-AF65-F5344CB8AC3E}">
        <p14:creationId xmlns:p14="http://schemas.microsoft.com/office/powerpoint/2010/main" val="25260638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54</a:t>
            </a:fld>
            <a:endParaRPr lang="en-US" dirty="0"/>
          </a:p>
        </p:txBody>
      </p:sp>
    </p:spTree>
    <p:extLst>
      <p:ext uri="{BB962C8B-B14F-4D97-AF65-F5344CB8AC3E}">
        <p14:creationId xmlns:p14="http://schemas.microsoft.com/office/powerpoint/2010/main" val="9971677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55</a:t>
            </a:fld>
            <a:endParaRPr lang="en-US" dirty="0"/>
          </a:p>
        </p:txBody>
      </p:sp>
    </p:spTree>
    <p:extLst>
      <p:ext uri="{BB962C8B-B14F-4D97-AF65-F5344CB8AC3E}">
        <p14:creationId xmlns:p14="http://schemas.microsoft.com/office/powerpoint/2010/main" val="4242817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56</a:t>
            </a:fld>
            <a:endParaRPr lang="en-US" dirty="0"/>
          </a:p>
        </p:txBody>
      </p:sp>
    </p:spTree>
    <p:extLst>
      <p:ext uri="{BB962C8B-B14F-4D97-AF65-F5344CB8AC3E}">
        <p14:creationId xmlns:p14="http://schemas.microsoft.com/office/powerpoint/2010/main" val="986008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57</a:t>
            </a:fld>
            <a:endParaRPr lang="en-US" dirty="0"/>
          </a:p>
        </p:txBody>
      </p:sp>
    </p:spTree>
    <p:extLst>
      <p:ext uri="{BB962C8B-B14F-4D97-AF65-F5344CB8AC3E}">
        <p14:creationId xmlns:p14="http://schemas.microsoft.com/office/powerpoint/2010/main" val="10959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7</a:t>
            </a:fld>
            <a:endParaRPr lang="en-US" dirty="0"/>
          </a:p>
        </p:txBody>
      </p:sp>
    </p:spTree>
    <p:extLst>
      <p:ext uri="{BB962C8B-B14F-4D97-AF65-F5344CB8AC3E}">
        <p14:creationId xmlns:p14="http://schemas.microsoft.com/office/powerpoint/2010/main" val="736312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8</a:t>
            </a:fld>
            <a:endParaRPr lang="en-US" dirty="0"/>
          </a:p>
        </p:txBody>
      </p:sp>
    </p:spTree>
    <p:extLst>
      <p:ext uri="{BB962C8B-B14F-4D97-AF65-F5344CB8AC3E}">
        <p14:creationId xmlns:p14="http://schemas.microsoft.com/office/powerpoint/2010/main" val="34115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Figure 15.3 </a:t>
            </a:r>
            <a:r>
              <a:rPr lang="en-US" sz="1200" b="0" i="0" u="none" strike="noStrike" kern="1200" baseline="0" dirty="0">
                <a:solidFill>
                  <a:schemeClr val="tx1"/>
                </a:solidFill>
                <a:latin typeface="Arial"/>
                <a:cs typeface="Arial"/>
              </a:rPr>
              <a:t>Generalized net energies for various energy resources and systems (Concept 15.1). Critical thinking: Based only on these data, which two resources in each category should we be using?</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3E8EE53D-B8EB-5D42-BD86-30CBD2EDEC3E}" type="slidenum">
              <a:rPr lang="en-US" smtClean="0"/>
              <a:pPr/>
              <a:t>9</a:t>
            </a:fld>
            <a:endParaRPr lang="en-US" dirty="0"/>
          </a:p>
        </p:txBody>
      </p:sp>
    </p:spTree>
    <p:extLst>
      <p:ext uri="{BB962C8B-B14F-4D97-AF65-F5344CB8AC3E}">
        <p14:creationId xmlns:p14="http://schemas.microsoft.com/office/powerpoint/2010/main" val="423807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95AE8C25-2A25-1A4D-8BE9-CD1E4819F25E}" type="slidenum">
              <a:rPr lang="en-US"/>
              <a:pPr/>
              <a:t>10</a:t>
            </a:fld>
            <a:endParaRPr lang="en-US" dirty="0"/>
          </a:p>
        </p:txBody>
      </p:sp>
    </p:spTree>
    <p:extLst>
      <p:ext uri="{BB962C8B-B14F-4D97-AF65-F5344CB8AC3E}">
        <p14:creationId xmlns:p14="http://schemas.microsoft.com/office/powerpoint/2010/main" val="2133536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21166624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23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879094523"/>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547865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6017301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76200" y="816430"/>
            <a:ext cx="8229600" cy="478970"/>
          </a:xfrm>
        </p:spPr>
        <p:txBody>
          <a:bodyPr/>
          <a:lstStyle/>
          <a:p>
            <a:r>
              <a:rPr lang="en-US" dirty="0"/>
              <a:t>1st Edition</a:t>
            </a:r>
          </a:p>
        </p:txBody>
      </p:sp>
      <p:sp>
        <p:nvSpPr>
          <p:cNvPr id="6" name="Text Placeholder 5"/>
          <p:cNvSpPr>
            <a:spLocks noGrp="1"/>
          </p:cNvSpPr>
          <p:nvPr>
            <p:ph type="body" sz="quarter" idx="14"/>
          </p:nvPr>
        </p:nvSpPr>
        <p:spPr>
          <a:xfrm>
            <a:off x="4419600" y="2929338"/>
            <a:ext cx="4267200" cy="2072440"/>
          </a:xfrm>
        </p:spPr>
        <p:txBody>
          <a:bodyPr/>
          <a:lstStyle/>
          <a:p>
            <a:pPr algn="ctr"/>
            <a:r>
              <a:rPr lang="en-US" sz="4500" b="1" dirty="0"/>
              <a:t>Chapter 14</a:t>
            </a:r>
          </a:p>
          <a:p>
            <a:pPr algn="ctr"/>
            <a:r>
              <a:rPr lang="en-US" sz="4500" dirty="0"/>
              <a:t>Nonrenewable Energy</a:t>
            </a:r>
          </a:p>
        </p:txBody>
      </p:sp>
      <p:sp>
        <p:nvSpPr>
          <p:cNvPr id="7" name="Text Placeholder 6"/>
          <p:cNvSpPr>
            <a:spLocks noGrp="1"/>
          </p:cNvSpPr>
          <p:nvPr>
            <p:ph type="body" sz="quarter" idx="15"/>
          </p:nvPr>
        </p:nvSpPr>
        <p:spPr>
          <a:xfrm>
            <a:off x="1676400" y="6267487"/>
            <a:ext cx="7127628" cy="578846"/>
          </a:xfrm>
        </p:spPr>
        <p:txBody>
          <a:bodyPr/>
          <a:lstStyle/>
          <a:p>
            <a:pPr algn="ctr"/>
            <a:r>
              <a:rPr lang="en-US" sz="1200" dirty="0">
                <a:solidFill>
                  <a:schemeClr val="bg1"/>
                </a:solidFill>
              </a:rPr>
              <a:t>Copyright © 2018 </a:t>
            </a:r>
            <a:r>
              <a:rPr lang="en-US" sz="1200" dirty="0" err="1">
                <a:solidFill>
                  <a:schemeClr val="bg1"/>
                </a:solidFill>
              </a:rPr>
              <a:t>Cengage</a:t>
            </a:r>
            <a:r>
              <a:rPr lang="en-US" sz="1200" dirty="0">
                <a:solidFill>
                  <a:schemeClr val="bg1"/>
                </a:solidFill>
              </a:rPr>
              <a:t>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795F5EA4-33EF-4A7D-B594-530EA3510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3761987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noChangeArrowheads="1"/>
          </p:cNvSpPr>
          <p:nvPr>
            <p:ph type="title"/>
          </p:nvPr>
        </p:nvSpPr>
        <p:spPr/>
        <p:txBody>
          <a:bodyPr>
            <a:normAutofit fontScale="90000"/>
          </a:bodyPr>
          <a:lstStyle/>
          <a:p>
            <a:r>
              <a:rPr lang="en-US" dirty="0"/>
              <a:t>14.2 What Are the Advantages and Disadvantages of Using Oil? </a:t>
            </a:r>
          </a:p>
        </p:txBody>
      </p:sp>
      <p:sp>
        <p:nvSpPr>
          <p:cNvPr id="13315" name="Content Placeholder 3"/>
          <p:cNvSpPr>
            <a:spLocks noGrp="1" noChangeArrowheads="1"/>
          </p:cNvSpPr>
          <p:nvPr>
            <p:ph idx="1"/>
          </p:nvPr>
        </p:nvSpPr>
        <p:spPr>
          <a:xfrm>
            <a:off x="457200" y="1600200"/>
            <a:ext cx="8229600" cy="4267200"/>
          </a:xfrm>
        </p:spPr>
        <p:txBody>
          <a:bodyPr/>
          <a:lstStyle/>
          <a:p>
            <a:r>
              <a:rPr lang="en-US" dirty="0"/>
              <a:t>Conventional crude oil is abundant</a:t>
            </a:r>
          </a:p>
          <a:p>
            <a:pPr lvl="1"/>
            <a:r>
              <a:rPr lang="en-US" dirty="0"/>
              <a:t>Medium net energy yield</a:t>
            </a:r>
          </a:p>
          <a:p>
            <a:pPr lvl="1"/>
            <a:r>
              <a:rPr lang="en-US" dirty="0"/>
              <a:t>Causes air and water pollution</a:t>
            </a:r>
          </a:p>
          <a:p>
            <a:pPr lvl="1"/>
            <a:r>
              <a:rPr lang="en-US" dirty="0"/>
              <a:t>Releases CO</a:t>
            </a:r>
            <a:r>
              <a:rPr lang="en-US" baseline="-25000" dirty="0"/>
              <a:t>2</a:t>
            </a:r>
            <a:r>
              <a:rPr lang="en-US" dirty="0"/>
              <a:t> into the atmosphere</a:t>
            </a:r>
          </a:p>
          <a:p>
            <a:r>
              <a:rPr lang="en-US" dirty="0"/>
              <a:t>Unconventional heavy oil from oil shale rock and oil sands</a:t>
            </a:r>
          </a:p>
          <a:p>
            <a:pPr lvl="1"/>
            <a:r>
              <a:rPr lang="en-US" dirty="0"/>
              <a:t>Potentially large supplies</a:t>
            </a:r>
          </a:p>
          <a:p>
            <a:pPr lvl="1"/>
            <a:r>
              <a:rPr lang="en-US" dirty="0"/>
              <a:t>Low net energy yield</a:t>
            </a:r>
          </a:p>
          <a:p>
            <a:pPr lvl="1"/>
            <a:r>
              <a:rPr lang="en-US" dirty="0"/>
              <a:t>Higher environmental impact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noChangeArrowheads="1"/>
          </p:cNvSpPr>
          <p:nvPr>
            <p:ph type="title"/>
          </p:nvPr>
        </p:nvSpPr>
        <p:spPr/>
        <p:txBody>
          <a:bodyPr/>
          <a:lstStyle/>
          <a:p>
            <a:r>
              <a:rPr lang="en-US" dirty="0"/>
              <a:t>We Depend Heavily on Oil (1 of 3)</a:t>
            </a:r>
          </a:p>
        </p:txBody>
      </p:sp>
      <p:sp>
        <p:nvSpPr>
          <p:cNvPr id="14339" name="Content Placeholder 3"/>
          <p:cNvSpPr>
            <a:spLocks noGrp="1" noChangeArrowheads="1"/>
          </p:cNvSpPr>
          <p:nvPr>
            <p:ph idx="1"/>
          </p:nvPr>
        </p:nvSpPr>
        <p:spPr>
          <a:xfrm>
            <a:off x="457200" y="1600200"/>
            <a:ext cx="8229600" cy="4191000"/>
          </a:xfrm>
        </p:spPr>
        <p:txBody>
          <a:bodyPr/>
          <a:lstStyle/>
          <a:p>
            <a:r>
              <a:rPr lang="en-US" dirty="0"/>
              <a:t>Crude oil (petroleum)</a:t>
            </a:r>
          </a:p>
          <a:p>
            <a:pPr lvl="1"/>
            <a:r>
              <a:rPr lang="en-US" dirty="0"/>
              <a:t>Contains combustible hydrocarbons</a:t>
            </a:r>
          </a:p>
          <a:p>
            <a:r>
              <a:rPr lang="en-US" dirty="0"/>
              <a:t>Peak production</a:t>
            </a:r>
          </a:p>
          <a:p>
            <a:pPr lvl="1"/>
            <a:r>
              <a:rPr lang="en-US" dirty="0"/>
              <a:t>Time after which production from a well declines</a:t>
            </a:r>
          </a:p>
          <a:p>
            <a:r>
              <a:rPr lang="en-US" dirty="0"/>
              <a:t>Crude oil cannot be used as it comes out of the ground</a:t>
            </a:r>
          </a:p>
          <a:p>
            <a:pPr lvl="1"/>
            <a:r>
              <a:rPr lang="en-US" dirty="0"/>
              <a:t>Must be refined using high-quality energy</a:t>
            </a:r>
          </a:p>
          <a:p>
            <a:pPr lvl="1"/>
            <a:r>
              <a:rPr lang="en-US" dirty="0"/>
              <a:t>Petrochemicals–byproducts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1004011"/>
          </a:xfrm>
        </p:spPr>
        <p:txBody>
          <a:bodyPr/>
          <a:lstStyle/>
          <a:p>
            <a:r>
              <a:rPr lang="en-US" dirty="0"/>
              <a:t>We Depend Heavily on Oil (2 of 3)</a:t>
            </a:r>
          </a:p>
        </p:txBody>
      </p:sp>
      <p:pic>
        <p:nvPicPr>
          <p:cNvPr id="2" name="Picture 1" descr=" The model of the distillation column emitting different components depending on their boiling point is illustrated in the image. The dome-shaped furnace with pipes both side and with burning fire inside. The left side pipe is for the inlet of crude oil and right side pipe is connected to the distillation column. The arrows directed in the direction of the pipe towards distillation column reads, “Heated crude oil.” The bottom of the column is labeled as, &quot;Highest boiling point&quot; and top of the column is labeled as, &quot;low boing point.&quot; From the bottom various components emits and starts with Asphalt used for laying roads, secondly it emits grease and wax, followed by Naphtha which is used as Naphtha solvent, followed by Diesel oil which is used as fuel for trucks, followed by heating oil which is used in houses for heating purposes, followed by Aviation fuel which is used as fuel for airplanes, followed by gasoline which is used in petrol pumps, and finally gases are emitted from the distillation column at lowest boiling poi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824" y="1444337"/>
            <a:ext cx="3280739" cy="4502727"/>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289" y="228600"/>
            <a:ext cx="7302398" cy="685753"/>
          </a:xfrm>
        </p:spPr>
        <p:txBody>
          <a:bodyPr/>
          <a:lstStyle/>
          <a:p>
            <a:r>
              <a:rPr lang="en-US" dirty="0"/>
              <a:t>We Depend Heavily on Oil (3 of 3)</a:t>
            </a:r>
          </a:p>
        </p:txBody>
      </p:sp>
      <p:pic>
        <p:nvPicPr>
          <p:cNvPr id="3" name="Picture 2" descr="a photo depicts the well-illuminated oil refinery in Texas. Many long chimneys and huge pipes are observed in the photo. Thick white smoke is emitting from one of the chimney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 y="1478622"/>
            <a:ext cx="6934200" cy="4464978"/>
          </a:xfrm>
          <a:prstGeom prst="rect">
            <a:avLst/>
          </a:prstGeom>
        </p:spPr>
      </p:pic>
    </p:spTree>
    <p:extLst>
      <p:ext uri="{BB962C8B-B14F-4D97-AF65-F5344CB8AC3E}">
        <p14:creationId xmlns:p14="http://schemas.microsoft.com/office/powerpoint/2010/main" val="42085220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dirty="0"/>
              <a:t>Is the World Running Out of Crude Oil? States </a:t>
            </a:r>
            <a:br>
              <a:rPr lang="en-US" dirty="0"/>
            </a:br>
            <a:r>
              <a:rPr lang="en-US" dirty="0"/>
              <a:t>(1 of 2)</a:t>
            </a:r>
          </a:p>
        </p:txBody>
      </p:sp>
      <p:sp>
        <p:nvSpPr>
          <p:cNvPr id="17411" name="Content Placeholder 2"/>
          <p:cNvSpPr>
            <a:spLocks noGrp="1"/>
          </p:cNvSpPr>
          <p:nvPr>
            <p:ph idx="1"/>
          </p:nvPr>
        </p:nvSpPr>
        <p:spPr>
          <a:xfrm>
            <a:off x="228600" y="1295401"/>
            <a:ext cx="8763000" cy="3048000"/>
          </a:xfrm>
        </p:spPr>
        <p:txBody>
          <a:bodyPr/>
          <a:lstStyle/>
          <a:p>
            <a:r>
              <a:rPr lang="en-US" dirty="0"/>
              <a:t>Proven oil reserves–available deposits</a:t>
            </a:r>
          </a:p>
          <a:p>
            <a:pPr lvl="1"/>
            <a:r>
              <a:rPr lang="en-US" dirty="0"/>
              <a:t>12 OPEC countries have 81% of the world’s proven crude oil reserves</a:t>
            </a:r>
          </a:p>
          <a:p>
            <a:pPr lvl="2"/>
            <a:r>
              <a:rPr lang="en-US" dirty="0"/>
              <a:t>These countries play a role in regulating global prices by agreeing to increase or decrease the amount produced</a:t>
            </a:r>
          </a:p>
          <a:p>
            <a:r>
              <a:rPr lang="en-US" dirty="0"/>
              <a:t>Increasing shortage of cheap oil</a:t>
            </a:r>
          </a:p>
          <a:p>
            <a:pPr lvl="1"/>
            <a:r>
              <a:rPr lang="en-US" dirty="0"/>
              <a:t>Easy-to-reach deposits are quickly being depleted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1004011"/>
          </a:xfrm>
        </p:spPr>
        <p:txBody>
          <a:bodyPr>
            <a:normAutofit fontScale="90000"/>
          </a:bodyPr>
          <a:lstStyle/>
          <a:p>
            <a:r>
              <a:rPr lang="en-US" dirty="0"/>
              <a:t>Case Study: Oil Production and Consumption in the United States (1 of 3)</a:t>
            </a:r>
          </a:p>
        </p:txBody>
      </p:sp>
      <p:pic>
        <p:nvPicPr>
          <p:cNvPr id="3" name="Picture 2" descr="A statistical illustration depicting the countries with the largest proven crude oil reserves, crude oil production and crude oil consumption in 2014 has three sections. Section A illustrates the countries with largest crude oil reserves. Venezuela has 18 percent of crude oil reserves, Saudi Arabia has 13 percent and Canada has 10 percent of crude oil reserves. Section B depicts the countries with largest crude oil production. Saudi Arabia accounts for 13 percent of crude oil production, Russia – 13 percent and the United States accounts for 12 percent of crude oil production. Section C depicts the countries with largest crude oil consumption. The United States consumes 20 percent of crude oil, China consumes 17 percent and Japan consumes 5 percent of crude o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9423" y="1514677"/>
            <a:ext cx="5795597" cy="4385535"/>
          </a:xfrm>
          <a:prstGeom prst="rect">
            <a:avLst/>
          </a:prstGeom>
        </p:spPr>
      </p:pic>
    </p:spTree>
    <p:extLst>
      <p:ext uri="{BB962C8B-B14F-4D97-AF65-F5344CB8AC3E}">
        <p14:creationId xmlns:p14="http://schemas.microsoft.com/office/powerpoint/2010/main" val="366235518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Oil Production and Consumption in the United States </a:t>
            </a:r>
            <a:r>
              <a:rPr lang="en-US" dirty="0" err="1"/>
              <a:t>States</a:t>
            </a:r>
            <a:r>
              <a:rPr lang="en-US" dirty="0"/>
              <a:t> (2 of 3)</a:t>
            </a:r>
          </a:p>
        </p:txBody>
      </p:sp>
      <p:sp>
        <p:nvSpPr>
          <p:cNvPr id="2" name="Content Placeholder 1"/>
          <p:cNvSpPr>
            <a:spLocks noGrp="1"/>
          </p:cNvSpPr>
          <p:nvPr>
            <p:ph idx="1"/>
          </p:nvPr>
        </p:nvSpPr>
        <p:spPr>
          <a:xfrm>
            <a:off x="457200" y="1419461"/>
            <a:ext cx="8229600" cy="4219339"/>
          </a:xfrm>
        </p:spPr>
        <p:txBody>
          <a:bodyPr/>
          <a:lstStyle/>
          <a:p>
            <a:r>
              <a:rPr lang="en-US" dirty="0"/>
              <a:t>U.S. commercial energy sources</a:t>
            </a:r>
          </a:p>
          <a:p>
            <a:pPr lvl="1"/>
            <a:r>
              <a:rPr lang="en-US" dirty="0"/>
              <a:t>82% from fossil fuels</a:t>
            </a:r>
          </a:p>
          <a:p>
            <a:pPr lvl="2"/>
            <a:r>
              <a:rPr lang="en-US" dirty="0"/>
              <a:t>Largest portion comes from crude oil</a:t>
            </a:r>
          </a:p>
          <a:p>
            <a:r>
              <a:rPr lang="en-US" dirty="0"/>
              <a:t>U.S. oil consumption exceeds domestic production</a:t>
            </a:r>
          </a:p>
          <a:p>
            <a:pPr lvl="1"/>
            <a:r>
              <a:rPr lang="en-US" dirty="0"/>
              <a:t>Must import oil</a:t>
            </a:r>
          </a:p>
          <a:p>
            <a:r>
              <a:rPr lang="en-US" dirty="0"/>
              <a:t>Recent rise in domestic production of tight oil from shale rock</a:t>
            </a:r>
          </a:p>
          <a:p>
            <a:pPr lvl="1"/>
            <a:r>
              <a:rPr lang="en-US" dirty="0"/>
              <a:t>Likely to peak around 2020 and then decline</a:t>
            </a:r>
          </a:p>
        </p:txBody>
      </p:sp>
    </p:spTree>
    <p:extLst>
      <p:ext uri="{BB962C8B-B14F-4D97-AF65-F5344CB8AC3E}">
        <p14:creationId xmlns:p14="http://schemas.microsoft.com/office/powerpoint/2010/main" val="127313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912737"/>
          </a:xfrm>
        </p:spPr>
        <p:txBody>
          <a:bodyPr>
            <a:normAutofit fontScale="90000"/>
          </a:bodyPr>
          <a:lstStyle/>
          <a:p>
            <a:r>
              <a:rPr lang="en-US" dirty="0"/>
              <a:t>Case Study: Oil Production and Consumption in the United States (3 of 3)</a:t>
            </a:r>
          </a:p>
        </p:txBody>
      </p:sp>
      <p:pic>
        <p:nvPicPr>
          <p:cNvPr id="2" name="Picture 1" descr="An illustration depicts the advantages and disadvantages of using conventional light oil as an energy resource. The advantages listed are “Ample supply for several decades, Net energy is medium but decreasing, Lowland disruption, and efficient distribution system.” The disadvantages listed are “Water pollution from oil spills and leaks, Environmental costs not included in the market price, Releases carbon dioxide and other air pollutants when burned and Vulnerable to international supply interruptions.” A photo of crude oil extraction plant in the midst of an ocean is included in the illust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611" y="1295400"/>
            <a:ext cx="6235064" cy="4800600"/>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of Heavy Oil Has a High Environmental Impact (1 of 5)</a:t>
            </a:r>
          </a:p>
        </p:txBody>
      </p:sp>
      <p:sp>
        <p:nvSpPr>
          <p:cNvPr id="3" name="Content Placeholder 2"/>
          <p:cNvSpPr>
            <a:spLocks noGrp="1"/>
          </p:cNvSpPr>
          <p:nvPr>
            <p:ph idx="1"/>
          </p:nvPr>
        </p:nvSpPr>
        <p:spPr>
          <a:xfrm>
            <a:off x="228600" y="1295401"/>
            <a:ext cx="8763000" cy="2514600"/>
          </a:xfrm>
        </p:spPr>
        <p:txBody>
          <a:bodyPr/>
          <a:lstStyle/>
          <a:p>
            <a:r>
              <a:rPr lang="en-US" dirty="0"/>
              <a:t>Shale oil</a:t>
            </a:r>
          </a:p>
          <a:p>
            <a:pPr lvl="1"/>
            <a:r>
              <a:rPr lang="en-US" dirty="0"/>
              <a:t>Oil that is integrated within bodies of shale rock</a:t>
            </a:r>
          </a:p>
          <a:p>
            <a:pPr lvl="2"/>
            <a:r>
              <a:rPr lang="en-US" dirty="0"/>
              <a:t>As opposed to being trapped between layers of rock</a:t>
            </a:r>
          </a:p>
          <a:p>
            <a:pPr lvl="1"/>
            <a:r>
              <a:rPr lang="en-US" dirty="0"/>
              <a:t>Production involves mining, crushing, and heating the rock</a:t>
            </a:r>
          </a:p>
          <a:p>
            <a:pPr lvl="2"/>
            <a:r>
              <a:rPr lang="en-US" dirty="0"/>
              <a:t>Extracts kerogen that can be distilled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1004011"/>
          </a:xfrm>
        </p:spPr>
        <p:txBody>
          <a:bodyPr>
            <a:normAutofit fontScale="90000"/>
          </a:bodyPr>
          <a:lstStyle/>
          <a:p>
            <a:r>
              <a:rPr lang="en-US" dirty="0"/>
              <a:t>Use of Heavy Oil Has a High Environmental Impact (2 of 5)</a:t>
            </a:r>
          </a:p>
        </p:txBody>
      </p:sp>
      <p:pic>
        <p:nvPicPr>
          <p:cNvPr id="2" name="Picture 1" descr="A photo of oil shale rock and the heavy shale oil extracted from it. The oil shale rock is black in color with gray to whitish lines. The heavy shale oil collected in a glass tumbler is thick and black in col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612" y="1600200"/>
            <a:ext cx="6578776" cy="4197142"/>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noChangeArrowheads="1"/>
          </p:cNvSpPr>
          <p:nvPr>
            <p:ph type="title"/>
          </p:nvPr>
        </p:nvSpPr>
        <p:spPr/>
        <p:txBody>
          <a:bodyPr>
            <a:normAutofit fontScale="90000"/>
          </a:bodyPr>
          <a:lstStyle/>
          <a:p>
            <a:r>
              <a:rPr lang="en-US" dirty="0"/>
              <a:t>Core Case Study: Using Hydrofracking to Produce Oil and Natural Gas (1 of 2)</a:t>
            </a:r>
          </a:p>
        </p:txBody>
      </p:sp>
      <p:sp>
        <p:nvSpPr>
          <p:cNvPr id="4099" name="Content Placeholder 3"/>
          <p:cNvSpPr>
            <a:spLocks noGrp="1" noChangeArrowheads="1"/>
          </p:cNvSpPr>
          <p:nvPr>
            <p:ph idx="1"/>
          </p:nvPr>
        </p:nvSpPr>
        <p:spPr>
          <a:xfrm>
            <a:off x="228600" y="1295401"/>
            <a:ext cx="8763000" cy="3200400"/>
          </a:xfrm>
        </p:spPr>
        <p:txBody>
          <a:bodyPr/>
          <a:lstStyle/>
          <a:p>
            <a:r>
              <a:rPr lang="en-US" dirty="0"/>
              <a:t>Oil and natural gas trapped between compressed layers of shale rock formations</a:t>
            </a:r>
          </a:p>
          <a:p>
            <a:r>
              <a:rPr lang="en-US" dirty="0"/>
              <a:t>New technologies allowed access</a:t>
            </a:r>
          </a:p>
          <a:p>
            <a:pPr lvl="1"/>
            <a:r>
              <a:rPr lang="en-US" dirty="0"/>
              <a:t>Horizontal drilling</a:t>
            </a:r>
          </a:p>
          <a:p>
            <a:pPr lvl="1"/>
            <a:r>
              <a:rPr lang="en-US" dirty="0"/>
              <a:t>Hydraulic fracturing (</a:t>
            </a:r>
            <a:r>
              <a:rPr lang="en-US" dirty="0" err="1"/>
              <a:t>hydrofracking</a:t>
            </a:r>
            <a:r>
              <a:rPr lang="en-US" dirty="0"/>
              <a:t>)</a:t>
            </a:r>
          </a:p>
          <a:p>
            <a:pPr lvl="2"/>
            <a:r>
              <a:rPr lang="en-US" dirty="0"/>
              <a:t>Pump water, sand, and chemicals into cracks</a:t>
            </a:r>
          </a:p>
          <a:p>
            <a:pPr lvl="2"/>
            <a:r>
              <a:rPr lang="en-US" dirty="0"/>
              <a:t>Produces hazardous waste slurry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noChangeArrowheads="1"/>
          </p:cNvSpPr>
          <p:nvPr>
            <p:ph type="title"/>
          </p:nvPr>
        </p:nvSpPr>
        <p:spPr/>
        <p:txBody>
          <a:bodyPr>
            <a:normAutofit fontScale="90000"/>
          </a:bodyPr>
          <a:lstStyle/>
          <a:p>
            <a:r>
              <a:rPr lang="en-US" dirty="0"/>
              <a:t>Use of Heavy Oil Has a High Environmental Impact (3 of 5)</a:t>
            </a:r>
          </a:p>
        </p:txBody>
      </p:sp>
      <p:sp>
        <p:nvSpPr>
          <p:cNvPr id="30723" name="Content Placeholder 3"/>
          <p:cNvSpPr>
            <a:spLocks noGrp="1" noChangeArrowheads="1"/>
          </p:cNvSpPr>
          <p:nvPr>
            <p:ph idx="1"/>
          </p:nvPr>
        </p:nvSpPr>
        <p:spPr>
          <a:xfrm>
            <a:off x="457200" y="1600200"/>
            <a:ext cx="8229600" cy="4038600"/>
          </a:xfrm>
        </p:spPr>
        <p:txBody>
          <a:bodyPr/>
          <a:lstStyle/>
          <a:p>
            <a:r>
              <a:rPr lang="en-US" dirty="0"/>
              <a:t>Oil sands (tar sands) another source of heavy oil</a:t>
            </a:r>
          </a:p>
          <a:p>
            <a:pPr lvl="1"/>
            <a:r>
              <a:rPr lang="en-US" dirty="0"/>
              <a:t>Contains bitumen</a:t>
            </a:r>
          </a:p>
          <a:p>
            <a:pPr lvl="1"/>
            <a:r>
              <a:rPr lang="en-US" dirty="0"/>
              <a:t>Extensive deposits in Canada</a:t>
            </a:r>
          </a:p>
          <a:p>
            <a:r>
              <a:rPr lang="en-US" dirty="0"/>
              <a:t>Extraction</a:t>
            </a:r>
          </a:p>
          <a:p>
            <a:pPr lvl="1"/>
            <a:r>
              <a:rPr lang="en-US" dirty="0"/>
              <a:t>Clear-cutting forests and strip-mining the land</a:t>
            </a:r>
          </a:p>
          <a:p>
            <a:pPr lvl="1"/>
            <a:r>
              <a:rPr lang="en-US" dirty="0"/>
              <a:t>Low net energy yield</a:t>
            </a:r>
          </a:p>
          <a:p>
            <a:pPr lvl="1"/>
            <a:r>
              <a:rPr lang="en-US" dirty="0"/>
              <a:t>Requires much water</a:t>
            </a:r>
          </a:p>
          <a:p>
            <a:pPr lvl="1"/>
            <a:r>
              <a:rPr lang="en-US" dirty="0"/>
              <a:t>Emits pollutants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7968" y="152400"/>
            <a:ext cx="6035040" cy="1004011"/>
          </a:xfrm>
        </p:spPr>
        <p:txBody>
          <a:bodyPr>
            <a:normAutofit fontScale="90000"/>
          </a:bodyPr>
          <a:lstStyle/>
          <a:p>
            <a:r>
              <a:rPr lang="en-US" dirty="0"/>
              <a:t>Use of Heavy Oil Has a High Environmental Impact (4 of 5)</a:t>
            </a:r>
          </a:p>
        </p:txBody>
      </p:sp>
      <p:pic>
        <p:nvPicPr>
          <p:cNvPr id="2" name="Picture 1" descr="A photo depicts the oil sand surface mining operation in Alberta, Canada. The forest area is cleared and excavated. The excavated region has rows of mud piles with water stagnation in between th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505" y="1371600"/>
            <a:ext cx="7228990" cy="4741470"/>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968" y="152400"/>
            <a:ext cx="6035040" cy="1004011"/>
          </a:xfrm>
        </p:spPr>
        <p:txBody>
          <a:bodyPr>
            <a:normAutofit fontScale="90000"/>
          </a:bodyPr>
          <a:lstStyle/>
          <a:p>
            <a:r>
              <a:rPr lang="en-US" dirty="0"/>
              <a:t>Use of Heavy Oil Has a High Environmental Impact (5 of 5)</a:t>
            </a:r>
          </a:p>
        </p:txBody>
      </p:sp>
      <p:pic>
        <p:nvPicPr>
          <p:cNvPr id="3" name="Picture 2" descr="An illustration of the advantages and disadvantages of using heavy oil from oil sands as an energy resource. The Advantages listed are “Large potential supplies, easily transported within and between countries, efficient distribution system in place”. The disadvantage listed are “Low net energy, Expensive, Releases carbon dioxide and other air pollutants, Severe land disruption, Water pollution and high water use”. A photo depicting the oil sands surface mining operation in Alberta, Canada is included in the illust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784" y="1295400"/>
            <a:ext cx="7034432" cy="4861560"/>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noChangeArrowheads="1"/>
          </p:cNvSpPr>
          <p:nvPr>
            <p:ph type="title"/>
          </p:nvPr>
        </p:nvSpPr>
        <p:spPr/>
        <p:txBody>
          <a:bodyPr>
            <a:normAutofit fontScale="90000"/>
          </a:bodyPr>
          <a:lstStyle/>
          <a:p>
            <a:r>
              <a:rPr lang="en-US" dirty="0"/>
              <a:t>14.3 What Are the Advantages and Disadvantages of Using Natural Gas? </a:t>
            </a:r>
          </a:p>
        </p:txBody>
      </p:sp>
      <p:sp>
        <p:nvSpPr>
          <p:cNvPr id="35843" name="Content Placeholder 3"/>
          <p:cNvSpPr>
            <a:spLocks noGrp="1" noChangeArrowheads="1"/>
          </p:cNvSpPr>
          <p:nvPr>
            <p:ph idx="1"/>
          </p:nvPr>
        </p:nvSpPr>
        <p:spPr>
          <a:xfrm>
            <a:off x="228600" y="1295401"/>
            <a:ext cx="8763000" cy="3200400"/>
          </a:xfrm>
        </p:spPr>
        <p:txBody>
          <a:bodyPr/>
          <a:lstStyle/>
          <a:p>
            <a:r>
              <a:rPr lang="en-US" dirty="0"/>
              <a:t>Natural gas</a:t>
            </a:r>
          </a:p>
          <a:p>
            <a:pPr lvl="1"/>
            <a:r>
              <a:rPr lang="en-US" dirty="0"/>
              <a:t>Mostly methane</a:t>
            </a:r>
          </a:p>
          <a:p>
            <a:pPr lvl="2"/>
            <a:r>
              <a:rPr lang="en-US" dirty="0"/>
              <a:t>Propane, butane, and hydrogen sulfide in smaller amounts</a:t>
            </a:r>
          </a:p>
          <a:p>
            <a:pPr lvl="1"/>
            <a:r>
              <a:rPr lang="en-US" dirty="0"/>
              <a:t>Has a medium net energy yield and a fairly low production cost</a:t>
            </a:r>
          </a:p>
          <a:p>
            <a:pPr lvl="1"/>
            <a:r>
              <a:rPr lang="en-US" dirty="0"/>
              <a:t>Burns cleaner than oil and coal</a:t>
            </a:r>
          </a:p>
          <a:p>
            <a:pPr lvl="1"/>
            <a:r>
              <a:rPr lang="en-US" dirty="0"/>
              <a:t>Extracted through horizontal drilling and fracking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noChangeArrowheads="1"/>
          </p:cNvSpPr>
          <p:nvPr>
            <p:ph type="title"/>
          </p:nvPr>
        </p:nvSpPr>
        <p:spPr/>
        <p:txBody>
          <a:bodyPr>
            <a:normAutofit fontScale="90000"/>
          </a:bodyPr>
          <a:lstStyle/>
          <a:p>
            <a:r>
              <a:rPr lang="en-US" dirty="0"/>
              <a:t>Natural Gas Is a Versatile and Widely Used Fuel (1 of 2 )</a:t>
            </a:r>
          </a:p>
        </p:txBody>
      </p:sp>
      <p:sp>
        <p:nvSpPr>
          <p:cNvPr id="36867" name="Content Placeholder 3"/>
          <p:cNvSpPr>
            <a:spLocks noGrp="1" noChangeArrowheads="1"/>
          </p:cNvSpPr>
          <p:nvPr>
            <p:ph idx="1"/>
          </p:nvPr>
        </p:nvSpPr>
        <p:spPr>
          <a:xfrm>
            <a:off x="228600" y="1295401"/>
            <a:ext cx="8763000" cy="2819400"/>
          </a:xfrm>
        </p:spPr>
        <p:txBody>
          <a:bodyPr/>
          <a:lstStyle/>
          <a:p>
            <a:r>
              <a:rPr lang="en-US" dirty="0"/>
              <a:t>Liquefied petroleum gas (LPG)</a:t>
            </a:r>
          </a:p>
          <a:p>
            <a:pPr lvl="1"/>
            <a:r>
              <a:rPr lang="en-US" dirty="0"/>
              <a:t>Stored in pressurized tanks for use in rural areas</a:t>
            </a:r>
          </a:p>
          <a:p>
            <a:r>
              <a:rPr lang="en-US" dirty="0"/>
              <a:t>Liquefied natural gas (LNG) </a:t>
            </a:r>
          </a:p>
          <a:p>
            <a:pPr lvl="1"/>
            <a:r>
              <a:rPr lang="en-US" dirty="0"/>
              <a:t>Can be transported across oceans</a:t>
            </a:r>
          </a:p>
          <a:p>
            <a:pPr lvl="1"/>
            <a:r>
              <a:rPr lang="en-US" dirty="0"/>
              <a:t>Low net energy yield</a:t>
            </a:r>
          </a:p>
          <a:p>
            <a:pPr lvl="1"/>
            <a:r>
              <a:rPr lang="en-US" dirty="0"/>
              <a:t>The United States currently exports to other nations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1004011"/>
          </a:xfrm>
        </p:spPr>
        <p:txBody>
          <a:bodyPr>
            <a:normAutofit fontScale="90000"/>
          </a:bodyPr>
          <a:lstStyle/>
          <a:p>
            <a:r>
              <a:rPr lang="en-US" dirty="0"/>
              <a:t>Natural Gas Is a Versatile and Widely Used Fuel (2 of 2 ) </a:t>
            </a:r>
          </a:p>
        </p:txBody>
      </p:sp>
      <p:pic>
        <p:nvPicPr>
          <p:cNvPr id="2" name="Picture 1" descr="An illustration depicting the advantages and disadvantages of using conventional natural gas as an energy resource. The advantages listed are “Ample supplies, versatile fuel, Medium net energy, emits less carbon dioxide and other air pollutants than other fossil fuels when burned”. The disadvantages listed are “Low net energy for LNG, production and delivery may emit more carbon dioxide and methane per unit of energy produced than coal, Fracking uses and pollutes large volumes of water, Potential groundwater pollution from fracking”. A photo of flame burning at the top of a gas pipeline is included in the illust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6543" y="1586345"/>
            <a:ext cx="5290914" cy="4433455"/>
          </a:xfrm>
          <a:prstGeom prst="rect">
            <a:avLst/>
          </a:prstGeom>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187"/>
            <a:ext cx="8839200" cy="944628"/>
          </a:xfrm>
        </p:spPr>
        <p:txBody>
          <a:bodyPr>
            <a:noAutofit/>
          </a:bodyPr>
          <a:lstStyle/>
          <a:p>
            <a:r>
              <a:rPr lang="en-US" sz="2700" dirty="0"/>
              <a:t>Science Focus 14.1: Environmental Effects of Natural Gas Production and Fracking in the U.S. (1 of 2)</a:t>
            </a:r>
          </a:p>
        </p:txBody>
      </p:sp>
      <p:sp>
        <p:nvSpPr>
          <p:cNvPr id="3" name="Content Placeholder 2"/>
          <p:cNvSpPr>
            <a:spLocks noGrp="1"/>
          </p:cNvSpPr>
          <p:nvPr>
            <p:ph idx="1"/>
          </p:nvPr>
        </p:nvSpPr>
        <p:spPr>
          <a:xfrm>
            <a:off x="228600" y="1295401"/>
            <a:ext cx="8763000" cy="3733800"/>
          </a:xfrm>
        </p:spPr>
        <p:txBody>
          <a:bodyPr/>
          <a:lstStyle/>
          <a:p>
            <a:r>
              <a:rPr lang="en-US" dirty="0"/>
              <a:t>Fracking has several harmful environmental effects</a:t>
            </a:r>
          </a:p>
          <a:p>
            <a:pPr lvl="1"/>
            <a:r>
              <a:rPr lang="en-US" dirty="0"/>
              <a:t>Requires enormous volumes of water</a:t>
            </a:r>
          </a:p>
          <a:p>
            <a:pPr lvl="1"/>
            <a:r>
              <a:rPr lang="en-US" dirty="0"/>
              <a:t>Produces hazardous wastewater</a:t>
            </a:r>
          </a:p>
          <a:p>
            <a:pPr lvl="2"/>
            <a:r>
              <a:rPr lang="en-US" dirty="0"/>
              <a:t>Earthquakes could release into groundwater</a:t>
            </a:r>
          </a:p>
          <a:p>
            <a:pPr lvl="1"/>
            <a:r>
              <a:rPr lang="en-US" dirty="0"/>
              <a:t>Failure of well-casing cement causes contaminated ground water</a:t>
            </a:r>
          </a:p>
          <a:p>
            <a:r>
              <a:rPr lang="en-US" dirty="0"/>
              <a:t>Natural gas fracking excluded from EPA regulations in 2005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806" y="217752"/>
            <a:ext cx="8491194" cy="1306248"/>
          </a:xfrm>
        </p:spPr>
        <p:txBody>
          <a:bodyPr>
            <a:noAutofit/>
          </a:bodyPr>
          <a:lstStyle/>
          <a:p>
            <a:r>
              <a:rPr lang="en-US" sz="3000" dirty="0"/>
              <a:t>Science Focus 14.1: Environmental Effects of Natural Gas Production and Fracking in the U.S. (2 of 2)</a:t>
            </a:r>
          </a:p>
        </p:txBody>
      </p:sp>
      <p:pic>
        <p:nvPicPr>
          <p:cNvPr id="2" name="Picture 1" descr="A photo of a woman placing a matchstick in the water fizzing from a faucet and flame rising up from the fauc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819" y="1704765"/>
            <a:ext cx="7288362" cy="4315035"/>
          </a:xfrm>
          <a:prstGeom prst="rect">
            <a:avLst/>
          </a:prstGeom>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noChangeArrowheads="1"/>
          </p:cNvSpPr>
          <p:nvPr>
            <p:ph type="title"/>
          </p:nvPr>
        </p:nvSpPr>
        <p:spPr/>
        <p:txBody>
          <a:bodyPr>
            <a:normAutofit fontScale="90000"/>
          </a:bodyPr>
          <a:lstStyle/>
          <a:p>
            <a:r>
              <a:rPr lang="en-US"/>
              <a:t>Can Natural Gas Help to Slow Climate Change?</a:t>
            </a:r>
            <a:endParaRPr lang="en-US" dirty="0"/>
          </a:p>
        </p:txBody>
      </p:sp>
      <p:sp>
        <p:nvSpPr>
          <p:cNvPr id="38915" name="Content Placeholder 3"/>
          <p:cNvSpPr>
            <a:spLocks noGrp="1" noChangeArrowheads="1"/>
          </p:cNvSpPr>
          <p:nvPr>
            <p:ph idx="1"/>
          </p:nvPr>
        </p:nvSpPr>
        <p:spPr>
          <a:xfrm>
            <a:off x="228600" y="1295401"/>
            <a:ext cx="8763000" cy="3276600"/>
          </a:xfrm>
        </p:spPr>
        <p:txBody>
          <a:bodyPr/>
          <a:lstStyle/>
          <a:p>
            <a:r>
              <a:rPr lang="en-US" dirty="0"/>
              <a:t>Emits less CO</a:t>
            </a:r>
            <a:r>
              <a:rPr lang="en-US" baseline="-25000" dirty="0"/>
              <a:t>2</a:t>
            </a:r>
            <a:r>
              <a:rPr lang="en-US" dirty="0"/>
              <a:t> per unit of energy than coal</a:t>
            </a:r>
          </a:p>
          <a:p>
            <a:r>
              <a:rPr lang="en-US" dirty="0"/>
              <a:t>Low price could slow shift to other renewable energy resources</a:t>
            </a:r>
          </a:p>
          <a:p>
            <a:r>
              <a:rPr lang="en-US" dirty="0"/>
              <a:t>Methane a much more potent greenhouse gas than CO</a:t>
            </a:r>
            <a:r>
              <a:rPr lang="en-US" baseline="-25000" dirty="0"/>
              <a:t>2</a:t>
            </a:r>
          </a:p>
          <a:p>
            <a:pPr lvl="1"/>
            <a:r>
              <a:rPr lang="en-US" dirty="0"/>
              <a:t>Drilling, production, and distribution of natural gas releases large quantities of methane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noChangeArrowheads="1"/>
          </p:cNvSpPr>
          <p:nvPr>
            <p:ph type="title"/>
          </p:nvPr>
        </p:nvSpPr>
        <p:spPr>
          <a:xfrm>
            <a:off x="831273" y="27709"/>
            <a:ext cx="7481455" cy="1039091"/>
          </a:xfrm>
        </p:spPr>
        <p:txBody>
          <a:bodyPr>
            <a:normAutofit fontScale="90000"/>
          </a:bodyPr>
          <a:lstStyle/>
          <a:p>
            <a:r>
              <a:rPr lang="en-US" dirty="0"/>
              <a:t>14.4 What Are the Advantages and Disadvantages of Coal? (1 of 2)</a:t>
            </a:r>
          </a:p>
        </p:txBody>
      </p:sp>
      <p:sp>
        <p:nvSpPr>
          <p:cNvPr id="41987" name="Content Placeholder 3"/>
          <p:cNvSpPr>
            <a:spLocks noGrp="1" noChangeArrowheads="1"/>
          </p:cNvSpPr>
          <p:nvPr>
            <p:ph idx="1"/>
          </p:nvPr>
        </p:nvSpPr>
        <p:spPr>
          <a:xfrm>
            <a:off x="228600" y="1295401"/>
            <a:ext cx="8763000" cy="3429000"/>
          </a:xfrm>
        </p:spPr>
        <p:txBody>
          <a:bodyPr/>
          <a:lstStyle/>
          <a:p>
            <a:r>
              <a:rPr lang="en-US" dirty="0"/>
              <a:t>Conventional coal is plentiful</a:t>
            </a:r>
          </a:p>
          <a:p>
            <a:pPr lvl="1"/>
            <a:r>
              <a:rPr lang="en-US" dirty="0"/>
              <a:t>High net energy yield</a:t>
            </a:r>
          </a:p>
          <a:p>
            <a:pPr lvl="1"/>
            <a:r>
              <a:rPr lang="en-US" dirty="0"/>
              <a:t>Low cost</a:t>
            </a:r>
          </a:p>
          <a:p>
            <a:pPr lvl="1"/>
            <a:r>
              <a:rPr lang="en-US" dirty="0"/>
              <a:t>Using it has a high environmental impact</a:t>
            </a:r>
          </a:p>
          <a:p>
            <a:r>
              <a:rPr lang="en-US" dirty="0"/>
              <a:t>We can produce gaseous and liquid fuels from coal</a:t>
            </a:r>
          </a:p>
          <a:p>
            <a:pPr lvl="1"/>
            <a:r>
              <a:rPr lang="en-US" dirty="0"/>
              <a:t>Lower net energy yields</a:t>
            </a:r>
          </a:p>
          <a:p>
            <a:pPr lvl="1"/>
            <a:r>
              <a:rPr lang="en-US" dirty="0"/>
              <a:t>Higher environmental impacts than conventional coal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304800"/>
            <a:ext cx="8032638" cy="1004011"/>
          </a:xfrm>
        </p:spPr>
        <p:txBody>
          <a:bodyPr>
            <a:normAutofit fontScale="90000"/>
          </a:bodyPr>
          <a:lstStyle/>
          <a:p>
            <a:r>
              <a:rPr lang="en-US" dirty="0"/>
              <a:t>Core Case Study: Using Hydrofracking to Produce Oil and Natural Gas (2 of 2)</a:t>
            </a:r>
          </a:p>
        </p:txBody>
      </p:sp>
      <p:pic>
        <p:nvPicPr>
          <p:cNvPr id="3" name="Picture 2" descr="An illustration of the Fracking technology depicts a model represented in the form of a long three-dimensional rectangular block. At the top of the block are the water pump truck, and waste water storage pond. Two pumps from the water pump truck are connected to two long metal pipes. At the junction point both the metal tubes have a valve-like structure. The valve-like structure attached to the pipe 1 is labeled as, &quot;oil wellhead&quot; and that of the pipe 2 is labeled as, &quot;Natural gas wellhead.&quot; The pipes extend downward towards the bottom of the block. Pipe 1 extends to the bottom of the block, where gray colored region is present and labeled as, &quot;Oil in shale rock.&quot; The pipes extend to the bottom of the shale rock and bend towards the right. The bent horizontal tube contains small vertical pipes all over the length. Similarly, the pipe 2 extends to a white region labeled as, &quot;Natural gas in shale rock.&quot; An inset of zoom in view of pipe highlights the two pipes internalized in a large pipe, one is labeled as, &quot;water and sand&quot; in which water and sand flows down to the shale rock region. The other pipe is labeled as, &quot;oil or gas&quot; in which either oil or gas moves upward. Above the white colored region is the long brown colored region and above it is the white to light yellow colored band labeled as, “Deep aquifer.” Above the Deep aquifer is the brown colored region and above it is the narrow white to light yellow colored band labeled as, “Shallow aquif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972" y="1626178"/>
            <a:ext cx="3222057" cy="4329545"/>
          </a:xfrm>
          <a:prstGeom prst="rect">
            <a:avLst/>
          </a:prstGeom>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1004011"/>
          </a:xfrm>
        </p:spPr>
        <p:txBody>
          <a:bodyPr>
            <a:normAutofit fontScale="90000"/>
          </a:bodyPr>
          <a:lstStyle/>
          <a:p>
            <a:r>
              <a:rPr lang="en-US" dirty="0"/>
              <a:t>14.4 What Are the Advantages and Disadvantages of Coal? (2 of 2)</a:t>
            </a:r>
          </a:p>
        </p:txBody>
      </p:sp>
      <p:pic>
        <p:nvPicPr>
          <p:cNvPr id="2" name="Picture 1" descr="An illustration depicting the advantages and disadvantages of using coal as an energy resource. The advantages listed are “Ample supplies in many countries, medium to high net energy, Low cost when environmental costs are not included.” The disadvantages listed are “Severe land disturbance and water pollution, Fine particle and toxic mercury emissions threaten human health, Emits large amounts of carbon dioxide and other air pollutants when produced and burned.” A photo of long chimneys emitting gray smoke is included in the illust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040" y="1371600"/>
            <a:ext cx="6411920" cy="4648200"/>
          </a:xfrm>
          <a:prstGeom prst="rect">
            <a:avLst/>
          </a:prstGeo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noChangeArrowheads="1"/>
          </p:cNvSpPr>
          <p:nvPr>
            <p:ph type="title"/>
          </p:nvPr>
        </p:nvSpPr>
        <p:spPr/>
        <p:txBody>
          <a:bodyPr/>
          <a:lstStyle/>
          <a:p>
            <a:r>
              <a:rPr lang="en-US" dirty="0"/>
              <a:t>Coal Is a Plentiful but Dirty Fuel (1 of 4)</a:t>
            </a:r>
          </a:p>
        </p:txBody>
      </p:sp>
      <p:sp>
        <p:nvSpPr>
          <p:cNvPr id="43011" name="Content Placeholder 2"/>
          <p:cNvSpPr>
            <a:spLocks noGrp="1" noChangeArrowheads="1"/>
          </p:cNvSpPr>
          <p:nvPr>
            <p:ph idx="1"/>
          </p:nvPr>
        </p:nvSpPr>
        <p:spPr>
          <a:xfrm>
            <a:off x="228600" y="1295401"/>
            <a:ext cx="8763000" cy="2971800"/>
          </a:xfrm>
        </p:spPr>
        <p:txBody>
          <a:bodyPr/>
          <a:lstStyle/>
          <a:p>
            <a:r>
              <a:rPr lang="en-US" dirty="0"/>
              <a:t>Coal </a:t>
            </a:r>
          </a:p>
          <a:p>
            <a:pPr lvl="1"/>
            <a:r>
              <a:rPr lang="en-US" dirty="0"/>
              <a:t>Solid fossil fuel formed from remains of land plants </a:t>
            </a:r>
          </a:p>
          <a:p>
            <a:r>
              <a:rPr lang="en-US" dirty="0"/>
              <a:t>Burned in power plants</a:t>
            </a:r>
          </a:p>
          <a:p>
            <a:pPr lvl="1"/>
            <a:r>
              <a:rPr lang="en-US" dirty="0"/>
              <a:t>Generated 40% of the world’s electricity in 2015</a:t>
            </a:r>
          </a:p>
          <a:p>
            <a:r>
              <a:rPr lang="en-US" dirty="0"/>
              <a:t>Largest consumers of coal</a:t>
            </a:r>
          </a:p>
          <a:p>
            <a:pPr lvl="1"/>
            <a:r>
              <a:rPr lang="en-US" dirty="0"/>
              <a:t>China, the United States, and India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noChangeArrowheads="1"/>
          </p:cNvSpPr>
          <p:nvPr>
            <p:ph type="title"/>
          </p:nvPr>
        </p:nvSpPr>
        <p:spPr/>
        <p:txBody>
          <a:bodyPr>
            <a:normAutofit/>
          </a:bodyPr>
          <a:lstStyle/>
          <a:p>
            <a:r>
              <a:rPr lang="en-US" dirty="0"/>
              <a:t>Coal Is a Plentiful but Dirty Fuel (2 of 4)</a:t>
            </a:r>
          </a:p>
        </p:txBody>
      </p:sp>
      <p:sp>
        <p:nvSpPr>
          <p:cNvPr id="44035" name="Content Placeholder 3"/>
          <p:cNvSpPr>
            <a:spLocks noGrp="1" noChangeArrowheads="1"/>
          </p:cNvSpPr>
          <p:nvPr>
            <p:ph idx="1"/>
          </p:nvPr>
        </p:nvSpPr>
        <p:spPr>
          <a:xfrm>
            <a:off x="228600" y="1295401"/>
            <a:ext cx="8763000" cy="3505200"/>
          </a:xfrm>
        </p:spPr>
        <p:txBody>
          <a:bodyPr/>
          <a:lstStyle/>
          <a:p>
            <a:r>
              <a:rPr lang="en-US" dirty="0"/>
              <a:t>Environmental costs of burning coal</a:t>
            </a:r>
          </a:p>
          <a:p>
            <a:pPr lvl="1"/>
            <a:r>
              <a:rPr lang="en-US" dirty="0"/>
              <a:t>Mining coal severely degrades land</a:t>
            </a:r>
          </a:p>
          <a:p>
            <a:pPr lvl="1"/>
            <a:r>
              <a:rPr lang="en-US" dirty="0"/>
              <a:t>Water and air pollution</a:t>
            </a:r>
          </a:p>
          <a:p>
            <a:pPr lvl="2"/>
            <a:r>
              <a:rPr lang="en-US" dirty="0"/>
              <a:t>Soot and CO</a:t>
            </a:r>
            <a:r>
              <a:rPr lang="en-US" baseline="-25000" dirty="0"/>
              <a:t>2</a:t>
            </a:r>
          </a:p>
          <a:p>
            <a:pPr lvl="2"/>
            <a:r>
              <a:rPr lang="en-US" dirty="0"/>
              <a:t>Trace amounts of mercury and radioactive materials</a:t>
            </a:r>
          </a:p>
          <a:p>
            <a:pPr lvl="1"/>
            <a:r>
              <a:rPr lang="en-US" dirty="0"/>
              <a:t>Scrubbers remove some pollutants before they leave smokestacks</a:t>
            </a:r>
          </a:p>
          <a:p>
            <a:pPr lvl="2"/>
            <a:r>
              <a:rPr lang="en-US" dirty="0"/>
              <a:t>Produces coal ash that must be safely stored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Coal Is a Plentiful but Dirty Fuel (3 of 4)</a:t>
            </a:r>
          </a:p>
        </p:txBody>
      </p:sp>
      <p:pic>
        <p:nvPicPr>
          <p:cNvPr id="2" name="Picture 1" descr="An illustration depicts the formation of different types of coal over millions of years. Peat (represented as a brown colored mass) which is not considered as coal is converted to Lignite (brown coal) (represented as a brownish black solid mass) because of heat and pressure. Lignite is converted to Bituminous (soft coal) (represented as a black colored mass) because of heat and pressure. Bituminous coal is converted to Anthracite (represented as a hard black colored mass with a rough surface) because of heat and pressure. Peat contains high moisture content and the moisture content decreases as the coal changes its form and becomes zero in Anthracite. Similarly, the heat content generated and the carbon content of peat is very less and increases as the coal changes its forms with Anthracite having high heat and carbon content. The supporting text associated with peat reads “Partially decayed plant matter in swamps and bogs; low heat content.” The supporting text associated with Lignite reads “Low heat content; low sulfur content; limited supplies in most areas.”  The supporting text associated with Bituminous coal reads “Extensively used as a fuel because of its high heat content and large supplies; normally has a high sulfur content.” The supporting text associated with Anthracite reads “Highly desirable fuel because of its high heat content and low sulfur content; supplies are limited in most ar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01" y="1905000"/>
            <a:ext cx="8239999" cy="2346960"/>
          </a:xfrm>
          <a:prstGeom prst="rect">
            <a:avLst/>
          </a:prstGeom>
        </p:spPr>
      </p:pic>
    </p:spTree>
    <p:extLst>
      <p:ext uri="{BB962C8B-B14F-4D97-AF65-F5344CB8AC3E}">
        <p14:creationId xmlns:p14="http://schemas.microsoft.com/office/powerpoint/2010/main" val="301173920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214788"/>
            <a:ext cx="8032638" cy="623412"/>
          </a:xfrm>
        </p:spPr>
        <p:txBody>
          <a:bodyPr>
            <a:normAutofit fontScale="90000"/>
          </a:bodyPr>
          <a:lstStyle/>
          <a:p>
            <a:r>
              <a:rPr lang="en-US" dirty="0"/>
              <a:t>Coal Is a Plentiful but Dirty Fuel (4 of 4)</a:t>
            </a:r>
          </a:p>
        </p:txBody>
      </p:sp>
      <p:pic>
        <p:nvPicPr>
          <p:cNvPr id="2" name="Picture 1" descr="A statistical illustration of the carbon dioxide emissions expressed as percentages with the burning of coal directly and other energy resources. The percentage of carbon dioxide emissions with the burning of different energy resources is – Coal-fired electricity – 286 percent, Synthetic oil and gas production from coal – 150 percent, coal – 100 percent, Tar sand – 92 percent, Oil – 86 percent, Natural gas – 58 percent, Nuclear power fuel cycle – 17 percent and Geothermal – 10 percent. Each of these percentages is represented with bars colored b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184" y="1222664"/>
            <a:ext cx="5830111" cy="4641273"/>
          </a:xfrm>
          <a:prstGeom prst="rect">
            <a:avLst/>
          </a:prstGeom>
        </p:spPr>
      </p:pic>
    </p:spTree>
    <p:extLst>
      <p:ext uri="{BB962C8B-B14F-4D97-AF65-F5344CB8AC3E}">
        <p14:creationId xmlns:p14="http://schemas.microsoft.com/office/powerpoint/2010/main" val="135633916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We Are Not Paying the Full Cost of Using Coal</a:t>
            </a:r>
            <a:br>
              <a:rPr lang="en-US" dirty="0"/>
            </a:br>
            <a:endParaRPr lang="en-US" dirty="0"/>
          </a:p>
        </p:txBody>
      </p:sp>
      <p:sp>
        <p:nvSpPr>
          <p:cNvPr id="2" name="Content Placeholder 1"/>
          <p:cNvSpPr>
            <a:spLocks noGrp="1"/>
          </p:cNvSpPr>
          <p:nvPr>
            <p:ph idx="1"/>
          </p:nvPr>
        </p:nvSpPr>
        <p:spPr/>
        <p:txBody>
          <a:bodyPr/>
          <a:lstStyle/>
          <a:p>
            <a:r>
              <a:rPr lang="en-US" dirty="0"/>
              <a:t>Harmful environmental and health costs</a:t>
            </a:r>
          </a:p>
          <a:p>
            <a:pPr lvl="1"/>
            <a:r>
              <a:rPr lang="en-US" dirty="0"/>
              <a:t>Not included in market price of coal-generated electricity</a:t>
            </a:r>
          </a:p>
          <a:p>
            <a:r>
              <a:rPr lang="en-US" dirty="0"/>
              <a:t>Ways to implement full-cost pricing</a:t>
            </a:r>
          </a:p>
          <a:p>
            <a:pPr lvl="1"/>
            <a:r>
              <a:rPr lang="en-US" dirty="0"/>
              <a:t>Phase out subsidies and tax breaks</a:t>
            </a:r>
          </a:p>
          <a:p>
            <a:pPr lvl="1"/>
            <a:r>
              <a:rPr lang="en-US" dirty="0"/>
              <a:t>Require stricter air pollution controls</a:t>
            </a:r>
          </a:p>
          <a:p>
            <a:pPr lvl="1"/>
            <a:r>
              <a:rPr lang="en-US" dirty="0"/>
              <a:t>Tax CO</a:t>
            </a:r>
            <a:r>
              <a:rPr lang="en-US" baseline="-25000" dirty="0"/>
              <a:t>2</a:t>
            </a:r>
            <a:r>
              <a:rPr lang="en-US" dirty="0"/>
              <a:t> emissions</a:t>
            </a:r>
          </a:p>
          <a:p>
            <a:pPr lvl="1"/>
            <a:r>
              <a:rPr lang="en-US" dirty="0"/>
              <a:t>Regulate coal ash as a hazardous waste</a:t>
            </a:r>
          </a:p>
        </p:txBody>
      </p:sp>
    </p:spTree>
    <p:extLst>
      <p:ext uri="{BB962C8B-B14F-4D97-AF65-F5344CB8AC3E}">
        <p14:creationId xmlns:p14="http://schemas.microsoft.com/office/powerpoint/2010/main" val="2710969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The Future of Coal</a:t>
            </a:r>
            <a:endParaRPr lang="en-US" dirty="0"/>
          </a:p>
        </p:txBody>
      </p:sp>
      <p:sp>
        <p:nvSpPr>
          <p:cNvPr id="2" name="Content Placeholder 1"/>
          <p:cNvSpPr>
            <a:spLocks noGrp="1"/>
          </p:cNvSpPr>
          <p:nvPr>
            <p:ph idx="1"/>
          </p:nvPr>
        </p:nvSpPr>
        <p:spPr/>
        <p:txBody>
          <a:bodyPr/>
          <a:lstStyle/>
          <a:p>
            <a:r>
              <a:rPr lang="en-US" dirty="0"/>
              <a:t>U.S. coal use dropped 18% between 2007 and 2013</a:t>
            </a:r>
          </a:p>
          <a:p>
            <a:pPr lvl="1"/>
            <a:r>
              <a:rPr lang="en-US" dirty="0"/>
              <a:t>Increased competition from natural gas, wind, and solar power</a:t>
            </a:r>
          </a:p>
          <a:p>
            <a:pPr lvl="1"/>
            <a:r>
              <a:rPr lang="en-US" dirty="0"/>
              <a:t>Grassroots political opposition</a:t>
            </a:r>
          </a:p>
          <a:p>
            <a:r>
              <a:rPr lang="en-US" dirty="0"/>
              <a:t>Natural gas should overtake coal as largest electricity source by the 2030s</a:t>
            </a:r>
          </a:p>
          <a:p>
            <a:r>
              <a:rPr lang="en-US" dirty="0"/>
              <a:t>U.S. coal producers are exporting coal</a:t>
            </a:r>
          </a:p>
          <a:p>
            <a:pPr lvl="1"/>
            <a:r>
              <a:rPr lang="en-US" dirty="0"/>
              <a:t>Use is expanding in India, Africa, and Asia</a:t>
            </a:r>
          </a:p>
        </p:txBody>
      </p:sp>
    </p:spTree>
    <p:extLst>
      <p:ext uri="{BB962C8B-B14F-4D97-AF65-F5344CB8AC3E}">
        <p14:creationId xmlns:p14="http://schemas.microsoft.com/office/powerpoint/2010/main" val="4251976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noChangeArrowheads="1"/>
          </p:cNvSpPr>
          <p:nvPr>
            <p:ph type="title"/>
          </p:nvPr>
        </p:nvSpPr>
        <p:spPr/>
        <p:txBody>
          <a:bodyPr>
            <a:normAutofit fontScale="90000"/>
          </a:bodyPr>
          <a:lstStyle/>
          <a:p>
            <a:r>
              <a:rPr lang="en-US" dirty="0"/>
              <a:t>We Can Convert Coal into Gaseous and Liquid Fuels (1 of 2)</a:t>
            </a:r>
          </a:p>
        </p:txBody>
      </p:sp>
      <p:sp>
        <p:nvSpPr>
          <p:cNvPr id="55299" name="Content Placeholder 1"/>
          <p:cNvSpPr>
            <a:spLocks noGrp="1" noChangeArrowheads="1"/>
          </p:cNvSpPr>
          <p:nvPr>
            <p:ph idx="1"/>
          </p:nvPr>
        </p:nvSpPr>
        <p:spPr>
          <a:xfrm>
            <a:off x="228600" y="1295401"/>
            <a:ext cx="8763000" cy="2971800"/>
          </a:xfrm>
        </p:spPr>
        <p:txBody>
          <a:bodyPr/>
          <a:lstStyle/>
          <a:p>
            <a:r>
              <a:rPr lang="en-US" dirty="0"/>
              <a:t>Conversion of solid coal to </a:t>
            </a:r>
            <a:r>
              <a:rPr lang="en-US" dirty="0" err="1"/>
              <a:t>synfuels</a:t>
            </a:r>
            <a:r>
              <a:rPr lang="en-US" dirty="0"/>
              <a:t> </a:t>
            </a:r>
          </a:p>
          <a:p>
            <a:pPr lvl="1"/>
            <a:r>
              <a:rPr lang="en-US" dirty="0"/>
              <a:t>Synthetic natural gas (SNG) by coal gasification</a:t>
            </a:r>
          </a:p>
          <a:p>
            <a:pPr lvl="1"/>
            <a:r>
              <a:rPr lang="en-US" dirty="0"/>
              <a:t>Methanol or synthetic gasoline by coal liquefaction</a:t>
            </a:r>
          </a:p>
          <a:p>
            <a:r>
              <a:rPr lang="en-US" dirty="0"/>
              <a:t>Producing </a:t>
            </a:r>
            <a:r>
              <a:rPr lang="en-US" dirty="0" err="1"/>
              <a:t>synfuels</a:t>
            </a:r>
            <a:r>
              <a:rPr lang="en-US" dirty="0"/>
              <a:t> requires mining of 50% more coal</a:t>
            </a:r>
          </a:p>
          <a:p>
            <a:pPr lvl="1"/>
            <a:r>
              <a:rPr lang="en-US" dirty="0"/>
              <a:t>Lower net energy and cost more to produce than coal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1004011"/>
          </a:xfrm>
        </p:spPr>
        <p:txBody>
          <a:bodyPr>
            <a:normAutofit fontScale="90000"/>
          </a:bodyPr>
          <a:lstStyle/>
          <a:p>
            <a:r>
              <a:rPr lang="en-US" dirty="0"/>
              <a:t>We Can Convert Coal into Gaseous and Liquid Fuels (2 of 2)</a:t>
            </a:r>
          </a:p>
        </p:txBody>
      </p:sp>
      <p:pic>
        <p:nvPicPr>
          <p:cNvPr id="2" name="Picture 1" descr="An illustration depicting the advantages and disadvantages of using synthetic fuels. The advantages listed are “Large potential supply in many countries, vehicle fuel, and lower air pollution than coal.” The disadvantages listed are “Low to medium net energy, Requires mining 50 percent more coal with increased land disturbance, water pollution and water use, High carbon dioxide emissions than co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376" y="1444337"/>
            <a:ext cx="6211249" cy="4502727"/>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noChangeArrowheads="1"/>
          </p:cNvSpPr>
          <p:nvPr>
            <p:ph type="title"/>
          </p:nvPr>
        </p:nvSpPr>
        <p:spPr/>
        <p:txBody>
          <a:bodyPr>
            <a:normAutofit fontScale="90000"/>
          </a:bodyPr>
          <a:lstStyle/>
          <a:p>
            <a:r>
              <a:rPr lang="en-US" dirty="0"/>
              <a:t>14.5 What Are the Advantages and Disadvantages of Using Nuclear Power?</a:t>
            </a:r>
          </a:p>
        </p:txBody>
      </p:sp>
      <p:sp>
        <p:nvSpPr>
          <p:cNvPr id="57347" name="Content Placeholder 3"/>
          <p:cNvSpPr>
            <a:spLocks noGrp="1" noChangeArrowheads="1"/>
          </p:cNvSpPr>
          <p:nvPr>
            <p:ph idx="1"/>
          </p:nvPr>
        </p:nvSpPr>
        <p:spPr>
          <a:xfrm>
            <a:off x="228600" y="1295401"/>
            <a:ext cx="8763000" cy="3733800"/>
          </a:xfrm>
        </p:spPr>
        <p:txBody>
          <a:bodyPr/>
          <a:lstStyle/>
          <a:p>
            <a:r>
              <a:rPr lang="en-US" dirty="0"/>
              <a:t>Nuclear power has a low environmental impact and a very low accident risk</a:t>
            </a:r>
          </a:p>
          <a:p>
            <a:r>
              <a:rPr lang="en-US" dirty="0"/>
              <a:t>Drawbacks </a:t>
            </a:r>
          </a:p>
          <a:p>
            <a:pPr lvl="1"/>
            <a:r>
              <a:rPr lang="en-US" dirty="0"/>
              <a:t>Low net energy yield</a:t>
            </a:r>
          </a:p>
          <a:p>
            <a:pPr lvl="1"/>
            <a:r>
              <a:rPr lang="en-US" dirty="0"/>
              <a:t>High costs</a:t>
            </a:r>
          </a:p>
          <a:p>
            <a:pPr lvl="1"/>
            <a:r>
              <a:rPr lang="en-US" dirty="0"/>
              <a:t>Fear of accidents</a:t>
            </a:r>
          </a:p>
          <a:p>
            <a:pPr lvl="1"/>
            <a:r>
              <a:rPr lang="en-US" dirty="0"/>
              <a:t>Long-lived radioactive wastes</a:t>
            </a:r>
          </a:p>
          <a:p>
            <a:pPr lvl="1"/>
            <a:r>
              <a:rPr lang="en-US" dirty="0"/>
              <a:t>Role in spread of nuclear weapons technology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noChangeArrowheads="1"/>
          </p:cNvSpPr>
          <p:nvPr>
            <p:ph type="title"/>
          </p:nvPr>
        </p:nvSpPr>
        <p:spPr/>
        <p:txBody>
          <a:bodyPr>
            <a:normAutofit fontScale="90000"/>
          </a:bodyPr>
          <a:lstStyle/>
          <a:p>
            <a:r>
              <a:rPr lang="en-US" dirty="0"/>
              <a:t>14.1 What Types of Energy Resources Do We Use?</a:t>
            </a:r>
          </a:p>
        </p:txBody>
      </p:sp>
      <p:sp>
        <p:nvSpPr>
          <p:cNvPr id="6147" name="Content Placeholder 3"/>
          <p:cNvSpPr>
            <a:spLocks noGrp="1" noChangeArrowheads="1"/>
          </p:cNvSpPr>
          <p:nvPr>
            <p:ph idx="1"/>
          </p:nvPr>
        </p:nvSpPr>
        <p:spPr>
          <a:xfrm>
            <a:off x="228600" y="1295401"/>
            <a:ext cx="8763000" cy="2895600"/>
          </a:xfrm>
        </p:spPr>
        <p:txBody>
          <a:bodyPr/>
          <a:lstStyle/>
          <a:p>
            <a:r>
              <a:rPr lang="en-US" dirty="0"/>
              <a:t>90% of the commercial energy used in the world comes from nonrenewable resources</a:t>
            </a:r>
          </a:p>
          <a:p>
            <a:pPr lvl="1"/>
            <a:r>
              <a:rPr lang="en-US" dirty="0"/>
              <a:t>Oil, natural gas, and coal</a:t>
            </a:r>
          </a:p>
          <a:p>
            <a:r>
              <a:rPr lang="en-US" dirty="0"/>
              <a:t>Energy resources vary greatly in their net energy</a:t>
            </a:r>
          </a:p>
          <a:p>
            <a:pPr lvl="1"/>
            <a:r>
              <a:rPr lang="en-US" dirty="0"/>
              <a:t>Amount of energy available from a resource minus the amount of energy needed to make it available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noChangeArrowheads="1"/>
          </p:cNvSpPr>
          <p:nvPr>
            <p:ph type="title"/>
          </p:nvPr>
        </p:nvSpPr>
        <p:spPr/>
        <p:txBody>
          <a:bodyPr>
            <a:noAutofit/>
          </a:bodyPr>
          <a:lstStyle/>
          <a:p>
            <a:r>
              <a:rPr lang="en-US" dirty="0"/>
              <a:t>How Does a Nuclear Fission Reactor Work? (1 of 4)</a:t>
            </a:r>
          </a:p>
        </p:txBody>
      </p:sp>
      <p:sp>
        <p:nvSpPr>
          <p:cNvPr id="58371" name="Content Placeholder 3"/>
          <p:cNvSpPr>
            <a:spLocks noGrp="1" noChangeArrowheads="1"/>
          </p:cNvSpPr>
          <p:nvPr>
            <p:ph idx="1"/>
          </p:nvPr>
        </p:nvSpPr>
        <p:spPr>
          <a:xfrm>
            <a:off x="228600" y="1295401"/>
            <a:ext cx="8763000" cy="3048000"/>
          </a:xfrm>
        </p:spPr>
        <p:txBody>
          <a:bodyPr/>
          <a:lstStyle/>
          <a:p>
            <a:r>
              <a:rPr lang="en-US" dirty="0"/>
              <a:t>Controlled nuclear fission reaction in a reactor</a:t>
            </a:r>
          </a:p>
          <a:p>
            <a:pPr lvl="1"/>
            <a:r>
              <a:rPr lang="en-US" dirty="0"/>
              <a:t>Light-water reactors </a:t>
            </a:r>
          </a:p>
          <a:p>
            <a:pPr lvl="1"/>
            <a:r>
              <a:rPr lang="en-US" dirty="0"/>
              <a:t>Boil water to produce steam to spin a turbine</a:t>
            </a:r>
          </a:p>
          <a:p>
            <a:pPr lvl="1"/>
            <a:r>
              <a:rPr lang="en-US" dirty="0"/>
              <a:t>Fueled by uranium ore mined from the earth’s crust</a:t>
            </a:r>
          </a:p>
          <a:p>
            <a:pPr lvl="2"/>
            <a:r>
              <a:rPr lang="en-US" dirty="0"/>
              <a:t>Enriched uranium packed as pellets in fuel rods and fuel assemblies </a:t>
            </a:r>
          </a:p>
          <a:p>
            <a:pPr lvl="1"/>
            <a:r>
              <a:rPr lang="en-US" dirty="0"/>
              <a:t>Control rods absorb neutrons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noChangeArrowheads="1"/>
          </p:cNvSpPr>
          <p:nvPr>
            <p:ph type="title"/>
          </p:nvPr>
        </p:nvSpPr>
        <p:spPr/>
        <p:txBody>
          <a:bodyPr>
            <a:noAutofit/>
          </a:bodyPr>
          <a:lstStyle/>
          <a:p>
            <a:r>
              <a:rPr lang="en-US" dirty="0"/>
              <a:t>How Does a Nuclear Fission Reactor Work? (2 of 4)</a:t>
            </a:r>
          </a:p>
        </p:txBody>
      </p:sp>
      <p:sp>
        <p:nvSpPr>
          <p:cNvPr id="59395" name="Content Placeholder 3"/>
          <p:cNvSpPr>
            <a:spLocks noGrp="1" noChangeArrowheads="1"/>
          </p:cNvSpPr>
          <p:nvPr>
            <p:ph idx="1"/>
          </p:nvPr>
        </p:nvSpPr>
        <p:spPr/>
        <p:txBody>
          <a:bodyPr/>
          <a:lstStyle/>
          <a:p>
            <a:r>
              <a:rPr lang="en-US"/>
              <a:t>Water is the usual coolant </a:t>
            </a:r>
          </a:p>
          <a:p>
            <a:r>
              <a:rPr lang="en-US"/>
              <a:t>Containment shell around the core for protection</a:t>
            </a:r>
          </a:p>
          <a:p>
            <a:r>
              <a:rPr lang="en-US"/>
              <a:t>Emergency core cooling system</a:t>
            </a:r>
          </a:p>
          <a:p>
            <a:r>
              <a:rPr lang="en-US"/>
              <a:t>Typical cost to construct</a:t>
            </a:r>
          </a:p>
          <a:p>
            <a:pPr lvl="1"/>
            <a:r>
              <a:rPr lang="en-US"/>
              <a:t>$9–11 billion</a:t>
            </a:r>
          </a:p>
          <a:p>
            <a:r>
              <a:rPr lang="en-US"/>
              <a:t>United States, France, and Russia</a:t>
            </a:r>
          </a:p>
          <a:p>
            <a:pPr lvl="1"/>
            <a:r>
              <a:rPr lang="en-US"/>
              <a:t>Leading producers of nuclear power in 2014</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1004011"/>
          </a:xfrm>
        </p:spPr>
        <p:txBody>
          <a:bodyPr>
            <a:noAutofit/>
          </a:bodyPr>
          <a:lstStyle/>
          <a:p>
            <a:r>
              <a:rPr lang="en-US" dirty="0"/>
              <a:t>How Does a Nuclear Fission Reactor Work? (3 of 4)</a:t>
            </a:r>
          </a:p>
        </p:txBody>
      </p:sp>
      <p:pic>
        <p:nvPicPr>
          <p:cNvPr id="4" name="Picture 3" descr="An illustration of the process of nuclear fission that serves as a source of energy for electricity production in a nuclear power plant. The neutron from Uranium-235 (represented as a pack of purple and white colored spheres) bursts and breaks into two fragments labeled “Fission fragment” and three neutrons. The fission fragments are represented as a small sized pack of purple and white colored spheres. Each of the neutrons undergoes fission and forms two fission fragments and three neutr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4437" y="1371600"/>
            <a:ext cx="4915127" cy="4800600"/>
          </a:xfrm>
          <a:prstGeom prst="rect">
            <a:avLst/>
          </a:prstGeom>
        </p:spPr>
      </p:pic>
    </p:spTree>
    <p:extLst>
      <p:ext uri="{BB962C8B-B14F-4D97-AF65-F5344CB8AC3E}">
        <p14:creationId xmlns:p14="http://schemas.microsoft.com/office/powerpoint/2010/main" val="165116319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7962" y="228600"/>
            <a:ext cx="8032638" cy="1004011"/>
          </a:xfrm>
        </p:spPr>
        <p:txBody>
          <a:bodyPr>
            <a:noAutofit/>
          </a:bodyPr>
          <a:lstStyle/>
          <a:p>
            <a:r>
              <a:rPr lang="en-US" dirty="0"/>
              <a:t>How Does a Nuclear Fission Reactor Work? (4 of 4)</a:t>
            </a:r>
          </a:p>
        </p:txBody>
      </p:sp>
      <p:pic>
        <p:nvPicPr>
          <p:cNvPr id="2" name="Picture 1" descr="An illustration of photo and a model depicting the working of a nuclear power plant. A photo of a nuclear power plant with two huge cooling towers, near a water body is included in the illustration. The model depicts the working of a nuclear power plant. The nuclear reactor contains a Uranium fuel input, the reactor core (represented as small pink tubes). The reactor core along with the coolant passage (represented as a red colored tube) and the moderator (represented as a broad gray colored glass tube enclosing the reactor core) are packed in a pressure vessel (represented as a green colored rectangular container with openings for three pipes – two moderator pipes and the coolant). The pressure vessel is packed in a shielding (represented as a brown slightly large container with openings for two pipes – for pumping of the coolant and for the release of hot coolant). The supporting text associated with the pressure vessel reads, “Periodic removal and storage of radioactive wastes and spent fuel assemblies.” The heat exchanger with a coiled pipe is connected to the shielding vessel. One end of the pipe pumps the coolant while the other end collects the hot coolant. The steam from the heat exchanger is passed through the turbine (represented as a conical shaped drum. The heat exchanger and the shielding vessel are enclosed in a huge containment shell. Small amount of radioactive gasses are pointed to be emitting from the containment shell. The turbine is connected to a generator (represented as a cylinder). Waste heat is emitted from the generator. The supporting text associated with the generator reads “Useful electrical energy about 35 percent.” The turbine is also connected to another container with a cool water input and hot water output. Cool water from a river or any other water source is pumped through pipes into the container that is connected to the turbines and to the heat exchanger. Hot water output from the container that is connected to the turbine is emitted into the water source. Waste heat from the water source is emitted into the atmosphe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2604" y="1586346"/>
            <a:ext cx="4243235" cy="4294909"/>
          </a:xfrm>
          <a:prstGeom prst="rect">
            <a:avLst/>
          </a:prstGeom>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noChangeArrowheads="1"/>
          </p:cNvSpPr>
          <p:nvPr>
            <p:ph type="title"/>
          </p:nvPr>
        </p:nvSpPr>
        <p:spPr/>
        <p:txBody>
          <a:bodyPr/>
          <a:lstStyle/>
          <a:p>
            <a:r>
              <a:rPr lang="en-US" dirty="0"/>
              <a:t>What Is the Nuclear Fuel Cycle? (1 of 3)</a:t>
            </a:r>
          </a:p>
        </p:txBody>
      </p:sp>
      <p:sp>
        <p:nvSpPr>
          <p:cNvPr id="62467" name="Content Placeholder 3"/>
          <p:cNvSpPr>
            <a:spLocks noGrp="1" noChangeArrowheads="1"/>
          </p:cNvSpPr>
          <p:nvPr>
            <p:ph idx="1"/>
          </p:nvPr>
        </p:nvSpPr>
        <p:spPr>
          <a:xfrm>
            <a:off x="228600" y="1295401"/>
            <a:ext cx="8763000" cy="3581400"/>
          </a:xfrm>
        </p:spPr>
        <p:txBody>
          <a:bodyPr/>
          <a:lstStyle/>
          <a:p>
            <a:r>
              <a:rPr lang="en-US"/>
              <a:t>Mining the uranium</a:t>
            </a:r>
          </a:p>
          <a:p>
            <a:r>
              <a:rPr lang="en-US"/>
              <a:t>Processing and enriching the uranium to make fuel</a:t>
            </a:r>
          </a:p>
          <a:p>
            <a:r>
              <a:rPr lang="en-US"/>
              <a:t>Using it in a reactor</a:t>
            </a:r>
          </a:p>
          <a:p>
            <a:r>
              <a:rPr lang="en-US"/>
              <a:t>Safely storing the radioactive waste</a:t>
            </a:r>
          </a:p>
          <a:p>
            <a:r>
              <a:rPr lang="en-US"/>
              <a:t>Retiring the worn-out plant</a:t>
            </a:r>
          </a:p>
          <a:p>
            <a:pPr lvl="1"/>
            <a:r>
              <a:rPr lang="en-US"/>
              <a:t>Storing its high- and moderate-level radioactive parts safely</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152400"/>
            <a:ext cx="8032638" cy="754328"/>
          </a:xfrm>
        </p:spPr>
        <p:txBody>
          <a:bodyPr>
            <a:normAutofit fontScale="90000"/>
          </a:bodyPr>
          <a:lstStyle/>
          <a:p>
            <a:r>
              <a:rPr lang="en-US" dirty="0"/>
              <a:t>What Is the Nuclear Fuel Cycle? (2 of 3)</a:t>
            </a:r>
          </a:p>
        </p:txBody>
      </p:sp>
      <p:pic>
        <p:nvPicPr>
          <p:cNvPr id="2" name="Picture 1" descr="An illustration of the nuclear fuel cycle that involves generation of electricity using nuclear power. Uranium (U subscript 3 O subscript 8) which has low-level radiation with a long half-life is extracted from the earth (represented as a mud pile being collected from an excavation). U3O8   is converted to UF subscript 6 and loaded into cooling towers for enrichment. Fuel fabrication is done in the cooling towers. The supporting text associated with the cooling tower reads “Conversion of enriched UF subscript 6 and fabrication of fuel assemblies.” The fuel assemblies from the cooling tower are loaded into the reactor represented as a cylinder mounted on a platform. The spent fuel assemblies from the reactor are stored in dry casks (represented as a rectangular metal container). The supporting text associated with the dry casks reads “Temporary storage of spent fuel assemblies underwater or in dry casks.” The spent fuels that are stored in the dry casks are either disposed into a metallic container are passed to a cooling tower for reprocessing. The reprocessed fuel that is Uranium-235 as UF subscript 6 or plutonium – 239 as PuO subscript 2 is loaded into the fuel fabricator. The supporting text associated with the container into which the waste is disposed reads “Geologic disposal of moderate and high –level radioactive wast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102987"/>
            <a:ext cx="6941749" cy="4993013"/>
          </a:xfrm>
          <a:prstGeom prst="rect">
            <a:avLst/>
          </a:prstGeom>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228600"/>
            <a:ext cx="8032638" cy="685753"/>
          </a:xfrm>
        </p:spPr>
        <p:txBody>
          <a:bodyPr>
            <a:normAutofit fontScale="90000"/>
          </a:bodyPr>
          <a:lstStyle/>
          <a:p>
            <a:r>
              <a:rPr lang="en-US" dirty="0"/>
              <a:t>What Is the Nuclear Fuel Cycle? (3 of 3)</a:t>
            </a:r>
          </a:p>
        </p:txBody>
      </p:sp>
      <p:pic>
        <p:nvPicPr>
          <p:cNvPr id="2" name="Picture 1" descr="An illustration listing the advantages and disadvantages of the conventional nuclear fuel cycle. The advantages listed are “Low environmental impact (without accidents), Emits 1/6 as much carbon dioxide as coal, Low risk of accidents in modern plants.” The disadvantages listed are “Low net energy, High overall cost, Produces long-lived harmful radioactive wastes, Promotes spread of nuclear weap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42" y="1066800"/>
            <a:ext cx="7655716" cy="5068563"/>
          </a:xfrm>
          <a:prstGeom prst="rect">
            <a:avLst/>
          </a:prstGeom>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Dealing with Radioactive Nuclear Wastes</a:t>
            </a:r>
            <a:br>
              <a:rPr lang="en-US" dirty="0"/>
            </a:br>
            <a:r>
              <a:rPr lang="en-US" dirty="0"/>
              <a:t>(1 of 2)</a:t>
            </a:r>
          </a:p>
        </p:txBody>
      </p:sp>
      <p:sp>
        <p:nvSpPr>
          <p:cNvPr id="3" name="Content Placeholder 2"/>
          <p:cNvSpPr>
            <a:spLocks noGrp="1"/>
          </p:cNvSpPr>
          <p:nvPr>
            <p:ph idx="1"/>
          </p:nvPr>
        </p:nvSpPr>
        <p:spPr>
          <a:xfrm>
            <a:off x="228600" y="1295401"/>
            <a:ext cx="8763000" cy="3429000"/>
          </a:xfrm>
        </p:spPr>
        <p:txBody>
          <a:bodyPr/>
          <a:lstStyle/>
          <a:p>
            <a:r>
              <a:rPr lang="en-US" dirty="0"/>
              <a:t>Rods must be replaced every three to four years</a:t>
            </a:r>
          </a:p>
          <a:p>
            <a:r>
              <a:rPr lang="en-US" dirty="0"/>
              <a:t>Stored in water-filled pools for several years to cool</a:t>
            </a:r>
          </a:p>
          <a:p>
            <a:r>
              <a:rPr lang="en-US" dirty="0"/>
              <a:t>Transferred to dry casks</a:t>
            </a:r>
          </a:p>
          <a:p>
            <a:r>
              <a:rPr lang="en-US" dirty="0"/>
              <a:t>Can be processed to remove plutonium</a:t>
            </a:r>
          </a:p>
          <a:p>
            <a:pPr lvl="1"/>
            <a:r>
              <a:rPr lang="en-US" dirty="0"/>
              <a:t>Reprocessing reduces storage time from 240,000 years to about 10,000 years</a:t>
            </a:r>
          </a:p>
          <a:p>
            <a:pPr lvl="1"/>
            <a:r>
              <a:rPr lang="en-US" dirty="0"/>
              <a:t>Costly and produces weapons material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noChangeArrowheads="1"/>
          </p:cNvSpPr>
          <p:nvPr>
            <p:ph type="title"/>
          </p:nvPr>
        </p:nvSpPr>
        <p:spPr/>
        <p:txBody>
          <a:bodyPr>
            <a:normAutofit fontScale="90000"/>
          </a:bodyPr>
          <a:lstStyle/>
          <a:p>
            <a:r>
              <a:rPr lang="en-US" dirty="0"/>
              <a:t>Dealing with Radioactive Nuclear Wastes</a:t>
            </a:r>
            <a:br>
              <a:rPr lang="en-US" dirty="0"/>
            </a:br>
            <a:r>
              <a:rPr lang="en-US" dirty="0"/>
              <a:t>(2 of 2)</a:t>
            </a:r>
          </a:p>
        </p:txBody>
      </p:sp>
      <p:sp>
        <p:nvSpPr>
          <p:cNvPr id="73731" name="Content Placeholder 3"/>
          <p:cNvSpPr>
            <a:spLocks noGrp="1" noChangeArrowheads="1"/>
          </p:cNvSpPr>
          <p:nvPr>
            <p:ph idx="1"/>
          </p:nvPr>
        </p:nvSpPr>
        <p:spPr>
          <a:xfrm>
            <a:off x="228600" y="1295401"/>
            <a:ext cx="8763000" cy="1981200"/>
          </a:xfrm>
        </p:spPr>
        <p:txBody>
          <a:bodyPr/>
          <a:lstStyle/>
          <a:p>
            <a:r>
              <a:rPr lang="en-US" dirty="0"/>
              <a:t>No permanent, secure repository exists today</a:t>
            </a:r>
          </a:p>
          <a:p>
            <a:pPr lvl="1"/>
            <a:r>
              <a:rPr lang="en-US" dirty="0"/>
              <a:t>Nevada Yucca Mountain site plan abandoned</a:t>
            </a:r>
          </a:p>
          <a:p>
            <a:r>
              <a:rPr lang="en-US" dirty="0"/>
              <a:t>Retiring nuclear plants</a:t>
            </a:r>
          </a:p>
          <a:p>
            <a:pPr lvl="1"/>
            <a:r>
              <a:rPr lang="en-US" dirty="0"/>
              <a:t>Enormous costs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
          <p:cNvSpPr>
            <a:spLocks noGrp="1" noChangeArrowheads="1"/>
          </p:cNvSpPr>
          <p:nvPr>
            <p:ph type="title"/>
          </p:nvPr>
        </p:nvSpPr>
        <p:spPr/>
        <p:txBody>
          <a:bodyPr/>
          <a:lstStyle/>
          <a:p>
            <a:r>
              <a:rPr lang="en-US"/>
              <a:t>Can Nuclear Power Slow Climate Change?</a:t>
            </a:r>
            <a:endParaRPr lang="en-US" dirty="0"/>
          </a:p>
        </p:txBody>
      </p:sp>
      <p:sp>
        <p:nvSpPr>
          <p:cNvPr id="76803" name="Content Placeholder 3"/>
          <p:cNvSpPr>
            <a:spLocks noGrp="1" noChangeArrowheads="1"/>
          </p:cNvSpPr>
          <p:nvPr>
            <p:ph idx="1"/>
          </p:nvPr>
        </p:nvSpPr>
        <p:spPr>
          <a:xfrm>
            <a:off x="228600" y="1295401"/>
            <a:ext cx="8763000" cy="2971800"/>
          </a:xfrm>
        </p:spPr>
        <p:txBody>
          <a:bodyPr/>
          <a:lstStyle/>
          <a:p>
            <a:r>
              <a:rPr lang="en-US" dirty="0"/>
              <a:t>Nuclear power plants–no CO</a:t>
            </a:r>
            <a:r>
              <a:rPr lang="en-US" baseline="-25000" dirty="0"/>
              <a:t>2</a:t>
            </a:r>
            <a:r>
              <a:rPr lang="en-US" dirty="0"/>
              <a:t> emission</a:t>
            </a:r>
          </a:p>
          <a:p>
            <a:r>
              <a:rPr lang="en-US" dirty="0"/>
              <a:t>Nuclear fuel cycle–emits CO</a:t>
            </a:r>
            <a:r>
              <a:rPr lang="en-US" baseline="-25000" dirty="0"/>
              <a:t>2</a:t>
            </a:r>
          </a:p>
          <a:p>
            <a:r>
              <a:rPr lang="en-US" dirty="0"/>
              <a:t>Cutting global CO</a:t>
            </a:r>
            <a:r>
              <a:rPr lang="en-US" baseline="-25000" dirty="0"/>
              <a:t>2</a:t>
            </a:r>
            <a:r>
              <a:rPr lang="en-US" dirty="0"/>
              <a:t> emissions in half between 2015 and 2040 and meeting energy needs would require building 12,000 nuclear power reactors</a:t>
            </a:r>
          </a:p>
          <a:p>
            <a:pPr lvl="1"/>
            <a:r>
              <a:rPr lang="en-US" dirty="0"/>
              <a:t>According to Mark </a:t>
            </a:r>
            <a:r>
              <a:rPr lang="en-US" dirty="0" err="1"/>
              <a:t>Lynas</a:t>
            </a:r>
            <a:r>
              <a:rPr lang="en-US" dirty="0"/>
              <a:t>, climate change author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55990"/>
            <a:ext cx="8806180" cy="1010810"/>
          </a:xfrm>
        </p:spPr>
        <p:txBody>
          <a:bodyPr>
            <a:noAutofit/>
          </a:bodyPr>
          <a:lstStyle/>
          <a:p>
            <a:r>
              <a:rPr lang="en-US" sz="4000" dirty="0"/>
              <a:t>Where Does the Energy We Use Come From? (1 of 2)</a:t>
            </a:r>
          </a:p>
        </p:txBody>
      </p:sp>
      <p:sp>
        <p:nvSpPr>
          <p:cNvPr id="2" name="Content Placeholder 1"/>
          <p:cNvSpPr>
            <a:spLocks noGrp="1"/>
          </p:cNvSpPr>
          <p:nvPr>
            <p:ph idx="1"/>
          </p:nvPr>
        </p:nvSpPr>
        <p:spPr/>
        <p:txBody>
          <a:bodyPr/>
          <a:lstStyle/>
          <a:p>
            <a:r>
              <a:rPr lang="en-US" dirty="0"/>
              <a:t>Energy that heats the earth comes from the sun</a:t>
            </a:r>
          </a:p>
          <a:p>
            <a:r>
              <a:rPr lang="en-US" dirty="0"/>
              <a:t>Commercial energy is sold in the marketplace</a:t>
            </a:r>
          </a:p>
          <a:p>
            <a:pPr lvl="1"/>
            <a:r>
              <a:rPr lang="en-US" dirty="0"/>
              <a:t>Nonrenewable</a:t>
            </a:r>
          </a:p>
          <a:p>
            <a:pPr lvl="2"/>
            <a:r>
              <a:rPr lang="en-US" dirty="0"/>
              <a:t>Oil, coal, natural gas, and nuclear energy</a:t>
            </a:r>
          </a:p>
          <a:p>
            <a:pPr lvl="1"/>
            <a:r>
              <a:rPr lang="en-US" dirty="0"/>
              <a:t>Renewable</a:t>
            </a:r>
          </a:p>
          <a:p>
            <a:pPr lvl="2"/>
            <a:r>
              <a:rPr lang="en-US" dirty="0"/>
              <a:t>Solar, hydropower, biomass, geothermal, and wind</a:t>
            </a:r>
          </a:p>
        </p:txBody>
      </p:sp>
    </p:spTree>
    <p:extLst>
      <p:ext uri="{BB962C8B-B14F-4D97-AF65-F5344CB8AC3E}">
        <p14:creationId xmlns:p14="http://schemas.microsoft.com/office/powerpoint/2010/main" val="930293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2"/>
          <p:cNvSpPr>
            <a:spLocks noGrp="1" noChangeArrowheads="1"/>
          </p:cNvSpPr>
          <p:nvPr>
            <p:ph type="title"/>
          </p:nvPr>
        </p:nvSpPr>
        <p:spPr/>
        <p:txBody>
          <a:bodyPr>
            <a:normAutofit fontScale="90000"/>
          </a:bodyPr>
          <a:lstStyle/>
          <a:p>
            <a:r>
              <a:rPr lang="en-US" dirty="0"/>
              <a:t>Controversy about the Future of Nuclear Power (1 of 3)</a:t>
            </a:r>
          </a:p>
        </p:txBody>
      </p:sp>
      <p:sp>
        <p:nvSpPr>
          <p:cNvPr id="81923" name="Content Placeholder 3"/>
          <p:cNvSpPr>
            <a:spLocks noGrp="1" noChangeArrowheads="1"/>
          </p:cNvSpPr>
          <p:nvPr>
            <p:ph idx="1"/>
          </p:nvPr>
        </p:nvSpPr>
        <p:spPr/>
        <p:txBody>
          <a:bodyPr/>
          <a:lstStyle/>
          <a:p>
            <a:r>
              <a:rPr lang="en-US" dirty="0"/>
              <a:t>Nuclear reactors produced 19% of U.S. energy in 2014</a:t>
            </a:r>
          </a:p>
          <a:p>
            <a:r>
              <a:rPr lang="en-US" dirty="0"/>
              <a:t>67 new nuclear reactors under construction worldwide in 2015</a:t>
            </a:r>
          </a:p>
          <a:p>
            <a:r>
              <a:rPr lang="en-US" dirty="0"/>
              <a:t>U.S. government provides subsidies, tax breaks, and insurance for the nuclear industry</a:t>
            </a:r>
          </a:p>
          <a:p>
            <a:r>
              <a:rPr lang="en-US" dirty="0"/>
              <a:t>Accidents have dampened public confidence in nuclear power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Controversy about the Future of Nuclear Power (2 of 3)</a:t>
            </a:r>
          </a:p>
        </p:txBody>
      </p:sp>
      <p:sp>
        <p:nvSpPr>
          <p:cNvPr id="3" name="Content Placeholder 2"/>
          <p:cNvSpPr>
            <a:spLocks noGrp="1"/>
          </p:cNvSpPr>
          <p:nvPr>
            <p:ph idx="1"/>
          </p:nvPr>
        </p:nvSpPr>
        <p:spPr>
          <a:xfrm>
            <a:off x="228600" y="1295401"/>
            <a:ext cx="8763000" cy="3048000"/>
          </a:xfrm>
        </p:spPr>
        <p:txBody>
          <a:bodyPr/>
          <a:lstStyle/>
          <a:p>
            <a:r>
              <a:rPr lang="en-US" dirty="0"/>
              <a:t>New technologies</a:t>
            </a:r>
          </a:p>
          <a:p>
            <a:pPr lvl="1"/>
            <a:r>
              <a:rPr lang="en-US" dirty="0"/>
              <a:t>Advanced light-water reactors</a:t>
            </a:r>
          </a:p>
          <a:p>
            <a:pPr lvl="2"/>
            <a:r>
              <a:rPr lang="en-US" dirty="0"/>
              <a:t>Built-in safety features</a:t>
            </a:r>
          </a:p>
          <a:p>
            <a:pPr lvl="1"/>
            <a:r>
              <a:rPr lang="en-US" dirty="0"/>
              <a:t>Smaller, modular light water reactors</a:t>
            </a:r>
          </a:p>
          <a:p>
            <a:pPr lvl="2"/>
            <a:r>
              <a:rPr lang="en-US" dirty="0"/>
              <a:t>Not yet built and evaluated</a:t>
            </a:r>
          </a:p>
          <a:p>
            <a:pPr lvl="1"/>
            <a:r>
              <a:rPr lang="en-US" dirty="0"/>
              <a:t>Thorium-based reactors</a:t>
            </a:r>
          </a:p>
          <a:p>
            <a:pPr lvl="2"/>
            <a:r>
              <a:rPr lang="en-US" dirty="0"/>
              <a:t>Less costly and safer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Controversy about the Future of Nuclear Power (3 of 3)</a:t>
            </a:r>
          </a:p>
        </p:txBody>
      </p:sp>
      <p:sp>
        <p:nvSpPr>
          <p:cNvPr id="6" name="Content Placeholder 5"/>
          <p:cNvSpPr>
            <a:spLocks noGrp="1"/>
          </p:cNvSpPr>
          <p:nvPr>
            <p:ph idx="1"/>
          </p:nvPr>
        </p:nvSpPr>
        <p:spPr/>
        <p:txBody>
          <a:bodyPr>
            <a:normAutofit fontScale="77500" lnSpcReduction="20000"/>
          </a:bodyPr>
          <a:lstStyle/>
          <a:p>
            <a:pPr>
              <a:lnSpc>
                <a:spcPct val="120000"/>
              </a:lnSpc>
            </a:pPr>
            <a:r>
              <a:rPr lang="en-US" sz="3600" dirty="0"/>
              <a:t>Solutions</a:t>
            </a:r>
            <a:endParaRPr lang="en-IN" sz="3600" dirty="0"/>
          </a:p>
          <a:p>
            <a:pPr lvl="1">
              <a:lnSpc>
                <a:spcPct val="120000"/>
              </a:lnSpc>
            </a:pPr>
            <a:r>
              <a:rPr lang="en-US" sz="2600" dirty="0"/>
              <a:t>Reactors must be built so that a runaway chain reaction is impossible.</a:t>
            </a:r>
            <a:r>
              <a:rPr lang="en-IN" sz="2600" dirty="0"/>
              <a:t> </a:t>
            </a:r>
          </a:p>
          <a:p>
            <a:pPr lvl="1">
              <a:lnSpc>
                <a:spcPct val="120000"/>
              </a:lnSpc>
            </a:pPr>
            <a:r>
              <a:rPr lang="en-US" sz="2600" dirty="0"/>
              <a:t>The reactor fuel and methods of fuel enrichment and fuel reprocessing must be such that they cannot be used to make nuclear weapons.</a:t>
            </a:r>
            <a:endParaRPr lang="en-IN" sz="2600" dirty="0"/>
          </a:p>
          <a:p>
            <a:pPr lvl="1">
              <a:lnSpc>
                <a:spcPct val="120000"/>
              </a:lnSpc>
            </a:pPr>
            <a:r>
              <a:rPr lang="en-US" sz="2600" dirty="0"/>
              <a:t>Spent fuel and dismantled plants must be easy to dispose of without burdening future generations with harmful radioactive waste.</a:t>
            </a:r>
            <a:r>
              <a:rPr lang="en-IN" sz="2600" dirty="0"/>
              <a:t> </a:t>
            </a:r>
          </a:p>
          <a:p>
            <a:pPr lvl="1">
              <a:lnSpc>
                <a:spcPct val="120000"/>
              </a:lnSpc>
            </a:pPr>
            <a:r>
              <a:rPr lang="en-US" sz="2600" dirty="0"/>
              <a:t>Taking its entire fuel cycle into account, nuclear power must generate a net energy high enough so that it does not need government subsidies, tax breaks, or loan guarantees to compete in the open marketplace.</a:t>
            </a:r>
            <a:endParaRPr lang="en-IN" sz="2600" dirty="0"/>
          </a:p>
          <a:p>
            <a:pPr lvl="1">
              <a:lnSpc>
                <a:spcPct val="120000"/>
              </a:lnSpc>
            </a:pPr>
            <a:r>
              <a:rPr lang="en-US" sz="2600" dirty="0"/>
              <a:t>Its entire fuel cycle must generate fewer greenhouse gas emissions than other energy alternatives.</a:t>
            </a:r>
          </a:p>
        </p:txBody>
      </p:sp>
    </p:spTree>
    <p:extLst>
      <p:ext uri="{BB962C8B-B14F-4D97-AF65-F5344CB8AC3E}">
        <p14:creationId xmlns:p14="http://schemas.microsoft.com/office/powerpoint/2010/main" val="44009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The Fukushima Daiichi Nuclear Power Plant Accident in Japan</a:t>
            </a:r>
          </a:p>
        </p:txBody>
      </p:sp>
      <p:sp>
        <p:nvSpPr>
          <p:cNvPr id="3" name="Content Placeholder 2"/>
          <p:cNvSpPr>
            <a:spLocks noGrp="1"/>
          </p:cNvSpPr>
          <p:nvPr>
            <p:ph idx="1"/>
          </p:nvPr>
        </p:nvSpPr>
        <p:spPr>
          <a:xfrm>
            <a:off x="228600" y="1295401"/>
            <a:ext cx="8763000" cy="3733800"/>
          </a:xfrm>
        </p:spPr>
        <p:txBody>
          <a:bodyPr/>
          <a:lstStyle/>
          <a:p>
            <a:r>
              <a:rPr lang="en-US"/>
              <a:t>March 11, 2011 accident</a:t>
            </a:r>
          </a:p>
          <a:p>
            <a:pPr lvl="1"/>
            <a:r>
              <a:rPr lang="en-US"/>
              <a:t>Triggered by major offshore earthquake and resulting tsunami</a:t>
            </a:r>
          </a:p>
          <a:p>
            <a:r>
              <a:rPr lang="en-US"/>
              <a:t>Important effects</a:t>
            </a:r>
          </a:p>
          <a:p>
            <a:pPr lvl="1"/>
            <a:r>
              <a:rPr lang="en-US"/>
              <a:t>Increased fear about nuclear power</a:t>
            </a:r>
          </a:p>
          <a:p>
            <a:pPr lvl="1"/>
            <a:r>
              <a:rPr lang="en-US"/>
              <a:t>Revealed single accident can cost $500 billion</a:t>
            </a:r>
          </a:p>
          <a:p>
            <a:pPr lvl="1"/>
            <a:r>
              <a:rPr lang="en-US"/>
              <a:t>Some countries announced phasing out nuclear power</a:t>
            </a:r>
          </a:p>
          <a:p>
            <a:pPr lvl="1"/>
            <a:r>
              <a:rPr lang="en-US"/>
              <a:t>Spurred Japan to reduce energy use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 Nuclear Fusion the Answer?</a:t>
            </a:r>
            <a:endParaRPr lang="en-US" dirty="0"/>
          </a:p>
        </p:txBody>
      </p:sp>
      <p:sp>
        <p:nvSpPr>
          <p:cNvPr id="3" name="Content Placeholder 2"/>
          <p:cNvSpPr>
            <a:spLocks noGrp="1"/>
          </p:cNvSpPr>
          <p:nvPr>
            <p:ph idx="1"/>
          </p:nvPr>
        </p:nvSpPr>
        <p:spPr>
          <a:xfrm>
            <a:off x="228600" y="1295401"/>
            <a:ext cx="8763000" cy="2895600"/>
          </a:xfrm>
        </p:spPr>
        <p:txBody>
          <a:bodyPr/>
          <a:lstStyle/>
          <a:p>
            <a:r>
              <a:rPr lang="en-US"/>
              <a:t>Fusion</a:t>
            </a:r>
          </a:p>
          <a:p>
            <a:pPr lvl="1"/>
            <a:r>
              <a:rPr lang="en-US"/>
              <a:t>Two isotopes fused together to form a heavier nucleus</a:t>
            </a:r>
          </a:p>
          <a:p>
            <a:pPr lvl="1"/>
            <a:r>
              <a:rPr lang="en-US"/>
              <a:t>Releases energy</a:t>
            </a:r>
          </a:p>
          <a:p>
            <a:pPr lvl="1"/>
            <a:r>
              <a:rPr lang="en-US"/>
              <a:t>Technology used by the sun to release energy</a:t>
            </a:r>
          </a:p>
          <a:p>
            <a:r>
              <a:rPr lang="en-US"/>
              <a:t>Technology is very difficult to develop</a:t>
            </a:r>
          </a:p>
          <a:p>
            <a:pPr lvl="1"/>
            <a:r>
              <a:rPr lang="en-US"/>
              <a:t>No approach has produced more energy than it has used</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a:t>Big Ideas (1 of 2)</a:t>
            </a:r>
          </a:p>
        </p:txBody>
      </p:sp>
      <p:sp>
        <p:nvSpPr>
          <p:cNvPr id="82947" name="Content Placeholder 2"/>
          <p:cNvSpPr>
            <a:spLocks noGrp="1"/>
          </p:cNvSpPr>
          <p:nvPr>
            <p:ph idx="1"/>
          </p:nvPr>
        </p:nvSpPr>
        <p:spPr>
          <a:xfrm>
            <a:off x="228600" y="1295401"/>
            <a:ext cx="8763000" cy="2895600"/>
          </a:xfrm>
        </p:spPr>
        <p:txBody>
          <a:bodyPr/>
          <a:lstStyle/>
          <a:p>
            <a:r>
              <a:rPr lang="en-US"/>
              <a:t>Net energy</a:t>
            </a:r>
          </a:p>
          <a:p>
            <a:pPr lvl="1"/>
            <a:r>
              <a:rPr lang="en-US"/>
              <a:t>Key factor in evaluating the long-term usefulness of any energy resource</a:t>
            </a:r>
          </a:p>
          <a:p>
            <a:r>
              <a:rPr lang="en-US"/>
              <a:t>Conventional oil, natural gas, and coal</a:t>
            </a:r>
          </a:p>
          <a:p>
            <a:pPr lvl="1"/>
            <a:r>
              <a:rPr lang="en-US"/>
              <a:t>Plentiful with moderate to high net energy yields </a:t>
            </a:r>
          </a:p>
          <a:p>
            <a:pPr lvl="1"/>
            <a:r>
              <a:rPr lang="en-US"/>
              <a:t>Use has a high environmental impact</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a:t>Big Ideas (2 of 2)</a:t>
            </a:r>
          </a:p>
        </p:txBody>
      </p:sp>
      <p:sp>
        <p:nvSpPr>
          <p:cNvPr id="83971" name="Content Placeholder 2"/>
          <p:cNvSpPr>
            <a:spLocks noGrp="1"/>
          </p:cNvSpPr>
          <p:nvPr>
            <p:ph idx="1"/>
          </p:nvPr>
        </p:nvSpPr>
        <p:spPr>
          <a:xfrm>
            <a:off x="228600" y="1295401"/>
            <a:ext cx="8763000" cy="3429000"/>
          </a:xfrm>
        </p:spPr>
        <p:txBody>
          <a:bodyPr/>
          <a:lstStyle/>
          <a:p>
            <a:r>
              <a:rPr lang="en-US" dirty="0"/>
              <a:t>Nuclear power fuel cycle</a:t>
            </a:r>
          </a:p>
          <a:p>
            <a:pPr lvl="1"/>
            <a:r>
              <a:rPr lang="en-US" dirty="0"/>
              <a:t>Low environmental impact </a:t>
            </a:r>
          </a:p>
          <a:p>
            <a:pPr lvl="1"/>
            <a:r>
              <a:rPr lang="en-US" dirty="0"/>
              <a:t>Very low accident risk</a:t>
            </a:r>
          </a:p>
          <a:p>
            <a:pPr lvl="1"/>
            <a:r>
              <a:rPr lang="en-US" dirty="0"/>
              <a:t>Downsides</a:t>
            </a:r>
          </a:p>
          <a:p>
            <a:pPr lvl="2"/>
            <a:r>
              <a:rPr lang="en-US" dirty="0"/>
              <a:t>High costs</a:t>
            </a:r>
          </a:p>
          <a:p>
            <a:pPr lvl="2"/>
            <a:r>
              <a:rPr lang="en-US" dirty="0"/>
              <a:t>Low net energy</a:t>
            </a:r>
          </a:p>
          <a:p>
            <a:pPr lvl="2"/>
            <a:r>
              <a:rPr lang="en-US" dirty="0"/>
              <a:t>Long-lived radioactive wastes</a:t>
            </a:r>
          </a:p>
          <a:p>
            <a:pPr lvl="2"/>
            <a:r>
              <a:rPr lang="en-US" dirty="0"/>
              <a:t>Role in spreading nuclear weapons technology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Tying It All Together: Fracking, Nonrenewable Energy, and Sustainability</a:t>
            </a:r>
            <a:endParaRPr lang="en-US" dirty="0"/>
          </a:p>
        </p:txBody>
      </p:sp>
      <p:sp>
        <p:nvSpPr>
          <p:cNvPr id="3" name="Content Placeholder 2"/>
          <p:cNvSpPr>
            <a:spLocks noGrp="1"/>
          </p:cNvSpPr>
          <p:nvPr>
            <p:ph idx="1"/>
          </p:nvPr>
        </p:nvSpPr>
        <p:spPr>
          <a:xfrm>
            <a:off x="228600" y="1295401"/>
            <a:ext cx="8763000" cy="4343400"/>
          </a:xfrm>
        </p:spPr>
        <p:txBody>
          <a:bodyPr/>
          <a:lstStyle/>
          <a:p>
            <a:r>
              <a:rPr lang="en-US"/>
              <a:t>Horizontal drilling and fracking have greatly increased oil and natural gas production in the United States</a:t>
            </a:r>
          </a:p>
          <a:p>
            <a:r>
              <a:rPr lang="en-US"/>
              <a:t>Long-term usefulness of an energy resource depends on net energy</a:t>
            </a:r>
          </a:p>
          <a:p>
            <a:r>
              <a:rPr lang="en-US"/>
              <a:t>Challenge: find ways to reduce harmful environmental impacts of fossil fuels and nuclear energy</a:t>
            </a:r>
          </a:p>
          <a:p>
            <a:pPr lvl="1"/>
            <a:r>
              <a:rPr lang="en-US"/>
              <a:t>Option: shift to renewable energy resources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Does the Energy We Use Come From? (2 of 2)</a:t>
            </a:r>
          </a:p>
        </p:txBody>
      </p:sp>
      <p:pic>
        <p:nvPicPr>
          <p:cNvPr id="10" name="Picture 9" descr="An illustration of two pie diagrams comparing the energy use by source throughout the world and in the United States in 2014. Diagram A depicts the energy use by source throughout the world in 2014. 90 percent of the energy sources used are nonrenewable and 10 percent are renewable. Of the 90 percent of nonrenewable energy sources used oil is 32 percent, coal is 30 percent, and natural gas is 24 percent. Of the remaining 10 percent of the renewable energy sources used, Hydro power is 7 percent and geothermal, solar, wind, and biomass is 3 percent. Diagram B depicts the energy use by source in the United States in 2014. 90 percent of the energy sources used are nonrenewable and 10 percent is renewable. Of the 90 percent of nonrenewable energy sources used, oil is 36 percent, coal is 18 percent, and natural gas is 28 percent. Of the remaining 10 percent of the renewable energy sources used, Hydro power is 3 percent and geothermal, solar, wind, and biomass is 7 perc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62" y="1875298"/>
            <a:ext cx="8467676" cy="3107404"/>
          </a:xfrm>
          <a:prstGeom prst="rect">
            <a:avLst/>
          </a:prstGeom>
        </p:spPr>
      </p:pic>
    </p:spTree>
    <p:extLst>
      <p:ext uri="{BB962C8B-B14F-4D97-AF65-F5344CB8AC3E}">
        <p14:creationId xmlns:p14="http://schemas.microsoft.com/office/powerpoint/2010/main" val="82763442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Net Energy: It Takes Energy to Get Energy </a:t>
            </a:r>
            <a:br>
              <a:rPr lang="en-US" dirty="0"/>
            </a:br>
            <a:r>
              <a:rPr lang="en-US" dirty="0"/>
              <a:t>(1 of 3)</a:t>
            </a:r>
          </a:p>
        </p:txBody>
      </p:sp>
      <p:sp>
        <p:nvSpPr>
          <p:cNvPr id="7171" name="Content Placeholder 2"/>
          <p:cNvSpPr>
            <a:spLocks noGrp="1"/>
          </p:cNvSpPr>
          <p:nvPr>
            <p:ph idx="1"/>
          </p:nvPr>
        </p:nvSpPr>
        <p:spPr/>
        <p:txBody>
          <a:bodyPr/>
          <a:lstStyle/>
          <a:p>
            <a:r>
              <a:rPr lang="en-US" dirty="0"/>
              <a:t>Each step in making energy available uses high-quality energy</a:t>
            </a:r>
          </a:p>
          <a:p>
            <a:pPr lvl="1"/>
            <a:r>
              <a:rPr lang="en-US" dirty="0"/>
              <a:t>Example: oil must be found, pumped, transferred to a refinery, converted to gasoline, and delivered to consumers</a:t>
            </a:r>
          </a:p>
          <a:p>
            <a:r>
              <a:rPr lang="en-US" dirty="0"/>
              <a:t>Net energy yield</a:t>
            </a:r>
          </a:p>
          <a:p>
            <a:pPr lvl="1"/>
            <a:r>
              <a:rPr lang="en-US" dirty="0"/>
              <a:t>Amount of high-quality energy available from a resource minus the high-quality energy needed to make the energy available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a:t>Net Energy: It Takes Energy to Get Energy</a:t>
            </a:r>
            <a:br>
              <a:rPr lang="en-US" dirty="0"/>
            </a:br>
            <a:r>
              <a:rPr lang="en-US" dirty="0"/>
              <a:t> (2 of 3)</a:t>
            </a:r>
          </a:p>
        </p:txBody>
      </p:sp>
      <p:sp>
        <p:nvSpPr>
          <p:cNvPr id="8195" name="Content Placeholder 2"/>
          <p:cNvSpPr>
            <a:spLocks noGrp="1"/>
          </p:cNvSpPr>
          <p:nvPr>
            <p:ph idx="1"/>
          </p:nvPr>
        </p:nvSpPr>
        <p:spPr/>
        <p:txBody>
          <a:bodyPr/>
          <a:lstStyle/>
          <a:p>
            <a:r>
              <a:rPr lang="en-US" dirty="0"/>
              <a:t>Net energy ratio</a:t>
            </a:r>
          </a:p>
          <a:p>
            <a:pPr lvl="1"/>
            <a:r>
              <a:rPr lang="en-US" dirty="0"/>
              <a:t>Also called energy returned on investment</a:t>
            </a:r>
          </a:p>
          <a:p>
            <a:pPr lvl="1"/>
            <a:r>
              <a:rPr lang="en-US" dirty="0"/>
              <a:t>Energy obtained per unit energy used to obtain it</a:t>
            </a:r>
          </a:p>
          <a:p>
            <a:r>
              <a:rPr lang="en-US" dirty="0"/>
              <a:t>Energy efficiency</a:t>
            </a:r>
          </a:p>
          <a:p>
            <a:pPr lvl="1"/>
            <a:r>
              <a:rPr lang="en-US" dirty="0"/>
              <a:t>Getting more useful work using less energy; heating buildings, producing electricity, driving more efficient cars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62" y="304800"/>
            <a:ext cx="8032638" cy="1004011"/>
          </a:xfrm>
        </p:spPr>
        <p:txBody>
          <a:bodyPr>
            <a:normAutofit fontScale="90000"/>
          </a:bodyPr>
          <a:lstStyle/>
          <a:p>
            <a:r>
              <a:rPr lang="en-US" dirty="0"/>
              <a:t>Net Energy: It Takes Energy to Get Energy (3 of 3)</a:t>
            </a:r>
          </a:p>
        </p:txBody>
      </p:sp>
      <p:pic>
        <p:nvPicPr>
          <p:cNvPr id="3" name="Picture 2" descr="An illustration depicting the generalized net energies for various energy resources and systems has four sections. Section A depicts the net electricity yield from different energy resources - Energy efficiency –high, hydropower – High, Wind- high, Coal – High, Natural gas –medium, Geothermal energy – Medium, Solar cells – Low to medium, Nuclear fuel cycle – low, Hydrogen – Negative (Energy loss). A photo of wind farm with series of wind mills are shown. Section B depicts the High-Temperature Industrial Heat from different energy resources – Energy efficiency (Cogeneration) – High, Coal –High, Natural gas – Medium, Oil – Medium, Heavy Shale oil – Low, Heavy oil from oil sands – Low, Direct solar (concentrated) – Low, Hydrogen – Negative (Energy loss). A photo of Fire and a hook holding a bar of metal ready for melting and molding is shown. Section C depicts the efficiency of Space heating for different energy resources – Energy efficiency – High, Passive solar – Medium, Natural gas – Medium, Geothermal energy – Medium, Oil – Medium, Active Solar – Low to medium, Heavy Shale oil – Low, Heavy oil from oil sands – Low, Electricity – Low, Hydrogen – Negative (Energy loss). A photo shows small buildings made of wood and glass windows. Section D depicts the efficiency of different energy resources for use as transportation fuel – Energy efficiency – High, Gasoline – High, Natural gas – Medium, Ethanol (from sugarcane) – Medium, Diesel – Medium, Gasoline from heavy shale oil – Low, Gasoline from heavy oil sands oil – Low, Ethanol (from com) – Low, Bio diesel (from soy) – Low, Hydrogen – Negative (Energy loss). A photo shows a busy road with three lines of cars mov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48" y="1749829"/>
            <a:ext cx="7317104" cy="4117571"/>
          </a:xfrm>
          <a:prstGeom prst="rect">
            <a:avLst/>
          </a:prstGeom>
        </p:spPr>
      </p:pic>
    </p:spTree>
    <p:extLst>
      <p:ext uri="{BB962C8B-B14F-4D97-AF65-F5344CB8AC3E}">
        <p14:creationId xmlns:p14="http://schemas.microsoft.com/office/powerpoint/2010/main" val="913376476"/>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6299</TotalTime>
  <Words>3133</Words>
  <Application>Microsoft Office PowerPoint</Application>
  <PresentationFormat>On-screen Show (4:3)</PresentationFormat>
  <Paragraphs>348</Paragraphs>
  <Slides>57</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ＭＳ Ｐゴシック</vt:lpstr>
      <vt:lpstr>Arial</vt:lpstr>
      <vt:lpstr>Calibri</vt:lpstr>
      <vt:lpstr>Courier New</vt:lpstr>
      <vt:lpstr>Verdana</vt:lpstr>
      <vt:lpstr>Wingdings</vt:lpstr>
      <vt:lpstr>Sample</vt:lpstr>
      <vt:lpstr>Exploring Environmental Science for AP®</vt:lpstr>
      <vt:lpstr>Core Case Study: Using Hydrofracking to Produce Oil and Natural Gas (1 of 2)</vt:lpstr>
      <vt:lpstr>Core Case Study: Using Hydrofracking to Produce Oil and Natural Gas (2 of 2)</vt:lpstr>
      <vt:lpstr>14.1 What Types of Energy Resources Do We Use?</vt:lpstr>
      <vt:lpstr>Where Does the Energy We Use Come From? (1 of 2)</vt:lpstr>
      <vt:lpstr>Where Does the Energy We Use Come From? (2 of 2)</vt:lpstr>
      <vt:lpstr>Net Energy: It Takes Energy to Get Energy  (1 of 3)</vt:lpstr>
      <vt:lpstr>Net Energy: It Takes Energy to Get Energy  (2 of 3)</vt:lpstr>
      <vt:lpstr>Net Energy: It Takes Energy to Get Energy (3 of 3)</vt:lpstr>
      <vt:lpstr>14.2 What Are the Advantages and Disadvantages of Using Oil? </vt:lpstr>
      <vt:lpstr>We Depend Heavily on Oil (1 of 3)</vt:lpstr>
      <vt:lpstr>We Depend Heavily on Oil (2 of 3)</vt:lpstr>
      <vt:lpstr>We Depend Heavily on Oil (3 of 3)</vt:lpstr>
      <vt:lpstr>Is the World Running Out of Crude Oil? States  (1 of 2)</vt:lpstr>
      <vt:lpstr>Case Study: Oil Production and Consumption in the United States (1 of 3)</vt:lpstr>
      <vt:lpstr>Case Study: Oil Production and Consumption in the United States States (2 of 3)</vt:lpstr>
      <vt:lpstr>Case Study: Oil Production and Consumption in the United States (3 of 3)</vt:lpstr>
      <vt:lpstr>Use of Heavy Oil Has a High Environmental Impact (1 of 5)</vt:lpstr>
      <vt:lpstr>Use of Heavy Oil Has a High Environmental Impact (2 of 5)</vt:lpstr>
      <vt:lpstr>Use of Heavy Oil Has a High Environmental Impact (3 of 5)</vt:lpstr>
      <vt:lpstr>Use of Heavy Oil Has a High Environmental Impact (4 of 5)</vt:lpstr>
      <vt:lpstr>Use of Heavy Oil Has a High Environmental Impact (5 of 5)</vt:lpstr>
      <vt:lpstr>14.3 What Are the Advantages and Disadvantages of Using Natural Gas? </vt:lpstr>
      <vt:lpstr>Natural Gas Is a Versatile and Widely Used Fuel (1 of 2 )</vt:lpstr>
      <vt:lpstr>Natural Gas Is a Versatile and Widely Used Fuel (2 of 2 ) </vt:lpstr>
      <vt:lpstr>Science Focus 14.1: Environmental Effects of Natural Gas Production and Fracking in the U.S. (1 of 2)</vt:lpstr>
      <vt:lpstr>Science Focus 14.1: Environmental Effects of Natural Gas Production and Fracking in the U.S. (2 of 2)</vt:lpstr>
      <vt:lpstr>Can Natural Gas Help to Slow Climate Change?</vt:lpstr>
      <vt:lpstr>14.4 What Are the Advantages and Disadvantages of Coal? (1 of 2)</vt:lpstr>
      <vt:lpstr>14.4 What Are the Advantages and Disadvantages of Coal? (2 of 2)</vt:lpstr>
      <vt:lpstr>Coal Is a Plentiful but Dirty Fuel (1 of 4)</vt:lpstr>
      <vt:lpstr>Coal Is a Plentiful but Dirty Fuel (2 of 4)</vt:lpstr>
      <vt:lpstr>Coal Is a Plentiful but Dirty Fuel (3 of 4)</vt:lpstr>
      <vt:lpstr>Coal Is a Plentiful but Dirty Fuel (4 of 4)</vt:lpstr>
      <vt:lpstr>We Are Not Paying the Full Cost of Using Coal </vt:lpstr>
      <vt:lpstr>The Future of Coal</vt:lpstr>
      <vt:lpstr>We Can Convert Coal into Gaseous and Liquid Fuels (1 of 2)</vt:lpstr>
      <vt:lpstr>We Can Convert Coal into Gaseous and Liquid Fuels (2 of 2)</vt:lpstr>
      <vt:lpstr>14.5 What Are the Advantages and Disadvantages of Using Nuclear Power?</vt:lpstr>
      <vt:lpstr>How Does a Nuclear Fission Reactor Work? (1 of 4)</vt:lpstr>
      <vt:lpstr>How Does a Nuclear Fission Reactor Work? (2 of 4)</vt:lpstr>
      <vt:lpstr>How Does a Nuclear Fission Reactor Work? (3 of 4)</vt:lpstr>
      <vt:lpstr>How Does a Nuclear Fission Reactor Work? (4 of 4)</vt:lpstr>
      <vt:lpstr>What Is the Nuclear Fuel Cycle? (1 of 3)</vt:lpstr>
      <vt:lpstr>What Is the Nuclear Fuel Cycle? (2 of 3)</vt:lpstr>
      <vt:lpstr>What Is the Nuclear Fuel Cycle? (3 of 3)</vt:lpstr>
      <vt:lpstr>Dealing with Radioactive Nuclear Wastes (1 of 2)</vt:lpstr>
      <vt:lpstr>Dealing with Radioactive Nuclear Wastes (2 of 2)</vt:lpstr>
      <vt:lpstr>Can Nuclear Power Slow Climate Change?</vt:lpstr>
      <vt:lpstr>Controversy about the Future of Nuclear Power (1 of 3)</vt:lpstr>
      <vt:lpstr>Controversy about the Future of Nuclear Power (2 of 3)</vt:lpstr>
      <vt:lpstr>Controversy about the Future of Nuclear Power (3 of 3)</vt:lpstr>
      <vt:lpstr>Case Study: The Fukushima Daiichi Nuclear Power Plant Accident in Japan</vt:lpstr>
      <vt:lpstr>Is Nuclear Fusion the Answer?</vt:lpstr>
      <vt:lpstr>Big Ideas (1 of 2)</vt:lpstr>
      <vt:lpstr>Big Ideas (2 of 2)</vt:lpstr>
      <vt:lpstr>Tying It All Together: Fracking, Nonrenewable Energy, and Sustainability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Nonrenewable Energy</dc:title>
  <dc:creator>Tyler</dc:creator>
  <cp:lastModifiedBy>Anderson, John W</cp:lastModifiedBy>
  <cp:revision>536</cp:revision>
  <dcterms:created xsi:type="dcterms:W3CDTF">2013-09-12T16:10:24Z</dcterms:created>
  <dcterms:modified xsi:type="dcterms:W3CDTF">2018-09-25T19:46:15Z</dcterms:modified>
</cp:coreProperties>
</file>