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49"/>
  </p:notesMasterIdLst>
  <p:sldIdLst>
    <p:sldId id="376" r:id="rId2"/>
    <p:sldId id="323" r:id="rId3"/>
    <p:sldId id="377" r:id="rId4"/>
    <p:sldId id="378" r:id="rId5"/>
    <p:sldId id="379" r:id="rId6"/>
    <p:sldId id="380" r:id="rId7"/>
    <p:sldId id="324" r:id="rId8"/>
    <p:sldId id="381" r:id="rId9"/>
    <p:sldId id="382" r:id="rId10"/>
    <p:sldId id="325" r:id="rId11"/>
    <p:sldId id="328" r:id="rId12"/>
    <p:sldId id="329" r:id="rId13"/>
    <p:sldId id="330" r:id="rId14"/>
    <p:sldId id="332" r:id="rId15"/>
    <p:sldId id="333" r:id="rId16"/>
    <p:sldId id="383" r:id="rId17"/>
    <p:sldId id="334" r:id="rId18"/>
    <p:sldId id="337" r:id="rId19"/>
    <p:sldId id="335" r:id="rId20"/>
    <p:sldId id="336" r:id="rId21"/>
    <p:sldId id="338" r:id="rId22"/>
    <p:sldId id="339" r:id="rId23"/>
    <p:sldId id="342" r:id="rId24"/>
    <p:sldId id="343" r:id="rId25"/>
    <p:sldId id="384" r:id="rId26"/>
    <p:sldId id="385" r:id="rId27"/>
    <p:sldId id="344" r:id="rId28"/>
    <p:sldId id="346" r:id="rId29"/>
    <p:sldId id="386" r:id="rId30"/>
    <p:sldId id="387" r:id="rId31"/>
    <p:sldId id="347" r:id="rId32"/>
    <p:sldId id="388" r:id="rId33"/>
    <p:sldId id="348" r:id="rId34"/>
    <p:sldId id="389" r:id="rId35"/>
    <p:sldId id="390" r:id="rId36"/>
    <p:sldId id="391" r:id="rId37"/>
    <p:sldId id="350" r:id="rId38"/>
    <p:sldId id="351" r:id="rId39"/>
    <p:sldId id="352" r:id="rId40"/>
    <p:sldId id="353" r:id="rId41"/>
    <p:sldId id="392" r:id="rId42"/>
    <p:sldId id="393" r:id="rId43"/>
    <p:sldId id="394" r:id="rId44"/>
    <p:sldId id="357" r:id="rId45"/>
    <p:sldId id="358" r:id="rId46"/>
    <p:sldId id="395" r:id="rId47"/>
    <p:sldId id="359"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5B493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1119" autoAdjust="0"/>
  </p:normalViewPr>
  <p:slideViewPr>
    <p:cSldViewPr>
      <p:cViewPr>
        <p:scale>
          <a:sx n="66" d="100"/>
          <a:sy n="66" d="100"/>
        </p:scale>
        <p:origin x="-1314" y="-72"/>
      </p:cViewPr>
      <p:guideLst>
        <p:guide orient="horz" pos="2160"/>
        <p:guide pos="2880"/>
      </p:guideLst>
    </p:cSldViewPr>
  </p:slideViewPr>
  <p:outlineViewPr>
    <p:cViewPr>
      <p:scale>
        <a:sx n="33" d="100"/>
        <a:sy n="33" d="100"/>
      </p:scale>
      <p:origin x="0" y="2547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DA419-8131-4A31-932D-5C1DB964AC55}"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4461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12</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smtClean="0"/>
              <a:t>Figure 14.3</a:t>
            </a:r>
            <a:r>
              <a:rPr lang="fr-FR" dirty="0" smtClean="0"/>
              <a:t> </a:t>
            </a:r>
            <a:r>
              <a:rPr lang="fr-FR" dirty="0" err="1" smtClean="0"/>
              <a:t>Autosomal</a:t>
            </a:r>
            <a:r>
              <a:rPr lang="fr-FR" dirty="0" smtClean="0"/>
              <a:t> </a:t>
            </a:r>
            <a:r>
              <a:rPr lang="fr-FR" dirty="0" err="1" smtClean="0"/>
              <a:t>recessive</a:t>
            </a:r>
            <a:r>
              <a:rPr lang="fr-FR" dirty="0" smtClean="0"/>
              <a:t> </a:t>
            </a:r>
            <a:r>
              <a:rPr lang="fr-FR" dirty="0" err="1" smtClean="0"/>
              <a:t>inheritance</a:t>
            </a:r>
            <a:r>
              <a:rPr lang="fr-FR" dirty="0" smtClean="0"/>
              <a:t>.</a:t>
            </a:r>
          </a:p>
          <a:p>
            <a:r>
              <a:rPr lang="en-US" dirty="0" smtClean="0"/>
              <a:t>A  Only people homozygous for a recessive allele on an autosome (red) have the associated trait. In this example, both parents are carriers. Each of their children has a 25 percent chance of inheriting two alleles, and having the trait.</a:t>
            </a:r>
          </a:p>
          <a:p>
            <a:r>
              <a:rPr lang="en-US" dirty="0" smtClean="0"/>
              <a:t>B  Conner </a:t>
            </a:r>
            <a:r>
              <a:rPr lang="en-US" dirty="0" err="1" smtClean="0"/>
              <a:t>Hopf</a:t>
            </a:r>
            <a:r>
              <a:rPr lang="en-US" dirty="0" smtClean="0"/>
              <a:t> was diagnosed with </a:t>
            </a:r>
            <a:r>
              <a:rPr lang="en-US" dirty="0" err="1" smtClean="0"/>
              <a:t>Tay</a:t>
            </a:r>
            <a:r>
              <a:rPr lang="en-US" dirty="0" smtClean="0"/>
              <a:t>–Sachs disease at age 7½ months. He died before his second birthday.</a:t>
            </a:r>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D5E78-D12F-401C-96AF-2706969E1869}"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397402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F79B4-272D-4C60-8E6B-56D0BF4FFDDD}"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5384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166285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Table 14.2</a:t>
            </a:r>
            <a:r>
              <a:rPr lang="en-US" dirty="0" smtClean="0"/>
              <a:t> Some X-Linked Traits</a:t>
            </a:r>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16</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1365256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14.4</a:t>
            </a:r>
            <a:r>
              <a:rPr lang="en-US" dirty="0" smtClean="0"/>
              <a:t> X-linked recessive inheritance.</a:t>
            </a:r>
          </a:p>
          <a:p>
            <a:r>
              <a:rPr lang="en-US" dirty="0" smtClean="0"/>
              <a:t>A  In this example, the mother carries a recessive allele on one of her two X chromosomes (red).</a:t>
            </a:r>
          </a:p>
          <a:p>
            <a:r>
              <a:rPr lang="en-US" dirty="0" smtClean="0"/>
              <a:t>B  A view of color blindness, a trait inherited in an X-linked recessive pattern. The photo on the left shows how a person with red–green color blindness sees the photo on the right. The perception of blues and yellows is normal; red and green appear similar. The circle diagrams are part of a standardized test for color blindness. A set of 38 of these diagrams is commonly used to diagnose deficiencies in color perception.</a:t>
            </a:r>
            <a:endParaRPr 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2601F1-57C5-4344-BBEF-A59690C6F030}" type="slidenum">
              <a:rPr lang="en-US" altLang="en-US" sz="1200">
                <a:solidFill>
                  <a:prstClr val="black"/>
                </a:solidFill>
              </a:rPr>
              <a:pPr/>
              <a:t>18</a:t>
            </a:fld>
            <a:endParaRPr lang="en-US" altLang="en-US" sz="1200" dirty="0">
              <a:solidFill>
                <a:prstClr val="black"/>
              </a:solidFill>
            </a:endParaRPr>
          </a:p>
        </p:txBody>
      </p:sp>
    </p:spTree>
    <p:extLst>
      <p:ext uri="{BB962C8B-B14F-4D97-AF65-F5344CB8AC3E}">
        <p14:creationId xmlns:p14="http://schemas.microsoft.com/office/powerpoint/2010/main" val="389587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316480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88223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14.5 </a:t>
            </a:r>
            <a:r>
              <a:rPr lang="en-US" altLang="en-US" dirty="0" smtClean="0">
                <a:latin typeface="Arial" panose="020B0604020202020204" pitchFamily="34" charset="0"/>
                <a:ea typeface="ＭＳ Ｐゴシック" panose="020B0600070205080204" pitchFamily="34" charset="-128"/>
              </a:rPr>
              <a:t>A classic case of X-linked recessive inheritance. Hemophilia B afflicted many descendants of Queen Victoria of England. The disease was caused by a rare X-linked allele that most likely arose from a spontaneous germline mutation. </a:t>
            </a:r>
            <a:endParaRPr lang="en-US" altLang="en-US" dirty="0">
              <a:latin typeface="Arial" panose="020B0604020202020204" pitchFamily="34"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831EA7-2F6D-40B7-AD90-878FCFD93924}" type="slidenum">
              <a:rPr lang="en-US" altLang="en-US" sz="1200">
                <a:solidFill>
                  <a:prstClr val="black"/>
                </a:solidFill>
              </a:rPr>
              <a:pPr/>
              <a:t>22</a:t>
            </a:fld>
            <a:endParaRPr lang="en-US" altLang="en-US" sz="1200" dirty="0">
              <a:solidFill>
                <a:prstClr val="black"/>
              </a:solidFill>
            </a:endParaRPr>
          </a:p>
        </p:txBody>
      </p:sp>
    </p:spTree>
    <p:extLst>
      <p:ext uri="{BB962C8B-B14F-4D97-AF65-F5344CB8AC3E}">
        <p14:creationId xmlns:p14="http://schemas.microsoft.com/office/powerpoint/2010/main" val="196922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80326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14.6 </a:t>
            </a:r>
            <a:r>
              <a:rPr lang="en-US" dirty="0" smtClean="0"/>
              <a:t>Some types of major change in chromosome structure.</a:t>
            </a:r>
          </a:p>
          <a:p>
            <a:r>
              <a:rPr lang="en-US" dirty="0" smtClean="0"/>
              <a:t>A  Duplication A section of a chromosome is repeated.</a:t>
            </a:r>
          </a:p>
          <a:p>
            <a:r>
              <a:rPr lang="en-US" dirty="0" smtClean="0"/>
              <a:t>B  Deletion A section of a chromosome is lost.</a:t>
            </a:r>
          </a:p>
          <a:p>
            <a:r>
              <a:rPr lang="en-US" dirty="0" smtClean="0"/>
              <a:t>C  Inversion A section of a chromosome is flipped so it runs in the opposite orientation.</a:t>
            </a:r>
          </a:p>
          <a:p>
            <a:r>
              <a:rPr lang="en-US" dirty="0" smtClean="0"/>
              <a:t>D  Translocation A piece of a broken chromosome is reattached in the wrong place. This example shows a reciprocal translocation, in which two </a:t>
            </a:r>
            <a:r>
              <a:rPr lang="en-US" dirty="0" err="1" smtClean="0"/>
              <a:t>nonhomologous</a:t>
            </a:r>
            <a:r>
              <a:rPr lang="en-US" dirty="0" smtClean="0"/>
              <a:t> chromosomes exchange chunks.</a:t>
            </a:r>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val="422726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14.7</a:t>
            </a:r>
            <a:r>
              <a:rPr lang="en-US" altLang="en-US" dirty="0" smtClean="0">
                <a:latin typeface="Arial" panose="020B0604020202020204" pitchFamily="34" charset="0"/>
                <a:ea typeface="ＭＳ Ｐゴシック" panose="020B0600070205080204" pitchFamily="34" charset="-128"/>
              </a:rPr>
              <a:t> Evolution of the Y chromosome. Today, the SRY gene on the Y chromosome determines male sex, but this was not always the case. Homologous regions are pink; </a:t>
            </a:r>
            <a:r>
              <a:rPr lang="en-US" altLang="en-US" dirty="0" err="1" smtClean="0">
                <a:latin typeface="Arial" panose="020B0604020202020204" pitchFamily="34" charset="0"/>
                <a:ea typeface="ＭＳ Ｐゴシック" panose="020B0600070205080204" pitchFamily="34" charset="-128"/>
              </a:rPr>
              <a:t>mya</a:t>
            </a:r>
            <a:r>
              <a:rPr lang="en-US" altLang="en-US" dirty="0" smtClean="0">
                <a:latin typeface="Arial" panose="020B0604020202020204" pitchFamily="34" charset="0"/>
                <a:ea typeface="ＭＳ Ｐゴシック" panose="020B0600070205080204" pitchFamily="34" charset="-128"/>
              </a:rPr>
              <a:t>, million years ago. </a:t>
            </a:r>
            <a:r>
              <a:rPr lang="en-US" altLang="en-US" dirty="0" err="1" smtClean="0">
                <a:latin typeface="Arial" panose="020B0604020202020204" pitchFamily="34" charset="0"/>
                <a:ea typeface="ＭＳ Ｐゴシック" panose="020B0600070205080204" pitchFamily="34" charset="-128"/>
              </a:rPr>
              <a:t>Monotremes</a:t>
            </a:r>
            <a:r>
              <a:rPr lang="en-US" altLang="en-US" dirty="0" smtClean="0">
                <a:latin typeface="Arial" panose="020B0604020202020204" pitchFamily="34" charset="0"/>
                <a:ea typeface="ＭＳ Ｐゴシック" panose="020B0600070205080204" pitchFamily="34" charset="-128"/>
              </a:rPr>
              <a:t> are egg-laying mammals; marsupials are pouched mammals.</a:t>
            </a:r>
            <a:endParaRPr lang="en-US" altLang="en-US" i="1" dirty="0" smtClean="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Before 350 </a:t>
            </a:r>
            <a:r>
              <a:rPr lang="en-US" altLang="en-US" dirty="0" err="1" smtClean="0">
                <a:latin typeface="Arial" panose="020B0604020202020204" pitchFamily="34" charset="0"/>
                <a:ea typeface="ＭＳ Ｐゴシック" panose="020B0600070205080204" pitchFamily="34" charset="-128"/>
              </a:rPr>
              <a:t>mya</a:t>
            </a:r>
            <a:r>
              <a:rPr lang="en-US" altLang="en-US" dirty="0" smtClean="0">
                <a:latin typeface="Arial" panose="020B0604020202020204" pitchFamily="34" charset="0"/>
                <a:ea typeface="ＭＳ Ｐゴシック" panose="020B0600070205080204" pitchFamily="34" charset="-128"/>
              </a:rPr>
              <a:t>, sex was determined by temperature, not by chromosome differences. </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The </a:t>
            </a:r>
            <a:r>
              <a:rPr lang="en-US" altLang="en-US" i="1" dirty="0" smtClean="0">
                <a:latin typeface="Arial" panose="020B0604020202020204" pitchFamily="34" charset="0"/>
                <a:ea typeface="ＭＳ Ｐゴシック" panose="020B0600070205080204" pitchFamily="34" charset="-128"/>
              </a:rPr>
              <a:t>SRY </a:t>
            </a:r>
            <a:r>
              <a:rPr lang="en-US" altLang="en-US" dirty="0" smtClean="0">
                <a:latin typeface="Arial" panose="020B0604020202020204" pitchFamily="34" charset="0"/>
                <a:ea typeface="ＭＳ Ｐゴシック" panose="020B0600070205080204" pitchFamily="34" charset="-128"/>
              </a:rPr>
              <a:t>gene begins to evolve 350 </a:t>
            </a:r>
            <a:r>
              <a:rPr lang="en-US" altLang="en-US" dirty="0" err="1" smtClean="0">
                <a:latin typeface="Arial" panose="020B0604020202020204" pitchFamily="34" charset="0"/>
                <a:ea typeface="ＭＳ Ｐゴシック" panose="020B0600070205080204" pitchFamily="34" charset="-128"/>
              </a:rPr>
              <a:t>mya</a:t>
            </a:r>
            <a:r>
              <a:rPr lang="en-US" altLang="en-US" dirty="0" smtClean="0">
                <a:latin typeface="Arial" panose="020B0604020202020204" pitchFamily="34" charset="0"/>
                <a:ea typeface="ＭＳ Ｐゴシック" panose="020B0600070205080204" pitchFamily="34" charset="-128"/>
              </a:rPr>
              <a:t>. The DNA sequences of the chromosomes diverge as other mutations accumulate.</a:t>
            </a:r>
          </a:p>
          <a:p>
            <a:r>
              <a:rPr lang="en-US" altLang="en-US" b="0" dirty="0" smtClean="0">
                <a:latin typeface="Arial" panose="020B0604020202020204" pitchFamily="34" charset="0"/>
                <a:ea typeface="ＭＳ Ｐゴシック" panose="020B0600070205080204" pitchFamily="34" charset="-128"/>
              </a:rPr>
              <a:t>C</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By 320–240 </a:t>
            </a:r>
            <a:r>
              <a:rPr lang="en-US" altLang="en-US" dirty="0" err="1" smtClean="0">
                <a:latin typeface="Arial" panose="020B0604020202020204" pitchFamily="34" charset="0"/>
                <a:ea typeface="ＭＳ Ｐゴシック" panose="020B0600070205080204" pitchFamily="34" charset="-128"/>
              </a:rPr>
              <a:t>mya</a:t>
            </a:r>
            <a:r>
              <a:rPr lang="en-US" altLang="en-US" dirty="0" smtClean="0">
                <a:latin typeface="Arial" panose="020B0604020202020204" pitchFamily="34" charset="0"/>
                <a:ea typeface="ＭＳ Ｐゴシック" panose="020B0600070205080204" pitchFamily="34" charset="-128"/>
              </a:rPr>
              <a:t>, the DNA sequences of the chromosomes are so different that the pair can no longer cross over in one region. The Y chromosome begins to shorten.</a:t>
            </a:r>
          </a:p>
          <a:p>
            <a:r>
              <a:rPr lang="en-US" altLang="en-US" b="0" dirty="0" smtClean="0">
                <a:latin typeface="Arial" panose="020B0604020202020204" pitchFamily="34" charset="0"/>
                <a:ea typeface="ＭＳ Ｐゴシック" panose="020B0600070205080204" pitchFamily="34" charset="-128"/>
              </a:rPr>
              <a:t>D</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Three more times, the pair stops crossing over in yet another region. Each time, the DNA sequences of the chromosomes diverge, and the Y chromosome shortens. Today, the pair crosses over only at a small region near the ends.</a:t>
            </a:r>
            <a:endParaRPr lang="en-US" altLang="en-US" i="1" dirty="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31</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14.8</a:t>
            </a:r>
            <a:r>
              <a:rPr lang="en-US" altLang="en-US" dirty="0" smtClean="0">
                <a:latin typeface="Arial" panose="020B0604020202020204" pitchFamily="34" charset="0"/>
                <a:ea typeface="ＭＳ Ｐゴシック" panose="020B0600070205080204" pitchFamily="34" charset="-128"/>
              </a:rPr>
              <a:t> Human chromosome 2 compared with chimpanzee chromosomes 2A and 2B</a:t>
            </a:r>
            <a:endParaRPr lang="en-US" altLang="en-US" dirty="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32</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14.9 </a:t>
            </a:r>
            <a:r>
              <a:rPr lang="en-US" altLang="en-US" dirty="0" smtClean="0">
                <a:latin typeface="Arial" panose="020B0604020202020204" pitchFamily="34" charset="0"/>
                <a:ea typeface="ＭＳ Ｐゴシック" panose="020B0600070205080204" pitchFamily="34" charset="-128"/>
              </a:rPr>
              <a:t>An example of nondisjunction. Of the two pairs of homologous chromosomes shown here, one fails to separate properly during anaphase I of meiosis. The chromosome number is altered in the resulting gametes. </a:t>
            </a:r>
            <a:endParaRPr lang="en-US" altLang="en-US" dirty="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35</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Table 14.4 </a:t>
            </a:r>
            <a:r>
              <a:rPr lang="en-US" dirty="0" smtClean="0"/>
              <a:t>A Few Effects of Human Chromosome Number Change</a:t>
            </a:r>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36</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2581668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3564775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2512293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Table 14.1 </a:t>
            </a:r>
            <a:r>
              <a:rPr lang="en-US" dirty="0" smtClean="0"/>
              <a:t>Some Autosomal Abnormalities</a:t>
            </a:r>
            <a:r>
              <a:rPr lang="en-US" baseline="0" dirty="0" smtClean="0"/>
              <a:t> and Disorders</a:t>
            </a:r>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14.11</a:t>
            </a:r>
            <a:r>
              <a:rPr lang="en-US" altLang="en-US" dirty="0" smtClean="0">
                <a:latin typeface="Arial" panose="020B0604020202020204" pitchFamily="34" charset="0"/>
                <a:ea typeface="ＭＳ Ｐゴシック" panose="020B0600070205080204" pitchFamily="34" charset="-128"/>
              </a:rPr>
              <a:t> Tissues tested in prenatal diagnosis. With amniocentesis, fetal cells that have been shed into amniotic fluid are tested for genetic disorders. Chorionic villus sampling tests cells of the chorion, which is part of the placenta.</a:t>
            </a:r>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474CC0-A36F-4C13-8C6C-0193DB46626A}" type="slidenum">
              <a:rPr lang="en-US" altLang="en-US" sz="1200">
                <a:solidFill>
                  <a:prstClr val="black"/>
                </a:solidFill>
              </a:rPr>
              <a:pPr/>
              <a:t>44</a:t>
            </a:fld>
            <a:endParaRPr lang="en-US" altLang="en-US" sz="1200" dirty="0">
              <a:solidFill>
                <a:prstClr val="black"/>
              </a:solidFill>
            </a:endParaRPr>
          </a:p>
        </p:txBody>
      </p:sp>
    </p:spTree>
    <p:extLst>
      <p:ext uri="{BB962C8B-B14F-4D97-AF65-F5344CB8AC3E}">
        <p14:creationId xmlns:p14="http://schemas.microsoft.com/office/powerpoint/2010/main" val="60979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878144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14.12</a:t>
            </a:r>
            <a:r>
              <a:rPr lang="en-US" altLang="en-US" dirty="0" smtClean="0">
                <a:latin typeface="Arial" panose="020B0604020202020204" pitchFamily="34" charset="0"/>
                <a:ea typeface="ＭＳ Ｐゴシック" panose="020B0600070205080204" pitchFamily="34" charset="-128"/>
              </a:rPr>
              <a:t> Fraternal twins Kian and </a:t>
            </a:r>
            <a:r>
              <a:rPr lang="en-US" altLang="en-US" dirty="0" err="1" smtClean="0">
                <a:latin typeface="Arial" panose="020B0604020202020204" pitchFamily="34" charset="0"/>
                <a:ea typeface="ＭＳ Ｐゴシック" panose="020B0600070205080204" pitchFamily="34" charset="-128"/>
              </a:rPr>
              <a:t>Remee</a:t>
            </a:r>
            <a:r>
              <a:rPr lang="en-US" altLang="en-US" dirty="0" smtClean="0">
                <a:latin typeface="Arial" panose="020B0604020202020204" pitchFamily="34" charset="0"/>
                <a:ea typeface="ＭＳ Ｐゴシック" panose="020B0600070205080204" pitchFamily="34" charset="-128"/>
              </a:rPr>
              <a:t> with their parents. Both of the children’s grandmothers are of European descent, and have pale skin. Both of their grandfathers are of African descent, and have dark skin. The twins inherited different alleles of some genes that affect skin color from their parents, who, given the appearance of their children, must be heterozygous for those alleles.</a:t>
            </a:r>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474CC0-A36F-4C13-8C6C-0193DB46626A}" type="slidenum">
              <a:rPr lang="en-US" altLang="en-US" sz="1200">
                <a:solidFill>
                  <a:prstClr val="black"/>
                </a:solidFill>
              </a:rPr>
              <a:pPr/>
              <a:t>46</a:t>
            </a:fld>
            <a:endParaRPr lang="en-US" altLang="en-US" sz="1200" dirty="0">
              <a:solidFill>
                <a:prstClr val="black"/>
              </a:solidFill>
            </a:endParaRPr>
          </a:p>
        </p:txBody>
      </p:sp>
    </p:spTree>
    <p:extLst>
      <p:ext uri="{BB962C8B-B14F-4D97-AF65-F5344CB8AC3E}">
        <p14:creationId xmlns:p14="http://schemas.microsoft.com/office/powerpoint/2010/main" val="60979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274432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14.1</a:t>
            </a:r>
            <a:r>
              <a:rPr lang="en-US" altLang="en-US" b="0" dirty="0" smtClean="0">
                <a:latin typeface="Arial" panose="020B0604020202020204" pitchFamily="34" charset="0"/>
                <a:ea typeface="ＭＳ Ｐゴシック" panose="020B0600070205080204" pitchFamily="34" charset="-128"/>
              </a:rPr>
              <a:t> Pedigrees. </a:t>
            </a:r>
          </a:p>
          <a:p>
            <a:r>
              <a:rPr lang="en-US" altLang="en-US" b="0" dirty="0" smtClean="0">
                <a:latin typeface="Arial" panose="020B0604020202020204" pitchFamily="34" charset="0"/>
                <a:ea typeface="ＭＳ Ｐゴシック" panose="020B0600070205080204" pitchFamily="34" charset="-128"/>
              </a:rPr>
              <a:t>A  Standard symbols used in pedigrees.</a:t>
            </a:r>
          </a:p>
          <a:p>
            <a:r>
              <a:rPr lang="en-US" altLang="en-US" b="0" dirty="0" smtClean="0">
                <a:latin typeface="Arial" panose="020B0604020202020204" pitchFamily="34" charset="0"/>
                <a:ea typeface="ＭＳ Ｐゴシック" panose="020B0600070205080204" pitchFamily="34" charset="-128"/>
              </a:rPr>
              <a:t>B  Above, a pedigree for polydactyly, a genetic abnormality characterized by extra fingers (right), toes, or both. The number of fingers on each hand is indicated in black; toes on each foot, in red. Polydactyly on its own is often inherited in an autosomal dominant pattern. When part of a syndrome (such as Ellis–van </a:t>
            </a:r>
            <a:r>
              <a:rPr lang="en-US" altLang="en-US" b="0" dirty="0" err="1" smtClean="0">
                <a:latin typeface="Arial" panose="020B0604020202020204" pitchFamily="34" charset="0"/>
                <a:ea typeface="ＭＳ Ｐゴシック" panose="020B0600070205080204" pitchFamily="34" charset="-128"/>
              </a:rPr>
              <a:t>Creveld</a:t>
            </a:r>
            <a:r>
              <a:rPr lang="en-US" altLang="en-US" b="0" dirty="0" smtClean="0">
                <a:latin typeface="Arial" panose="020B0604020202020204" pitchFamily="34" charset="0"/>
                <a:ea typeface="ＭＳ Ｐゴシック" panose="020B0600070205080204" pitchFamily="34" charset="-128"/>
              </a:rPr>
              <a:t> syndrome), it can be inherited in an autosomal recessive pattern (more about these patterns in the next section).</a:t>
            </a:r>
            <a:endParaRPr lang="en-US" altLang="en-US" b="0" dirty="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smtClean="0"/>
              <a:t>Figure 14.2</a:t>
            </a:r>
            <a:r>
              <a:rPr lang="fr-FR" dirty="0" smtClean="0"/>
              <a:t> </a:t>
            </a:r>
            <a:r>
              <a:rPr lang="fr-FR" dirty="0" err="1" smtClean="0"/>
              <a:t>Autosomal</a:t>
            </a:r>
            <a:r>
              <a:rPr lang="fr-FR" dirty="0" smtClean="0"/>
              <a:t> dominant </a:t>
            </a:r>
            <a:r>
              <a:rPr lang="fr-FR" dirty="0" err="1" smtClean="0"/>
              <a:t>inheritance</a:t>
            </a:r>
            <a:r>
              <a:rPr lang="fr-FR" dirty="0" smtClean="0"/>
              <a:t>.</a:t>
            </a:r>
          </a:p>
          <a:p>
            <a:r>
              <a:rPr lang="en-US" dirty="0" smtClean="0"/>
              <a:t>A  </a:t>
            </a:r>
            <a:r>
              <a:rPr lang="en-US" dirty="0" err="1" smtClean="0"/>
              <a:t>A</a:t>
            </a:r>
            <a:r>
              <a:rPr lang="en-US" dirty="0" smtClean="0"/>
              <a:t> dominant allele (red) on an autosome affects heterozygous people.</a:t>
            </a:r>
          </a:p>
          <a:p>
            <a:r>
              <a:rPr lang="en-US" dirty="0" smtClean="0"/>
              <a:t>B  Achondroplasia affects Ivy Broadhead (left), as well as her brother, father, and grandfather.</a:t>
            </a:r>
          </a:p>
          <a:p>
            <a:r>
              <a:rPr lang="en-US" dirty="0" smtClean="0"/>
              <a:t>C  Symptoms of Hutchinson–Gilford progeria are already apparent in Megan, age 5.</a:t>
            </a:r>
            <a:endParaRPr 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886BF-37A6-4533-AC96-92ADA603AEB1}"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1037282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14</a:t>
            </a:r>
          </a:p>
          <a:p>
            <a:pPr algn="ctr"/>
            <a:r>
              <a:rPr lang="en-US" dirty="0"/>
              <a:t>Human Inheritance</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7962" y="228600"/>
            <a:ext cx="8032638" cy="754328"/>
          </a:xfrm>
        </p:spPr>
        <p:txBody>
          <a:bodyPr/>
          <a:lstStyle/>
          <a:p>
            <a:r>
              <a:rPr lang="en-US" dirty="0"/>
              <a:t>Autosomal Dominant Inheritance</a:t>
            </a:r>
            <a:endParaRPr lang="en-US" altLang="en-US" dirty="0"/>
          </a:p>
        </p:txBody>
      </p:sp>
      <p:pic>
        <p:nvPicPr>
          <p:cNvPr id="8" name="Picture Placeholder 7" descr="An illustration “A” and two images “B” and “C” are shown one beside the other. An illustration A shows the genetic flow of a trait from the parents to the children. Here, a circle with “aa” in the center is labeled as, “normal mother” crosses with another circle with “Aa” in the center is labeled as, “disabled father”. The label “meiosis and gamete formation” is shown at the point of crossing. A table with two rows and two columns is given below. The lables “aa” from the first circle is labeled for both the rows and the labels “Aa” become the column heads. With this combination, R1C1 has Aa; R1C1 has aa; R2C1 has Aa and R2C2 has aa. The cells R1C1 and R2C1 are colored yellow. The key given below indicates yellow boxes as “affected child”, white boxes as “normal child” and “A” as disorder-causing allele (dominant). The corresponding description reads as, “A dominant allele (red) on an autosome affects heterozygous people.” An image B shows a photo of an adult lady with a small girl. The adult lady appears very stunted. The corresponding description reads as, “Achondroplasia affects Ivy Broadhead (left), as well as her brother, father, and grandfather.” An image C shows a photo of a young boy who looks much older for his age. The corresponding description reads as, “Symptoms of Hutchinson–Gilford progeria are already apparent in Megan, age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8219" y="1708064"/>
            <a:ext cx="8627563" cy="3778336"/>
          </a:xfrm>
          <a:prstGeom prst="rect">
            <a:avLst/>
          </a:prstGeom>
        </p:spPr>
      </p:pic>
    </p:spTree>
    <p:extLst>
      <p:ext uri="{BB962C8B-B14F-4D97-AF65-F5344CB8AC3E}">
        <p14:creationId xmlns:p14="http://schemas.microsoft.com/office/powerpoint/2010/main" val="22472660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Some Autosomal Dominant Disorders</a:t>
            </a:r>
            <a:endParaRPr lang="en-US" altLang="en-US" dirty="0"/>
          </a:p>
        </p:txBody>
      </p:sp>
      <p:sp>
        <p:nvSpPr>
          <p:cNvPr id="16387" name="Content Placeholder 3"/>
          <p:cNvSpPr>
            <a:spLocks noGrp="1"/>
          </p:cNvSpPr>
          <p:nvPr>
            <p:ph idx="1"/>
          </p:nvPr>
        </p:nvSpPr>
        <p:spPr/>
        <p:txBody>
          <a:bodyPr/>
          <a:lstStyle/>
          <a:p>
            <a:r>
              <a:rPr lang="en-US" dirty="0"/>
              <a:t>Achondroplasia: form of hereditary dwarfism caused by mutations in gene for a growth factor</a:t>
            </a:r>
          </a:p>
          <a:p>
            <a:r>
              <a:rPr lang="en-US" dirty="0"/>
              <a:t>Huntington’s disease: impacts brain cell function; caused by expansions of STRs in a gene for a cytoplasmic protein</a:t>
            </a:r>
          </a:p>
          <a:p>
            <a:r>
              <a:rPr lang="en-US" dirty="0"/>
              <a:t>Hutchinson-Gilford Progeria: accelerated aging caused by mutation in gene for </a:t>
            </a:r>
            <a:r>
              <a:rPr lang="en-US" dirty="0" err="1"/>
              <a:t>lamin</a:t>
            </a:r>
            <a:r>
              <a:rPr lang="en-US" dirty="0"/>
              <a:t> A</a:t>
            </a:r>
          </a:p>
        </p:txBody>
      </p:sp>
    </p:spTree>
    <p:extLst>
      <p:ext uri="{BB962C8B-B14F-4D97-AF65-F5344CB8AC3E}">
        <p14:creationId xmlns:p14="http://schemas.microsoft.com/office/powerpoint/2010/main" val="331839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The Autosomal Recessive Pattern</a:t>
            </a:r>
          </a:p>
        </p:txBody>
      </p:sp>
      <p:sp>
        <p:nvSpPr>
          <p:cNvPr id="17411" name="Content Placeholder 3"/>
          <p:cNvSpPr>
            <a:spLocks noGrp="1"/>
          </p:cNvSpPr>
          <p:nvPr>
            <p:ph idx="1"/>
          </p:nvPr>
        </p:nvSpPr>
        <p:spPr/>
        <p:txBody>
          <a:bodyPr/>
          <a:lstStyle/>
          <a:p>
            <a:r>
              <a:rPr lang="en-GB" altLang="en-US" dirty="0"/>
              <a:t>An autosomal allele is inherited in a recessive pattern if it is expressed only in homozygous people, so recessive traits may skip generations</a:t>
            </a:r>
          </a:p>
          <a:p>
            <a:pPr lvl="1"/>
            <a:r>
              <a:rPr lang="en-GB" altLang="en-US" dirty="0"/>
              <a:t>People heterozygous for the allele are carriers; they have the allele but not the trait</a:t>
            </a:r>
          </a:p>
          <a:p>
            <a:pPr lvl="1"/>
            <a:r>
              <a:rPr lang="en-GB" altLang="en-US" dirty="0"/>
              <a:t>Each child of two carriers has a 25% chance of being homozygous and having the </a:t>
            </a:r>
            <a:r>
              <a:rPr lang="en-GB" altLang="en-US" dirty="0" smtClean="0"/>
              <a:t>trait</a:t>
            </a:r>
            <a:endParaRPr lang="en-GB" altLang="en-US" dirty="0"/>
          </a:p>
        </p:txBody>
      </p:sp>
    </p:spTree>
    <p:extLst>
      <p:ext uri="{BB962C8B-B14F-4D97-AF65-F5344CB8AC3E}">
        <p14:creationId xmlns:p14="http://schemas.microsoft.com/office/powerpoint/2010/main" val="361724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Autosomal Recessive Inheritance</a:t>
            </a:r>
            <a:endParaRPr lang="en-US" altLang="en-US" dirty="0"/>
          </a:p>
        </p:txBody>
      </p:sp>
      <p:pic>
        <p:nvPicPr>
          <p:cNvPr id="5" name="Picture Placeholder 4" descr="An illustration “A” shows the genetic flow and an image “B” of a baby is shown. An illustration A shows two circles with labels “Aa” in both. The circles are labeled as, “carrier mother” and “carrier father”. At the point of crossing between the two circles, a label “meiosis and gamete formation” is shown. A table with two rows and two columns is shown. First row and first column is labeled as, “A” and the second row and second column is labeled as, “a”. R1C1 is labeled as, “AA”; R1C2 is labeled as, “Aa”; R2C1 is labeled as, “Aa”; R2C2 is labeled as, “aa”. The cell R1C1 has been colored white. The cell R1C2 and R2C1 are colored light orange. The cell R2C2 is colored orange. The key given adjacently indicates an orange box as the “affected child”; light orange box as the “carrier child” and white box as “normal child”. The label “a” indicates “disease causing allele (recessive)”. The corresponding description reads as, “Only people homozygous for a recessive allele on an autosome (red) have the associated trait. In this example, both parents are carriers. Each of their children has a 25 percent chance of inheriting two alleles, and having the trait.” An image B given below shows an infant being held by somebody. The corresponding description reads as, “Conner Hopf was diagnosed with Tay-Sachs disease at age 71/2 months. He died before his second birthday.”"/>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8180" y="1973891"/>
            <a:ext cx="8747640" cy="3494202"/>
          </a:xfrm>
          <a:prstGeom prst="rect">
            <a:avLst/>
          </a:prstGeom>
        </p:spPr>
      </p:pic>
    </p:spTree>
    <p:extLst>
      <p:ext uri="{BB962C8B-B14F-4D97-AF65-F5344CB8AC3E}">
        <p14:creationId xmlns:p14="http://schemas.microsoft.com/office/powerpoint/2010/main" val="16566715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Some Autosomal Recessive Disorders</a:t>
            </a:r>
            <a:endParaRPr lang="en-US" altLang="en-US" dirty="0"/>
          </a:p>
        </p:txBody>
      </p:sp>
      <p:sp>
        <p:nvSpPr>
          <p:cNvPr id="20483" name="Content Placeholder 2"/>
          <p:cNvSpPr>
            <a:spLocks noGrp="1"/>
          </p:cNvSpPr>
          <p:nvPr>
            <p:ph idx="1"/>
          </p:nvPr>
        </p:nvSpPr>
        <p:spPr/>
        <p:txBody>
          <a:bodyPr/>
          <a:lstStyle/>
          <a:p>
            <a:r>
              <a:rPr lang="en-US" dirty="0" err="1"/>
              <a:t>Tay</a:t>
            </a:r>
            <a:r>
              <a:rPr lang="en-US" dirty="0"/>
              <a:t>-Sachs disease: caused by mutation in enzyme that breaks down a particular type of lipid </a:t>
            </a:r>
          </a:p>
          <a:p>
            <a:pPr lvl="1"/>
            <a:r>
              <a:rPr lang="en-US" dirty="0"/>
              <a:t>1 in 300 of general population carries the allele</a:t>
            </a:r>
          </a:p>
          <a:p>
            <a:pPr lvl="1"/>
            <a:r>
              <a:rPr lang="en-US" dirty="0"/>
              <a:t>1 in 30 Jews of eastern European descent carries the allele</a:t>
            </a:r>
          </a:p>
          <a:p>
            <a:r>
              <a:rPr lang="en-US" dirty="0"/>
              <a:t>Albinism: caused by mutations that reduce melanin </a:t>
            </a:r>
            <a:r>
              <a:rPr lang="en-US" dirty="0" smtClean="0"/>
              <a:t>synthesis</a:t>
            </a:r>
            <a:endParaRPr lang="en-US" dirty="0"/>
          </a:p>
        </p:txBody>
      </p:sp>
    </p:spTree>
    <p:extLst>
      <p:ext uri="{BB962C8B-B14F-4D97-AF65-F5344CB8AC3E}">
        <p14:creationId xmlns:p14="http://schemas.microsoft.com/office/powerpoint/2010/main" val="195931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r>
              <a:rPr lang="en-US" altLang="en-US" sz="3400" dirty="0"/>
              <a:t>14.3 Examples of X-Linked Inheritance Patterns</a:t>
            </a:r>
          </a:p>
        </p:txBody>
      </p:sp>
      <p:sp>
        <p:nvSpPr>
          <p:cNvPr id="22531" name="Content Placeholder 2"/>
          <p:cNvSpPr>
            <a:spLocks noGrp="1"/>
          </p:cNvSpPr>
          <p:nvPr>
            <p:ph idx="1"/>
          </p:nvPr>
        </p:nvSpPr>
        <p:spPr/>
        <p:txBody>
          <a:bodyPr/>
          <a:lstStyle/>
          <a:p>
            <a:r>
              <a:rPr lang="en-US" altLang="en-US" dirty="0"/>
              <a:t>X-linked recessive pattern	</a:t>
            </a:r>
          </a:p>
          <a:p>
            <a:pPr lvl="1"/>
            <a:r>
              <a:rPr lang="en-GB" altLang="en-US" dirty="0"/>
              <a:t>An allele is inherited on the X chromosome</a:t>
            </a:r>
          </a:p>
          <a:p>
            <a:pPr lvl="1"/>
            <a:r>
              <a:rPr lang="en-GB" altLang="en-US" dirty="0"/>
              <a:t>Most are recessive, because X-linked dominant alleles tend to be lethal in male embryos</a:t>
            </a:r>
          </a:p>
        </p:txBody>
      </p:sp>
    </p:spTree>
    <p:extLst>
      <p:ext uri="{BB962C8B-B14F-4D97-AF65-F5344CB8AC3E}">
        <p14:creationId xmlns:p14="http://schemas.microsoft.com/office/powerpoint/2010/main" val="9795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55681" y="0"/>
            <a:ext cx="8032638" cy="1142999"/>
          </a:xfrm>
        </p:spPr>
        <p:txBody>
          <a:bodyPr/>
          <a:lstStyle/>
          <a:p>
            <a:r>
              <a:rPr lang="en-US" dirty="0"/>
              <a:t>Some X-Linked Traits</a:t>
            </a:r>
            <a:endParaRPr lang="en-US" altLang="en-US" dirty="0"/>
          </a:p>
        </p:txBody>
      </p:sp>
      <p:graphicFrame>
        <p:nvGraphicFramePr>
          <p:cNvPr id="6" name="Table 1"/>
          <p:cNvGraphicFramePr>
            <a:graphicFrameLocks noGrp="1"/>
          </p:cNvGraphicFramePr>
          <p:nvPr>
            <p:extLst>
              <p:ext uri="{D42A27DB-BD31-4B8C-83A1-F6EECF244321}">
                <p14:modId xmlns:p14="http://schemas.microsoft.com/office/powerpoint/2010/main" val="1928419697"/>
              </p:ext>
            </p:extLst>
          </p:nvPr>
        </p:nvGraphicFramePr>
        <p:xfrm>
          <a:off x="190500" y="1143000"/>
          <a:ext cx="8763000" cy="762000"/>
        </p:xfrm>
        <a:graphic>
          <a:graphicData uri="http://schemas.openxmlformats.org/drawingml/2006/table">
            <a:tbl>
              <a:tblPr firstRow="1" bandRow="1">
                <a:tableStyleId>{5940675A-B579-460E-94D1-54222C63F5DA}</a:tableStyleId>
              </a:tblPr>
              <a:tblGrid>
                <a:gridCol w="8763000"/>
              </a:tblGrid>
              <a:tr h="320040">
                <a:tc>
                  <a:txBody>
                    <a:bodyPr/>
                    <a:lstStyle/>
                    <a:p>
                      <a:r>
                        <a:rPr lang="en-US" sz="1900" b="1" kern="1200" dirty="0" smtClean="0">
                          <a:solidFill>
                            <a:schemeClr val="bg1"/>
                          </a:solidFill>
                          <a:effectLst/>
                          <a:latin typeface="Arial" pitchFamily="34" charset="0"/>
                          <a:cs typeface="Arial" pitchFamily="34" charset="0"/>
                        </a:rPr>
                        <a:t>TABLE 14.2</a:t>
                      </a:r>
                      <a:endParaRPr lang="en-US" sz="1900" b="1" dirty="0">
                        <a:solidFill>
                          <a:schemeClr val="bg1"/>
                        </a:solidFill>
                        <a:latin typeface="Arial" pitchFamily="34" charset="0"/>
                        <a:cs typeface="Arial" pitchFamily="34" charset="0"/>
                      </a:endParaRPr>
                    </a:p>
                  </a:txBody>
                  <a:tcPr anchor="ctr">
                    <a:solidFill>
                      <a:srgbClr val="194F97"/>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smtClean="0">
                          <a:solidFill>
                            <a:schemeClr val="bg1"/>
                          </a:solidFill>
                          <a:effectLst/>
                          <a:latin typeface="Arial" pitchFamily="34" charset="0"/>
                          <a:ea typeface="+mn-ea"/>
                          <a:cs typeface="Arial" pitchFamily="34" charset="0"/>
                        </a:rPr>
                        <a:t>Some X-Linked Traits</a:t>
                      </a:r>
                    </a:p>
                  </a:txBody>
                  <a:tcPr anchor="ctr">
                    <a:solidFill>
                      <a:srgbClr val="194F97"/>
                    </a:solidFill>
                  </a:tcPr>
                </a:tc>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820503961"/>
              </p:ext>
            </p:extLst>
          </p:nvPr>
        </p:nvGraphicFramePr>
        <p:xfrm>
          <a:off x="190501" y="1905001"/>
          <a:ext cx="8762999" cy="762000"/>
        </p:xfrm>
        <a:graphic>
          <a:graphicData uri="http://schemas.openxmlformats.org/drawingml/2006/table">
            <a:tbl>
              <a:tblPr firstRow="1" bandRow="1">
                <a:tableStyleId>{5940675A-B579-460E-94D1-54222C63F5DA}</a:tableStyleId>
              </a:tblPr>
              <a:tblGrid>
                <a:gridCol w="8762999"/>
              </a:tblGrid>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Disorder/Abnormality                    Main Symptoms</a:t>
                      </a:r>
                      <a:endParaRPr lang="en-US" sz="1800" b="1" dirty="0" smtClean="0">
                        <a:solidFill>
                          <a:schemeClr val="tx1"/>
                        </a:solidFill>
                        <a:latin typeface="Arial" pitchFamily="34" charset="0"/>
                        <a:cs typeface="Arial" pitchFamily="34" charset="0"/>
                      </a:endParaRPr>
                    </a:p>
                  </a:txBody>
                  <a:tcPr anchor="ctr">
                    <a:solidFill>
                      <a:schemeClr val="bg1"/>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X-linked recessive inheritance pattern</a:t>
                      </a:r>
                    </a:p>
                  </a:txBody>
                  <a:tcPr anchor="ct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43401627"/>
              </p:ext>
            </p:extLst>
          </p:nvPr>
        </p:nvGraphicFramePr>
        <p:xfrm>
          <a:off x="190500" y="2667000"/>
          <a:ext cx="8763000" cy="1828800"/>
        </p:xfrm>
        <a:graphic>
          <a:graphicData uri="http://schemas.openxmlformats.org/drawingml/2006/table">
            <a:tbl>
              <a:tblPr firstRow="1" bandRow="1">
                <a:tableStyleId>{5940675A-B579-460E-94D1-54222C63F5DA}</a:tableStyleId>
              </a:tblPr>
              <a:tblGrid>
                <a:gridCol w="3643060"/>
                <a:gridCol w="5119940"/>
              </a:tblGrid>
              <a:tr h="310896">
                <a:tc>
                  <a:txBody>
                    <a:bodyPr/>
                    <a:lstStyle/>
                    <a:p>
                      <a:r>
                        <a:rPr lang="en-US" sz="1500" b="0" kern="1200" dirty="0" smtClean="0">
                          <a:solidFill>
                            <a:schemeClr val="tx1"/>
                          </a:solidFill>
                          <a:effectLst/>
                          <a:latin typeface="Arial" pitchFamily="34" charset="0"/>
                          <a:ea typeface="+mn-ea"/>
                          <a:cs typeface="Arial" pitchFamily="34" charset="0"/>
                        </a:rPr>
                        <a:t>Androgen insensitivity syndrome </a:t>
                      </a:r>
                      <a:endParaRPr lang="en-US" sz="1500" b="0" dirty="0">
                        <a:latin typeface="Arial" pitchFamily="34" charset="0"/>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XY individual but having some female traits; sterility</a:t>
                      </a:r>
                      <a:endParaRPr lang="en-US" sz="1500" b="0" dirty="0">
                        <a:latin typeface="Arial" pitchFamily="34" charset="0"/>
                        <a:cs typeface="Arial" pitchFamily="34" charset="0"/>
                      </a:endParaRPr>
                    </a:p>
                  </a:txBody>
                  <a:tcPr anchor="ctr"/>
                </a:tc>
              </a:tr>
              <a:tr h="310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Arial" pitchFamily="34" charset="0"/>
                          <a:ea typeface="+mn-ea"/>
                          <a:cs typeface="Arial" pitchFamily="34" charset="0"/>
                        </a:rPr>
                        <a:t>Red—green color blindness</a:t>
                      </a:r>
                    </a:p>
                  </a:txBody>
                  <a:tcPr anchor="ctr"/>
                </a:tc>
                <a:tc>
                  <a:txBody>
                    <a:bodyPr/>
                    <a:lstStyle/>
                    <a:p>
                      <a:r>
                        <a:rPr lang="en-US" sz="1500" b="0" kern="1200" dirty="0" smtClean="0">
                          <a:solidFill>
                            <a:schemeClr val="tx1"/>
                          </a:solidFill>
                          <a:effectLst/>
                          <a:latin typeface="Arial" pitchFamily="34" charset="0"/>
                          <a:ea typeface="+mn-ea"/>
                          <a:cs typeface="Arial" pitchFamily="34" charset="0"/>
                        </a:rPr>
                        <a:t>Inability to distinguish red from green</a:t>
                      </a:r>
                      <a:endParaRPr lang="en-US" sz="1500" b="0" dirty="0">
                        <a:latin typeface="Arial" pitchFamily="34" charset="0"/>
                        <a:cs typeface="Arial" pitchFamily="34" charset="0"/>
                      </a:endParaRPr>
                    </a:p>
                  </a:txBody>
                  <a:tcPr anchor="ctr"/>
                </a:tc>
              </a:tr>
              <a:tr h="310896">
                <a:tc>
                  <a:txBody>
                    <a:bodyPr/>
                    <a:lstStyle/>
                    <a:p>
                      <a:r>
                        <a:rPr lang="en-US" sz="1500" b="0" kern="1200" dirty="0" smtClean="0">
                          <a:solidFill>
                            <a:schemeClr val="tx1"/>
                          </a:solidFill>
                          <a:effectLst/>
                          <a:latin typeface="Arial" pitchFamily="34" charset="0"/>
                          <a:ea typeface="+mn-ea"/>
                          <a:cs typeface="Arial" pitchFamily="34" charset="0"/>
                        </a:rPr>
                        <a:t>Hemophilia</a:t>
                      </a:r>
                      <a:endParaRPr lang="en-US" sz="1500" b="0" dirty="0">
                        <a:latin typeface="Arial" pitchFamily="34" charset="0"/>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Impaired blood clotting ability</a:t>
                      </a:r>
                      <a:endParaRPr lang="en-US" sz="1500" b="0" dirty="0">
                        <a:latin typeface="Arial" pitchFamily="34" charset="0"/>
                        <a:cs typeface="Arial" pitchFamily="34" charset="0"/>
                      </a:endParaRPr>
                    </a:p>
                  </a:txBody>
                  <a:tcPr anchor="ctr"/>
                </a:tc>
              </a:tr>
              <a:tr h="310896">
                <a:tc>
                  <a:txBody>
                    <a:bodyPr/>
                    <a:lstStyle/>
                    <a:p>
                      <a:r>
                        <a:rPr lang="en-US" sz="1500" b="0" kern="1200" dirty="0" smtClean="0">
                          <a:solidFill>
                            <a:schemeClr val="tx1"/>
                          </a:solidFill>
                          <a:effectLst/>
                          <a:latin typeface="Arial" pitchFamily="34" charset="0"/>
                          <a:ea typeface="+mn-ea"/>
                          <a:cs typeface="Arial" pitchFamily="34" charset="0"/>
                        </a:rPr>
                        <a:t>Muscular dystrophies</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Progressive loss of muscle function</a:t>
                      </a:r>
                      <a:endParaRPr lang="en-US" sz="1500" b="0" dirty="0">
                        <a:latin typeface="Arial" pitchFamily="34" charset="0"/>
                        <a:cs typeface="Arial" pitchFamily="34" charset="0"/>
                      </a:endParaRPr>
                    </a:p>
                  </a:txBody>
                  <a:tcPr anchor="ctr"/>
                </a:tc>
              </a:tr>
              <a:tr h="310896">
                <a:tc>
                  <a:txBody>
                    <a:bodyPr/>
                    <a:lstStyle/>
                    <a:p>
                      <a:r>
                        <a:rPr lang="en-US" sz="1500" b="0" dirty="0" smtClean="0">
                          <a:latin typeface="Arial" pitchFamily="34" charset="0"/>
                          <a:cs typeface="Arial" pitchFamily="34" charset="0"/>
                        </a:rPr>
                        <a:t>X-linked anhidrotic dysplasia</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Mosaic skin (patches with or without sweat glands); other ill effects</a:t>
                      </a:r>
                      <a:endParaRPr lang="en-US" sz="1500" b="0" dirty="0">
                        <a:latin typeface="Arial" pitchFamily="34" charset="0"/>
                        <a:cs typeface="Arial" pitchFamily="34" charset="0"/>
                      </a:endParaRPr>
                    </a:p>
                  </a:txBody>
                  <a:tcPr anchor="ctr"/>
                </a:tc>
              </a:tr>
            </a:tbl>
          </a:graphicData>
        </a:graphic>
      </p:graphicFrame>
      <p:graphicFrame>
        <p:nvGraphicFramePr>
          <p:cNvPr id="2" name="Table 4"/>
          <p:cNvGraphicFramePr>
            <a:graphicFrameLocks noGrp="1"/>
          </p:cNvGraphicFramePr>
          <p:nvPr>
            <p:extLst>
              <p:ext uri="{D42A27DB-BD31-4B8C-83A1-F6EECF244321}">
                <p14:modId xmlns:p14="http://schemas.microsoft.com/office/powerpoint/2010/main" val="3152323471"/>
              </p:ext>
            </p:extLst>
          </p:nvPr>
        </p:nvGraphicFramePr>
        <p:xfrm>
          <a:off x="190500" y="4495800"/>
          <a:ext cx="8763000" cy="365760"/>
        </p:xfrm>
        <a:graphic>
          <a:graphicData uri="http://schemas.openxmlformats.org/drawingml/2006/table">
            <a:tbl>
              <a:tblPr firstRow="1" bandRow="1">
                <a:tableStyleId>{5940675A-B579-460E-94D1-54222C63F5DA}</a:tableStyleId>
              </a:tblPr>
              <a:tblGrid>
                <a:gridCol w="876300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X-linked dominant inheritance pattern </a:t>
                      </a:r>
                    </a:p>
                  </a:txBody>
                  <a:tcPr anchor="ctr">
                    <a:solidFill>
                      <a:schemeClr val="bg1"/>
                    </a:solidFill>
                  </a:tcPr>
                </a:tc>
              </a:tr>
            </a:tbl>
          </a:graphicData>
        </a:graphic>
      </p:graphicFrame>
      <p:graphicFrame>
        <p:nvGraphicFramePr>
          <p:cNvPr id="3" name="Table 5"/>
          <p:cNvGraphicFramePr>
            <a:graphicFrameLocks noGrp="1"/>
          </p:cNvGraphicFramePr>
          <p:nvPr>
            <p:extLst>
              <p:ext uri="{D42A27DB-BD31-4B8C-83A1-F6EECF244321}">
                <p14:modId xmlns:p14="http://schemas.microsoft.com/office/powerpoint/2010/main" val="2356683568"/>
              </p:ext>
            </p:extLst>
          </p:nvPr>
        </p:nvGraphicFramePr>
        <p:xfrm>
          <a:off x="190500" y="4876800"/>
          <a:ext cx="8763000" cy="868680"/>
        </p:xfrm>
        <a:graphic>
          <a:graphicData uri="http://schemas.openxmlformats.org/drawingml/2006/table">
            <a:tbl>
              <a:tblPr firstRow="1" bandRow="1">
                <a:tableStyleId>{5940675A-B579-460E-94D1-54222C63F5DA}</a:tableStyleId>
              </a:tblPr>
              <a:tblGrid>
                <a:gridCol w="3643060"/>
                <a:gridCol w="5119940"/>
              </a:tblGrid>
              <a:tr h="310896">
                <a:tc>
                  <a:txBody>
                    <a:bodyPr/>
                    <a:lstStyle/>
                    <a:p>
                      <a:r>
                        <a:rPr lang="en-US" sz="1500" b="0" kern="1200" dirty="0" smtClean="0">
                          <a:solidFill>
                            <a:schemeClr val="tx1"/>
                          </a:solidFill>
                          <a:effectLst/>
                          <a:latin typeface="Arial" pitchFamily="34" charset="0"/>
                          <a:ea typeface="+mn-ea"/>
                          <a:cs typeface="Arial" pitchFamily="34" charset="0"/>
                        </a:rPr>
                        <a:t>Fragile X syndrome</a:t>
                      </a:r>
                    </a:p>
                  </a:txBody>
                  <a:tcPr anchor="ctr"/>
                </a:tc>
                <a:tc>
                  <a:txBody>
                    <a:bodyPr/>
                    <a:lstStyle/>
                    <a:p>
                      <a:r>
                        <a:rPr lang="en-US" sz="1500" b="0" kern="1200" dirty="0" smtClean="0">
                          <a:solidFill>
                            <a:schemeClr val="tx1"/>
                          </a:solidFill>
                          <a:effectLst/>
                          <a:latin typeface="Arial" pitchFamily="34" charset="0"/>
                          <a:ea typeface="+mn-ea"/>
                          <a:cs typeface="Arial" pitchFamily="34" charset="0"/>
                        </a:rPr>
                        <a:t>Intellectual, emotional disability</a:t>
                      </a:r>
                      <a:endParaRPr lang="en-US" sz="1500" b="0" dirty="0">
                        <a:latin typeface="Arial" pitchFamily="34" charset="0"/>
                        <a:cs typeface="Arial" pitchFamily="34" charset="0"/>
                      </a:endParaRPr>
                    </a:p>
                  </a:txBody>
                  <a:tcPr anchor="ctr"/>
                </a:tc>
              </a:tr>
              <a:tr h="310896">
                <a:tc>
                  <a:txBody>
                    <a:bodyPr/>
                    <a:lstStyle/>
                    <a:p>
                      <a:r>
                        <a:rPr lang="en-US" sz="1500" b="0" dirty="0" err="1" smtClean="0">
                          <a:latin typeface="Arial" pitchFamily="34" charset="0"/>
                          <a:cs typeface="Arial" pitchFamily="34" charset="0"/>
                        </a:rPr>
                        <a:t>Incontinentia</a:t>
                      </a:r>
                      <a:r>
                        <a:rPr lang="en-US" sz="1500" b="0" dirty="0" smtClean="0">
                          <a:latin typeface="Arial" pitchFamily="34" charset="0"/>
                          <a:cs typeface="Arial" pitchFamily="34" charset="0"/>
                        </a:rPr>
                        <a:t> </a:t>
                      </a:r>
                      <a:r>
                        <a:rPr lang="en-US" sz="1500" b="0" dirty="0" err="1" smtClean="0">
                          <a:latin typeface="Arial" pitchFamily="34" charset="0"/>
                          <a:cs typeface="Arial" pitchFamily="34" charset="0"/>
                        </a:rPr>
                        <a:t>pigmenti</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Abnormalities of skin, hair, teeth, nails, eyes; neurological problems</a:t>
                      </a:r>
                      <a:endParaRPr lang="en-US" sz="1500" b="0"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306725054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X-Linked Recessive Pattern</a:t>
            </a:r>
          </a:p>
        </p:txBody>
      </p:sp>
      <p:sp>
        <p:nvSpPr>
          <p:cNvPr id="23555" name="Content Placeholder 2"/>
          <p:cNvSpPr>
            <a:spLocks noGrp="1"/>
          </p:cNvSpPr>
          <p:nvPr>
            <p:ph idx="1"/>
          </p:nvPr>
        </p:nvSpPr>
        <p:spPr/>
        <p:txBody>
          <a:bodyPr/>
          <a:lstStyle/>
          <a:p>
            <a:r>
              <a:rPr lang="en-GB" altLang="en-US" dirty="0"/>
              <a:t>X-linked recessive disorders tend to appear in men more often than in women</a:t>
            </a:r>
          </a:p>
          <a:p>
            <a:pPr lvl="1"/>
            <a:r>
              <a:rPr lang="en-GB" altLang="en-US" dirty="0"/>
              <a:t>Men (XY) have only one X chromosome</a:t>
            </a:r>
          </a:p>
          <a:p>
            <a:pPr lvl="1"/>
            <a:r>
              <a:rPr lang="en-GB" altLang="en-US" dirty="0"/>
              <a:t>Women have two X chromosomes (XX), so they can be heterozygous for a recessive allele </a:t>
            </a:r>
          </a:p>
          <a:p>
            <a:r>
              <a:rPr lang="en-GB" altLang="en-US" dirty="0"/>
              <a:t>Men can transmit an X-linked allele to daughters, but not to sons–only a woman can pass an X-linked allele to a son</a:t>
            </a:r>
            <a:endParaRPr lang="en-US" altLang="en-US" dirty="0"/>
          </a:p>
        </p:txBody>
      </p:sp>
    </p:spTree>
    <p:extLst>
      <p:ext uri="{BB962C8B-B14F-4D97-AF65-F5344CB8AC3E}">
        <p14:creationId xmlns:p14="http://schemas.microsoft.com/office/powerpoint/2010/main" val="103174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169" y="277241"/>
            <a:ext cx="8032638" cy="754328"/>
          </a:xfrm>
        </p:spPr>
        <p:txBody>
          <a:bodyPr/>
          <a:lstStyle/>
          <a:p>
            <a:r>
              <a:rPr lang="en-US" dirty="0"/>
              <a:t>X-Linked Recessive Inheritance</a:t>
            </a:r>
            <a:endParaRPr lang="en-US" altLang="en-US" dirty="0"/>
          </a:p>
        </p:txBody>
      </p:sp>
      <p:pic>
        <p:nvPicPr>
          <p:cNvPr id="5" name="Picture Placeholder 4" descr="An illustration “A” is shown to indicate the X-linked resistive inheritance. This illustration shows two circles labeled as, “XX” and “XY”. The circles are labeled as, “carrier mother” and “carrier father”. At the point of crossing over between these two circles, a text labeled as, “meiosis and gamete formation” is shown. The result of this process becomes the titles for the rows and column of the table structure given below. A table with two rows and two columns is shown below. Both the rows and the first column are labeled as, “X” while the second column is labeled as, “Y”. R1C1 is labeled as, “XX”; R1C2 is labeled as, “XY”; R2C1 is labeled as, “XX” and R2C2 is labeled as, “XY”. R1C1 is colored light orange; R1C2 is colored orange; R2C1 and R2C2 are colored white. The key given below indicates white box as “normal daughter or son”, light orange box as “carrier daughter”, dark orange as “affected son” and “X” indicates “recessive allele on X chromosome”. The corresponding description reads as, “In this example, the mother carries a recessive allele on one of her two X chromosome (red). An image B two photos of a garden of plants with flowers. In the first photo the entire garden appears brownish with no color differentiation between the leaves and flowers. In the adjacent images, the garden shows fresh green leaves and red flowers. The corresponding description reads as, “A view of color blindness, a trait inherited in an X-linked recessive pattern. The photo on the left shows how a person with red–green color blindness sees the photo on the right. The perception of blues and yellows is normal; red and green appear similar. The circle diagrams are part of a standardized test for color blindness. A set of 38 of these diagrams is commonly used to diagnose deficiencies in color perception.” The second illustration shows a circle made up of small dots of various shades of green. The number “29” is written on it using orange color dots. The corresponding description reads as, “You may have one form of red–green color blindness if you see a 7 in this circle instead of a 29.” The third illustration shows a circle filled with black and brown dots with the number 8 written on it using red color dots. The corresponding description reads as, “You may have another form of red–green color blindness if you see a 3 instead of an 8 in this circl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0538" y="1675917"/>
            <a:ext cx="8602924" cy="3784643"/>
          </a:xfrm>
          <a:prstGeom prst="rect">
            <a:avLst/>
          </a:prstGeom>
        </p:spPr>
      </p:pic>
    </p:spTree>
    <p:extLst>
      <p:ext uri="{BB962C8B-B14F-4D97-AF65-F5344CB8AC3E}">
        <p14:creationId xmlns:p14="http://schemas.microsoft.com/office/powerpoint/2010/main" val="3047978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Red–Green Color Blindness</a:t>
            </a:r>
          </a:p>
        </p:txBody>
      </p:sp>
      <p:sp>
        <p:nvSpPr>
          <p:cNvPr id="24579" name="Content Placeholder 2"/>
          <p:cNvSpPr>
            <a:spLocks noGrp="1"/>
          </p:cNvSpPr>
          <p:nvPr>
            <p:ph idx="1"/>
          </p:nvPr>
        </p:nvSpPr>
        <p:spPr/>
        <p:txBody>
          <a:bodyPr/>
          <a:lstStyle/>
          <a:p>
            <a:r>
              <a:rPr lang="en-GB" altLang="en-US" dirty="0"/>
              <a:t>Most genes involved in proper function of pigment-containing receptors in the eyes are on the X chromosome</a:t>
            </a:r>
          </a:p>
          <a:p>
            <a:pPr lvl="1"/>
            <a:r>
              <a:rPr lang="en-GB" altLang="en-US" dirty="0" err="1"/>
              <a:t>Color</a:t>
            </a:r>
            <a:r>
              <a:rPr lang="en-GB" altLang="en-US" dirty="0"/>
              <a:t> blindness includes a range of conditions in which an individual cannot distinguish among some or all </a:t>
            </a:r>
            <a:r>
              <a:rPr lang="en-GB" altLang="en-US" dirty="0" err="1"/>
              <a:t>colors</a:t>
            </a:r>
            <a:r>
              <a:rPr lang="en-GB" altLang="en-US" dirty="0"/>
              <a:t> </a:t>
            </a:r>
          </a:p>
          <a:p>
            <a:pPr lvl="2"/>
            <a:r>
              <a:rPr lang="en-GB" altLang="en-US" dirty="0"/>
              <a:t>Some confuse red and green </a:t>
            </a:r>
            <a:r>
              <a:rPr lang="en-GB" altLang="en-US" dirty="0" err="1"/>
              <a:t>colors</a:t>
            </a:r>
            <a:r>
              <a:rPr lang="en-GB" altLang="en-US" dirty="0"/>
              <a:t>; others see green as shades of </a:t>
            </a:r>
            <a:r>
              <a:rPr lang="en-GB" altLang="en-US" dirty="0" err="1"/>
              <a:t>gray</a:t>
            </a:r>
            <a:r>
              <a:rPr lang="en-GB" altLang="en-US" dirty="0"/>
              <a:t>, but perceive blues and yellows quite </a:t>
            </a:r>
            <a:r>
              <a:rPr lang="en-GB" altLang="en-US" dirty="0" smtClean="0"/>
              <a:t>well</a:t>
            </a:r>
            <a:endParaRPr lang="en-GB" altLang="en-US" dirty="0"/>
          </a:p>
        </p:txBody>
      </p:sp>
    </p:spTree>
    <p:extLst>
      <p:ext uri="{BB962C8B-B14F-4D97-AF65-F5344CB8AC3E}">
        <p14:creationId xmlns:p14="http://schemas.microsoft.com/office/powerpoint/2010/main" val="265565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14.1 Human Chromosomes</a:t>
            </a:r>
          </a:p>
        </p:txBody>
      </p:sp>
      <p:sp>
        <p:nvSpPr>
          <p:cNvPr id="8195" name="Content Placeholder 2"/>
          <p:cNvSpPr>
            <a:spLocks noGrp="1"/>
          </p:cNvSpPr>
          <p:nvPr>
            <p:ph idx="1"/>
          </p:nvPr>
        </p:nvSpPr>
        <p:spPr/>
        <p:txBody>
          <a:bodyPr/>
          <a:lstStyle/>
          <a:p>
            <a:r>
              <a:rPr lang="en-US" altLang="en-US" dirty="0"/>
              <a:t>Pea plants and fruit flies are perfect for genetic studies because:</a:t>
            </a:r>
          </a:p>
          <a:p>
            <a:pPr lvl="1"/>
            <a:r>
              <a:rPr lang="en-US" altLang="en-US" dirty="0"/>
              <a:t>They have few chromosomes</a:t>
            </a:r>
          </a:p>
          <a:p>
            <a:pPr lvl="1"/>
            <a:r>
              <a:rPr lang="en-US" altLang="en-US" dirty="0"/>
              <a:t>They reproduce quickly</a:t>
            </a:r>
          </a:p>
          <a:p>
            <a:pPr lvl="1"/>
            <a:r>
              <a:rPr lang="en-US" altLang="en-US" dirty="0"/>
              <a:t>They can survive in lab conditions</a:t>
            </a:r>
          </a:p>
          <a:p>
            <a:pPr lvl="1"/>
            <a:r>
              <a:rPr lang="en-US" altLang="en-US" dirty="0"/>
              <a:t>There are few ethical problems with their use</a:t>
            </a:r>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a:t>Duchenne Muscular Dystrophy</a:t>
            </a:r>
            <a:endParaRPr lang="en-US" altLang="en-US" dirty="0"/>
          </a:p>
        </p:txBody>
      </p:sp>
      <p:sp>
        <p:nvSpPr>
          <p:cNvPr id="25603" name="Content Placeholder 2"/>
          <p:cNvSpPr>
            <a:spLocks noGrp="1"/>
          </p:cNvSpPr>
          <p:nvPr>
            <p:ph idx="1"/>
          </p:nvPr>
        </p:nvSpPr>
        <p:spPr/>
        <p:txBody>
          <a:bodyPr/>
          <a:lstStyle/>
          <a:p>
            <a:r>
              <a:rPr lang="en-GB" altLang="en-US" dirty="0"/>
              <a:t>X-linked recessive disorder causes the protein dystrophin to be absent</a:t>
            </a:r>
          </a:p>
          <a:p>
            <a:pPr lvl="1"/>
            <a:r>
              <a:rPr lang="en-GB" altLang="en-US" dirty="0"/>
              <a:t>Muscle and nerve cells become replaced by fat cells</a:t>
            </a:r>
          </a:p>
          <a:p>
            <a:pPr lvl="1"/>
            <a:r>
              <a:rPr lang="en-GB" altLang="en-US" dirty="0"/>
              <a:t>Affects 1 in 3,500 people, mostly boys</a:t>
            </a:r>
          </a:p>
          <a:p>
            <a:pPr lvl="1"/>
            <a:r>
              <a:rPr lang="en-GB" altLang="en-US" dirty="0"/>
              <a:t>Boys with DMD are in a wheelchair by age 12, and die from a heart disorder or respiratory failure before age </a:t>
            </a:r>
            <a:r>
              <a:rPr lang="en-GB" altLang="en-US" dirty="0" smtClean="0"/>
              <a:t>30</a:t>
            </a:r>
            <a:endParaRPr lang="en-GB" altLang="en-US" dirty="0"/>
          </a:p>
        </p:txBody>
      </p:sp>
    </p:spTree>
    <p:extLst>
      <p:ext uri="{BB962C8B-B14F-4D97-AF65-F5344CB8AC3E}">
        <p14:creationId xmlns:p14="http://schemas.microsoft.com/office/powerpoint/2010/main" val="335261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Hemophilia</a:t>
            </a:r>
          </a:p>
        </p:txBody>
      </p:sp>
      <p:sp>
        <p:nvSpPr>
          <p:cNvPr id="27651" name="Content Placeholder 2"/>
          <p:cNvSpPr>
            <a:spLocks noGrp="1"/>
          </p:cNvSpPr>
          <p:nvPr>
            <p:ph idx="1"/>
          </p:nvPr>
        </p:nvSpPr>
        <p:spPr/>
        <p:txBody>
          <a:bodyPr/>
          <a:lstStyle/>
          <a:p>
            <a:r>
              <a:rPr lang="en-GB" altLang="en-US" dirty="0"/>
              <a:t>Disorders in which the blood does not clot properly</a:t>
            </a:r>
          </a:p>
          <a:p>
            <a:r>
              <a:rPr lang="en-GB" altLang="en-US" dirty="0"/>
              <a:t>Clotting factors VIII and IX are both on X chromosome</a:t>
            </a:r>
          </a:p>
          <a:p>
            <a:pPr lvl="1"/>
            <a:r>
              <a:rPr lang="en-US" altLang="en-US" dirty="0"/>
              <a:t>Males and homozygous females have prolonged bleeding</a:t>
            </a:r>
          </a:p>
          <a:p>
            <a:pPr lvl="1"/>
            <a:r>
              <a:rPr lang="en-US" altLang="en-US" dirty="0"/>
              <a:t>Affected people bruise easily, but internal bleeding is their most serious problem</a:t>
            </a:r>
            <a:endParaRPr lang="en-GB" altLang="en-US" dirty="0"/>
          </a:p>
          <a:p>
            <a:pPr lvl="1"/>
            <a:r>
              <a:rPr lang="en-GB" altLang="en-US" dirty="0"/>
              <a:t>In the 19th century, it was relatively common in royal families of Europe and Russia</a:t>
            </a:r>
            <a:endParaRPr lang="en-US" altLang="en-US" dirty="0"/>
          </a:p>
        </p:txBody>
      </p:sp>
    </p:spTree>
    <p:extLst>
      <p:ext uri="{BB962C8B-B14F-4D97-AF65-F5344CB8AC3E}">
        <p14:creationId xmlns:p14="http://schemas.microsoft.com/office/powerpoint/2010/main" val="75257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Hemophilia B in Royalty</a:t>
            </a:r>
          </a:p>
        </p:txBody>
      </p:sp>
      <p:pic>
        <p:nvPicPr>
          <p:cNvPr id="5" name="Picture Placeholder 4" descr="An illustration shows a classic case of X-linked recessive inheritance. The illustration is indicated in the form of circle which represents female with normal alleles, square which represents male with normal allele, circle with label 3 inside it represents three females, circle half-filled with red represents female carrier, square filled with red represents affected male, circle with label question mark inside it represents status unknown. A square labeled as, Duke Francis Frederick of Saxe-Coburg-Saalfield points to Ernst I Duke of Saxe-Coburg-Gotha represented by a square and princess Victoria of Saxe-Coburg-Saalfeld represented by a circle. King George III represented by a square points to square labeled as, Prince Edward Duke of Kent and Strathearn. A circle labeled as, princess Victoria of Saxe-Coburg-Saalfeld is connected to square labeled as, Prince Edward Duke of Kent. A square labeled as, Louis I Grand Duke of Hesse connected to Louis II Grand Duke of Hesse. A square labeled as, Ernst I Duke of Saxe-Coburg-Gotha is connected to Prince Albert of Saxe-Coburg-Gotha is connected to a circle half filled with red color is labeled as, Queen Victoria which in turn is connected to connection between princess Victoria of Saxe-Coburg-Saalfeld and Prince Edward Duke of Kent. A square labeled as, Louis II Grand Duke of Hesse is divided into square labeled as, Prince Alexander of Hesse and by Rhine and square labeled as, Prince Charles of Hesse. A line connecting Prince Albert of Saxe-Coburg-Gotha and Queen Victoria is divided into five divisions labeled as, square filled with red is labeled as, Prince Leopold, square labeled as, 2, circle labeled as, Princess Helena, circle labeled as, Victoria Princess Royal connected to square labeled as, Fredrick II Emperor of Germany and circle half filled with red labeled as, Princess Alice which is connected to square labeled as, Louis IV Grand Duke of Hesse which in turn is connected to square labeled as, Prince Charles of Hesse. A square labeled as, Prince Leopold is connected to square and a circle half filled with red is labeled as, Princess Alice which in turn is connected to three divisions such as, circle with question mark inside labeled as, Lady May Cambridge, square with question mark inside it, and a square filled with red labeled as, Rupert Cambridge Viscount Trematon. A square labeled as, Princess Helena is divided into a square with 3 inside it and a circle with 2 inside it. A square labeled as, Prince Alexander of Hesse and by Rhine is connected to square which in turn is connected to circle half filled with red and is labeled as, Princess Beatrice. A connection between square and circle half filled with red and is labeled as, Princess Beatrice is connected to two squares filled with red is labeled as, Prince Maurice and Lord Leopold, a square and a half filled red circle labeled as, Victoria Eugenie connected to square labeled as, King Alfonso XIII of Spain which in turn is connected to two red squares labeled as, Infanto Gonzalo of Spain and Alfonso of Spain Prince of Asturias, a square labeled as 3 and a circle labeled as, 2. A circle represented as, Victoria Princess Royal connected to square labeled as, Fredrick II Emperor of Germany is connected to square labeled as, Prince Heinrich connected to circle half filled with red labeled as, Princess Irene, which in turn is connected to circle labeled as, 2, hollow circle, a square filled with red labeled as, Prince Friedrich and a hollow square and a circle half filled with red labeled as, Princess Alix. The connection between Prince Heinrich and Prince Irene is divided into two circle filled with red labeled as, Prince Waldemar of Prussia and Prince Sigismund of Prussia A hollow circle is divided into square labeled as, Louis Mountbatten Earl of Burma two circles and a square. Princess Alix is connected to a square labeled as, Nicholas II Emperor of Russia. From this connection it is connected to a circle half filled with red labeled as, Grand Duchess Anastasia, a circle labeled with 3, a square filled with red labeled as, Tsarevich Alexei Nikolaevich pointing to boy from a family photo.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4416" y="1869129"/>
            <a:ext cx="8595169" cy="3657298"/>
          </a:xfrm>
          <a:prstGeom prst="rect">
            <a:avLst/>
          </a:prstGeom>
        </p:spPr>
      </p:pic>
    </p:spTree>
    <p:extLst>
      <p:ext uri="{BB962C8B-B14F-4D97-AF65-F5344CB8AC3E}">
        <p14:creationId xmlns:p14="http://schemas.microsoft.com/office/powerpoint/2010/main" val="170738924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14.4 Changes in Chromosome Structure</a:t>
            </a:r>
          </a:p>
        </p:txBody>
      </p:sp>
      <p:sp>
        <p:nvSpPr>
          <p:cNvPr id="31747" name="Content Placeholder 2"/>
          <p:cNvSpPr>
            <a:spLocks noGrp="1"/>
          </p:cNvSpPr>
          <p:nvPr>
            <p:ph idx="1"/>
          </p:nvPr>
        </p:nvSpPr>
        <p:spPr/>
        <p:txBody>
          <a:bodyPr/>
          <a:lstStyle/>
          <a:p>
            <a:r>
              <a:rPr lang="en-US" altLang="en-US" dirty="0"/>
              <a:t>Mutations are usually small-scale changes in DNA sequence</a:t>
            </a:r>
          </a:p>
          <a:p>
            <a:r>
              <a:rPr lang="en-US" altLang="en-US" dirty="0"/>
              <a:t>Larger scale changes in chromosomes also occur</a:t>
            </a:r>
          </a:p>
          <a:p>
            <a:pPr lvl="1"/>
            <a:r>
              <a:rPr lang="en-GB" altLang="en-US" dirty="0"/>
              <a:t>Include duplications, deletions, inversions, and translocations</a:t>
            </a:r>
          </a:p>
          <a:p>
            <a:pPr lvl="1"/>
            <a:r>
              <a:rPr lang="en-GB" altLang="en-US" dirty="0"/>
              <a:t>Have been evolutionarily important</a:t>
            </a:r>
          </a:p>
          <a:p>
            <a:pPr lvl="1"/>
            <a:r>
              <a:rPr lang="en-GB" altLang="en-US" dirty="0"/>
              <a:t>Tend to result in genetic </a:t>
            </a:r>
            <a:r>
              <a:rPr lang="en-GB" altLang="en-US" dirty="0" smtClean="0"/>
              <a:t>disorders</a:t>
            </a:r>
            <a:endParaRPr lang="en-GB" altLang="en-US" dirty="0"/>
          </a:p>
        </p:txBody>
      </p:sp>
    </p:spTree>
    <p:extLst>
      <p:ext uri="{BB962C8B-B14F-4D97-AF65-F5344CB8AC3E}">
        <p14:creationId xmlns:p14="http://schemas.microsoft.com/office/powerpoint/2010/main" val="3657515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Types of </a:t>
            </a:r>
            <a:r>
              <a:rPr lang="en-US" altLang="en-US" dirty="0" smtClean="0"/>
              <a:t>Changes (1 of 3)</a:t>
            </a:r>
            <a:endParaRPr lang="en-US" altLang="en-US" dirty="0"/>
          </a:p>
        </p:txBody>
      </p:sp>
      <p:sp>
        <p:nvSpPr>
          <p:cNvPr id="32771" name="Content Placeholder 2"/>
          <p:cNvSpPr>
            <a:spLocks noGrp="1"/>
          </p:cNvSpPr>
          <p:nvPr>
            <p:ph idx="1"/>
          </p:nvPr>
        </p:nvSpPr>
        <p:spPr/>
        <p:txBody>
          <a:bodyPr/>
          <a:lstStyle/>
          <a:p>
            <a:r>
              <a:rPr lang="en-US" altLang="en-US" dirty="0"/>
              <a:t>Insertions</a:t>
            </a:r>
          </a:p>
          <a:p>
            <a:pPr lvl="1"/>
            <a:r>
              <a:rPr lang="en-US" altLang="en-US" dirty="0"/>
              <a:t>Large insertions usually result from activity of transposable elements</a:t>
            </a:r>
          </a:p>
          <a:p>
            <a:pPr lvl="2"/>
            <a:r>
              <a:rPr lang="en-US" altLang="en-US" dirty="0"/>
              <a:t>Long segments of DNA that can move spontaneously within or between chromosomes</a:t>
            </a:r>
          </a:p>
          <a:p>
            <a:r>
              <a:rPr lang="en-US" altLang="en-US" dirty="0"/>
              <a:t>Duplications</a:t>
            </a:r>
          </a:p>
          <a:p>
            <a:pPr lvl="1"/>
            <a:r>
              <a:rPr lang="en-US" altLang="en-US" dirty="0"/>
              <a:t>Repeated section of a chromosome</a:t>
            </a:r>
          </a:p>
          <a:p>
            <a:pPr lvl="1"/>
            <a:r>
              <a:rPr lang="en-US" altLang="en-US" dirty="0"/>
              <a:t>Occur</a:t>
            </a:r>
            <a:r>
              <a:rPr lang="en-GB" altLang="en-US" dirty="0"/>
              <a:t> during prophase I of </a:t>
            </a:r>
            <a:r>
              <a:rPr lang="en-GB" altLang="en-US" dirty="0" smtClean="0"/>
              <a:t>meiosis</a:t>
            </a:r>
            <a:endParaRPr lang="en-GB" altLang="en-US" dirty="0"/>
          </a:p>
        </p:txBody>
      </p:sp>
    </p:spTree>
    <p:extLst>
      <p:ext uri="{BB962C8B-B14F-4D97-AF65-F5344CB8AC3E}">
        <p14:creationId xmlns:p14="http://schemas.microsoft.com/office/powerpoint/2010/main" val="396377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Types of Changes </a:t>
            </a:r>
            <a:r>
              <a:rPr lang="en-US" altLang="en-US" dirty="0" smtClean="0"/>
              <a:t>(2 </a:t>
            </a:r>
            <a:r>
              <a:rPr lang="en-US" altLang="en-US" dirty="0"/>
              <a:t>of 3)</a:t>
            </a:r>
          </a:p>
        </p:txBody>
      </p:sp>
      <p:sp>
        <p:nvSpPr>
          <p:cNvPr id="32771" name="Content Placeholder 2"/>
          <p:cNvSpPr>
            <a:spLocks noGrp="1"/>
          </p:cNvSpPr>
          <p:nvPr>
            <p:ph idx="1"/>
          </p:nvPr>
        </p:nvSpPr>
        <p:spPr/>
        <p:txBody>
          <a:bodyPr/>
          <a:lstStyle/>
          <a:p>
            <a:r>
              <a:rPr lang="en-US" altLang="en-US" sz="3100" dirty="0"/>
              <a:t>Deletions</a:t>
            </a:r>
          </a:p>
          <a:p>
            <a:pPr lvl="1"/>
            <a:r>
              <a:rPr lang="en-US" altLang="en-US" sz="2700" dirty="0"/>
              <a:t>Loss of a part of a chromosome</a:t>
            </a:r>
          </a:p>
          <a:p>
            <a:pPr lvl="1"/>
            <a:r>
              <a:rPr lang="en-GB" altLang="en-US" sz="2700" dirty="0"/>
              <a:t>In mammals, can cause serious disorders that are often lethal</a:t>
            </a:r>
          </a:p>
          <a:p>
            <a:r>
              <a:rPr lang="en-US" altLang="en-US" sz="3100" dirty="0"/>
              <a:t>Inversion</a:t>
            </a:r>
            <a:r>
              <a:rPr lang="en-US" altLang="en-US" sz="3000" dirty="0"/>
              <a:t>	</a:t>
            </a:r>
          </a:p>
          <a:p>
            <a:pPr lvl="1"/>
            <a:r>
              <a:rPr lang="en-GB" altLang="en-US" sz="2700" dirty="0"/>
              <a:t>Structural rearrangement of a chromosome where part becomes oriented in the reverse direction</a:t>
            </a:r>
          </a:p>
          <a:p>
            <a:pPr lvl="1"/>
            <a:r>
              <a:rPr lang="en-GB" altLang="en-US" sz="2700" dirty="0"/>
              <a:t>May not affect carrier’s health but may affect fertility</a:t>
            </a:r>
            <a:endParaRPr lang="en-US" altLang="en-US" sz="2700" dirty="0"/>
          </a:p>
        </p:txBody>
      </p:sp>
    </p:spTree>
    <p:extLst>
      <p:ext uri="{BB962C8B-B14F-4D97-AF65-F5344CB8AC3E}">
        <p14:creationId xmlns:p14="http://schemas.microsoft.com/office/powerpoint/2010/main" val="326309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Types of Changes </a:t>
            </a:r>
            <a:r>
              <a:rPr lang="en-US" altLang="en-US" dirty="0" smtClean="0"/>
              <a:t>(3 </a:t>
            </a:r>
            <a:r>
              <a:rPr lang="en-US" altLang="en-US" dirty="0"/>
              <a:t>of 3)</a:t>
            </a:r>
          </a:p>
        </p:txBody>
      </p:sp>
      <p:sp>
        <p:nvSpPr>
          <p:cNvPr id="32771" name="Content Placeholder 2"/>
          <p:cNvSpPr>
            <a:spLocks noGrp="1"/>
          </p:cNvSpPr>
          <p:nvPr>
            <p:ph idx="1"/>
          </p:nvPr>
        </p:nvSpPr>
        <p:spPr/>
        <p:txBody>
          <a:bodyPr/>
          <a:lstStyle/>
          <a:p>
            <a:r>
              <a:rPr lang="en-US" altLang="en-US" dirty="0"/>
              <a:t>Translocation of a chromosome</a:t>
            </a:r>
          </a:p>
          <a:p>
            <a:pPr lvl="1"/>
            <a:r>
              <a:rPr lang="en-GB" altLang="en-US" dirty="0"/>
              <a:t>A broken piece gets reattached in the wrong location</a:t>
            </a:r>
          </a:p>
          <a:p>
            <a:pPr lvl="1"/>
            <a:r>
              <a:rPr lang="en-GB" altLang="en-US" dirty="0"/>
              <a:t>Most translocations are reciprocal, or balanced; two chromosomes exchange broken parts</a:t>
            </a:r>
          </a:p>
          <a:p>
            <a:pPr lvl="1"/>
            <a:r>
              <a:rPr lang="en-GB" altLang="en-US" dirty="0"/>
              <a:t>Can affect fertility</a:t>
            </a:r>
            <a:endParaRPr lang="en-US" altLang="en-US" dirty="0"/>
          </a:p>
        </p:txBody>
      </p:sp>
    </p:spTree>
    <p:extLst>
      <p:ext uri="{BB962C8B-B14F-4D97-AF65-F5344CB8AC3E}">
        <p14:creationId xmlns:p14="http://schemas.microsoft.com/office/powerpoint/2010/main" val="250650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noAutofit/>
          </a:bodyPr>
          <a:lstStyle/>
          <a:p>
            <a:r>
              <a:rPr lang="en-US" dirty="0"/>
              <a:t>Some Major Changes in Chromosome Structure</a:t>
            </a:r>
            <a:endParaRPr lang="en-US" altLang="en-US" dirty="0"/>
          </a:p>
        </p:txBody>
      </p:sp>
      <p:pic>
        <p:nvPicPr>
          <p:cNvPr id="5" name="Picture Placeholder 4" descr="Four steps are given with illustrations to represent major changes in chromosomal structure. In step A, a blue chromosome with a tri-colored band changes to a blue chromosome with 2 sets of tri-colored band. The corresponding description reads as, “A. Duplication – A section of a chromosome is repeated”. In step B, a blue chromosome with pink and green bands changes to a blue chromosome with only a green band. The corresponding description reads as, “B. Deletion – A section of a chromosome is lost.” In step C, a blue chromosome with a dark blue and yellow band becomes a blue chromosome with a yellow and dark blue band. The corresponding description reads as, “C. Inversion – A section of a chromosome is flipped so it runs in the opposite orientation.” In step D, two blue chromosomes are shown with one having a red band and the other having a yellow band. One strand of both the chromosomes appear broken. The resultant chromosome shows one strand with yellow band and the other strand with red band. The corresponding description reads as, “D. Translocation - A piece of a broken chromosome is reattached in the wrong place. This example shows a reciprocal translocation, in which two nonhomologous chromosomes exchange chunks.”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609732" y="1371600"/>
            <a:ext cx="1924537" cy="4775135"/>
          </a:xfrm>
          <a:prstGeom prst="rect">
            <a:avLst/>
          </a:prstGeom>
        </p:spPr>
      </p:pic>
    </p:spTree>
    <p:extLst>
      <p:ext uri="{BB962C8B-B14F-4D97-AF65-F5344CB8AC3E}">
        <p14:creationId xmlns:p14="http://schemas.microsoft.com/office/powerpoint/2010/main" val="57359541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Chromosomes and </a:t>
            </a:r>
            <a:r>
              <a:rPr lang="en-US" altLang="en-US" dirty="0" smtClean="0"/>
              <a:t>Evolution (1 of 3)</a:t>
            </a:r>
            <a:endParaRPr lang="en-US" dirty="0"/>
          </a:p>
        </p:txBody>
      </p:sp>
      <p:sp>
        <p:nvSpPr>
          <p:cNvPr id="6" name="Content Placeholder 5"/>
          <p:cNvSpPr>
            <a:spLocks noGrp="1"/>
          </p:cNvSpPr>
          <p:nvPr>
            <p:ph idx="1"/>
          </p:nvPr>
        </p:nvSpPr>
        <p:spPr/>
        <p:txBody>
          <a:bodyPr/>
          <a:lstStyle/>
          <a:p>
            <a:r>
              <a:rPr lang="en-GB" altLang="en-US" dirty="0"/>
              <a:t>Most major alterations in chromosomes are harmful or lethal in humans</a:t>
            </a:r>
          </a:p>
          <a:p>
            <a:r>
              <a:rPr lang="en-GB" altLang="en-US" dirty="0"/>
              <a:t>Many major structural changes have accumulated in chromosomes of all species over evolutionary time</a:t>
            </a:r>
          </a:p>
          <a:p>
            <a:r>
              <a:rPr lang="en-GB" altLang="en-US" dirty="0"/>
              <a:t>Speciation occurs by large-scale changes in </a:t>
            </a:r>
            <a:r>
              <a:rPr lang="en-GB" altLang="en-US" dirty="0" smtClean="0"/>
              <a:t>chromosomes</a:t>
            </a:r>
            <a:endParaRPr lang="en-GB" altLang="en-US" dirty="0"/>
          </a:p>
        </p:txBody>
      </p:sp>
    </p:spTree>
    <p:extLst>
      <p:ext uri="{BB962C8B-B14F-4D97-AF65-F5344CB8AC3E}">
        <p14:creationId xmlns:p14="http://schemas.microsoft.com/office/powerpoint/2010/main" val="402166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Chromosomes and Evolution </a:t>
            </a:r>
            <a:r>
              <a:rPr lang="en-US" altLang="en-US" dirty="0" smtClean="0"/>
              <a:t>(2 </a:t>
            </a:r>
            <a:r>
              <a:rPr lang="en-US" altLang="en-US" dirty="0"/>
              <a:t>of </a:t>
            </a:r>
            <a:r>
              <a:rPr lang="en-US" altLang="en-US" dirty="0" smtClean="0"/>
              <a:t>3)</a:t>
            </a:r>
            <a:endParaRPr lang="en-US" dirty="0"/>
          </a:p>
        </p:txBody>
      </p:sp>
      <p:sp>
        <p:nvSpPr>
          <p:cNvPr id="6" name="Content Placeholder 5"/>
          <p:cNvSpPr>
            <a:spLocks noGrp="1"/>
          </p:cNvSpPr>
          <p:nvPr>
            <p:ph idx="1"/>
          </p:nvPr>
        </p:nvSpPr>
        <p:spPr/>
        <p:txBody>
          <a:bodyPr/>
          <a:lstStyle/>
          <a:p>
            <a:r>
              <a:rPr lang="en-GB" altLang="en-US" dirty="0"/>
              <a:t>Evolution of the Y chromosome</a:t>
            </a:r>
          </a:p>
          <a:p>
            <a:pPr lvl="1"/>
            <a:r>
              <a:rPr lang="en-GB" altLang="en-US" dirty="0"/>
              <a:t>X and Y chromosomes were once homologous autosomes</a:t>
            </a:r>
          </a:p>
          <a:p>
            <a:pPr lvl="1"/>
            <a:r>
              <a:rPr lang="en-GB" altLang="en-US" dirty="0"/>
              <a:t>About 350 </a:t>
            </a:r>
            <a:r>
              <a:rPr lang="en-GB" altLang="en-US" dirty="0" err="1"/>
              <a:t>mya</a:t>
            </a:r>
            <a:r>
              <a:rPr lang="en-GB" altLang="en-US" dirty="0"/>
              <a:t>, a gene on one chromosome mutated–interfering with crossing over during meiosis–and mutations began to accumulate separately in the two chromosomes</a:t>
            </a:r>
          </a:p>
          <a:p>
            <a:pPr lvl="1"/>
            <a:r>
              <a:rPr lang="en-GB" altLang="en-US" dirty="0"/>
              <a:t>Today, the </a:t>
            </a:r>
            <a:r>
              <a:rPr lang="en-GB" altLang="en-US" i="1" dirty="0"/>
              <a:t>SRY</a:t>
            </a:r>
            <a:r>
              <a:rPr lang="en-GB" altLang="en-US" dirty="0"/>
              <a:t> gene (Y chromosome) determines male </a:t>
            </a:r>
            <a:r>
              <a:rPr lang="en-GB" altLang="en-US" dirty="0" smtClean="0"/>
              <a:t>sex</a:t>
            </a:r>
            <a:endParaRPr lang="en-GB" altLang="en-US" dirty="0"/>
          </a:p>
        </p:txBody>
      </p:sp>
    </p:spTree>
    <p:extLst>
      <p:ext uri="{BB962C8B-B14F-4D97-AF65-F5344CB8AC3E}">
        <p14:creationId xmlns:p14="http://schemas.microsoft.com/office/powerpoint/2010/main" val="351414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Human Traits are </a:t>
            </a:r>
            <a:r>
              <a:rPr lang="en-US" altLang="en-US" dirty="0" smtClean="0"/>
              <a:t>Complex (1 of 2)</a:t>
            </a:r>
            <a:endParaRPr lang="en-US" altLang="en-US" dirty="0"/>
          </a:p>
        </p:txBody>
      </p:sp>
      <p:sp>
        <p:nvSpPr>
          <p:cNvPr id="8195" name="Content Placeholder 2"/>
          <p:cNvSpPr>
            <a:spLocks noGrp="1"/>
          </p:cNvSpPr>
          <p:nvPr>
            <p:ph idx="1"/>
          </p:nvPr>
        </p:nvSpPr>
        <p:spPr/>
        <p:txBody>
          <a:bodyPr/>
          <a:lstStyle/>
          <a:p>
            <a:r>
              <a:rPr lang="en-US" altLang="en-US" dirty="0"/>
              <a:t>Humans involve more issues	</a:t>
            </a:r>
          </a:p>
          <a:p>
            <a:pPr lvl="1"/>
            <a:r>
              <a:rPr lang="en-US" altLang="en-US" dirty="0"/>
              <a:t>Relatively few traits follow a Mendelian inheritance pattern</a:t>
            </a:r>
          </a:p>
          <a:p>
            <a:pPr lvl="1"/>
            <a:r>
              <a:rPr lang="en-US" altLang="en-US" dirty="0"/>
              <a:t>Cannot ethically perform test crosses</a:t>
            </a:r>
          </a:p>
          <a:p>
            <a:pPr lvl="1"/>
            <a:r>
              <a:rPr lang="en-US" altLang="en-US" dirty="0"/>
              <a:t>Live in variable conditions and places</a:t>
            </a:r>
          </a:p>
          <a:p>
            <a:pPr lvl="1"/>
            <a:r>
              <a:rPr lang="en-US" altLang="en-US" dirty="0"/>
              <a:t>Select own mates</a:t>
            </a:r>
          </a:p>
          <a:p>
            <a:pPr lvl="1"/>
            <a:r>
              <a:rPr lang="en-US" altLang="en-US" dirty="0"/>
              <a:t>Reproduce if and when chose</a:t>
            </a:r>
          </a:p>
          <a:p>
            <a:pPr lvl="1"/>
            <a:r>
              <a:rPr lang="en-US" altLang="en-US" dirty="0"/>
              <a:t>Sampling errors due to small family </a:t>
            </a:r>
            <a:r>
              <a:rPr lang="en-US" altLang="en-US" dirty="0" smtClean="0"/>
              <a:t>sizes</a:t>
            </a:r>
            <a:endParaRPr lang="en-US" altLang="en-US" dirty="0"/>
          </a:p>
        </p:txBody>
      </p:sp>
    </p:spTree>
    <p:extLst>
      <p:ext uri="{BB962C8B-B14F-4D97-AF65-F5344CB8AC3E}">
        <p14:creationId xmlns:p14="http://schemas.microsoft.com/office/powerpoint/2010/main" val="1029993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Chromosomes and Evolution </a:t>
            </a:r>
            <a:r>
              <a:rPr lang="en-US" altLang="en-US" dirty="0" smtClean="0"/>
              <a:t>(3 </a:t>
            </a:r>
            <a:r>
              <a:rPr lang="en-US" altLang="en-US" dirty="0"/>
              <a:t>of </a:t>
            </a:r>
            <a:r>
              <a:rPr lang="en-US" altLang="en-US" dirty="0" smtClean="0"/>
              <a:t>3)</a:t>
            </a:r>
            <a:endParaRPr lang="en-US" dirty="0"/>
          </a:p>
        </p:txBody>
      </p:sp>
      <p:sp>
        <p:nvSpPr>
          <p:cNvPr id="6" name="Content Placeholder 5"/>
          <p:cNvSpPr>
            <a:spLocks noGrp="1"/>
          </p:cNvSpPr>
          <p:nvPr>
            <p:ph idx="1"/>
          </p:nvPr>
        </p:nvSpPr>
        <p:spPr/>
        <p:txBody>
          <a:bodyPr/>
          <a:lstStyle/>
          <a:p>
            <a:r>
              <a:rPr lang="en-GB" altLang="en-US" dirty="0"/>
              <a:t>Human somatic cells have 23 pairs of chromosomes</a:t>
            </a:r>
          </a:p>
          <a:p>
            <a:r>
              <a:rPr lang="en-GB" altLang="en-US" dirty="0"/>
              <a:t>Chimpanzees, gorillas, and orangutans have 24 pairs</a:t>
            </a:r>
          </a:p>
          <a:p>
            <a:r>
              <a:rPr lang="en-GB" altLang="en-US" dirty="0"/>
              <a:t>During human evolution, two chromosomes fused end to end and formed our chromosome </a:t>
            </a:r>
            <a:r>
              <a:rPr lang="en-GB" altLang="en-US" dirty="0" smtClean="0"/>
              <a:t>2</a:t>
            </a:r>
            <a:endParaRPr lang="en-GB" altLang="en-US" dirty="0"/>
          </a:p>
        </p:txBody>
      </p:sp>
    </p:spTree>
    <p:extLst>
      <p:ext uri="{BB962C8B-B14F-4D97-AF65-F5344CB8AC3E}">
        <p14:creationId xmlns:p14="http://schemas.microsoft.com/office/powerpoint/2010/main" val="3512994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Evolution of the Y Chromosome</a:t>
            </a:r>
          </a:p>
        </p:txBody>
      </p:sp>
      <p:pic>
        <p:nvPicPr>
          <p:cNvPr id="5" name="Picture Placeholder 4" descr="A figure shows four stages with many illustrations to show the evolution of the Y chromosome. In step A, two brown chromosomes labeled as, (autosome pair), is shown. It is labeled as, “Ancestral reptiles &gt;350 mya” is given below the illustration. The corresponding description reads as, “Before 350 mya, sex was determined by temperature, not by chromosome differences.” In step B, two brown chromosomes labeled as, “Y” and “X” is shown. The chromosome titled “Y” has yellow bands. This yellow band is labelled “SRY”. The label given below the chromosomes reads as, “Ancestral reptiles 350 mya”. The corresponding description reads as, “The SRY gene begins to evolve 350 mya. It hampers crossing over, and the homologous chromosomes diverge as other mutations accumulate.” In step C, two chromosomes, one big and another small is shown. The big chromosome is labeled as, “X” and in brown color. The small chromosome is brown at the top and blue at the bottom. A yellow band is seen just above the base which is brown in color. The blue part is labeled as, “area that cannot cross over”. It is labeled as, “Monotremes 320-240 mya” is given below the chromosomes. The corresponding description reads as, “By 320–240 mya, the DNA sequences of the chromosomes are so different that the pair can no longer cross over in one region. The Y chromosome begins to shorten.” In step D, three pairs of chromosomes are shown. The first pair labeled as, “Marsupials 170-130 mya” has a big brown chromosome and a small chromosome which starts with brown color, then blue and a yellow and brown border. The second pair labeled as, “Monkeys 130-80 mya” has a big brown chromosome labeled “X” and a small chromosome labeled “Y” that is brown at the top and a blue just before the end yellow band is seen at the bottom of the chromosome. The third pair labeled “Humans 50-30 mya” shows a big brown chromosome labeled “Y” and a small blue chromosome labeled “X” which is brown at the top. A yellow band is seen at the bottom. The corresponding description reads as, “Three more times, the pair stops crossing over in yet another region. Each time, the DNA sequences of the chromosomes diverge, and the Y chromosome shortens. Today, the X and Y can cross over only at a small region near the end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77319" y="2528519"/>
            <a:ext cx="8789362" cy="1891081"/>
          </a:xfrm>
          <a:prstGeom prst="rect">
            <a:avLst/>
          </a:prstGeom>
        </p:spPr>
      </p:pic>
    </p:spTree>
    <p:extLst>
      <p:ext uri="{BB962C8B-B14F-4D97-AF65-F5344CB8AC3E}">
        <p14:creationId xmlns:p14="http://schemas.microsoft.com/office/powerpoint/2010/main" val="80161148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19169" y="134680"/>
            <a:ext cx="8032638" cy="1014051"/>
          </a:xfrm>
        </p:spPr>
        <p:txBody>
          <a:bodyPr/>
          <a:lstStyle/>
          <a:p>
            <a:r>
              <a:rPr lang="en-US" altLang="en-US" dirty="0"/>
              <a:t>Chromosome 2 vs. 2A and 2B</a:t>
            </a:r>
          </a:p>
        </p:txBody>
      </p:sp>
      <p:pic>
        <p:nvPicPr>
          <p:cNvPr id="6" name="Picture Placeholder 5" descr="An illustration shows a blue chromosome labeled as, “human” shows many horizontal black bands. It is labeled as, “telomere sequence.” The second illustration shows two blue chromosomes one below the other with many horizontal black bands. It is labeled as, “chimpanzee.”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614040" y="1195428"/>
            <a:ext cx="1915921" cy="4872374"/>
          </a:xfrm>
          <a:prstGeom prst="rect">
            <a:avLst/>
          </a:prstGeom>
        </p:spPr>
      </p:pic>
    </p:spTree>
    <p:extLst>
      <p:ext uri="{BB962C8B-B14F-4D97-AF65-F5344CB8AC3E}">
        <p14:creationId xmlns:p14="http://schemas.microsoft.com/office/powerpoint/2010/main" val="30357531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27709"/>
            <a:ext cx="8534400" cy="1039091"/>
          </a:xfrm>
        </p:spPr>
        <p:txBody>
          <a:bodyPr>
            <a:noAutofit/>
          </a:bodyPr>
          <a:lstStyle/>
          <a:p>
            <a:r>
              <a:rPr lang="en-US" altLang="en-US" dirty="0"/>
              <a:t>14.5 Changes in Chromosome Number (1 of </a:t>
            </a:r>
            <a:r>
              <a:rPr lang="en-US" altLang="en-US" dirty="0" smtClean="0"/>
              <a:t>2)</a:t>
            </a:r>
            <a:endParaRPr lang="en-US" altLang="en-US" dirty="0"/>
          </a:p>
        </p:txBody>
      </p:sp>
      <p:sp>
        <p:nvSpPr>
          <p:cNvPr id="37891" name="Content Placeholder 2"/>
          <p:cNvSpPr>
            <a:spLocks noGrp="1"/>
          </p:cNvSpPr>
          <p:nvPr>
            <p:ph idx="1"/>
          </p:nvPr>
        </p:nvSpPr>
        <p:spPr/>
        <p:txBody>
          <a:bodyPr>
            <a:normAutofit lnSpcReduction="10000"/>
          </a:bodyPr>
          <a:lstStyle/>
          <a:p>
            <a:r>
              <a:rPr lang="en-GB" altLang="en-US" dirty="0"/>
              <a:t>Occasionally abnormal events can occur </a:t>
            </a:r>
          </a:p>
          <a:p>
            <a:pPr lvl="1"/>
            <a:r>
              <a:rPr lang="en-GB" altLang="en-US" dirty="0"/>
              <a:t>Happens before or during meiosis</a:t>
            </a:r>
          </a:p>
          <a:p>
            <a:pPr lvl="1"/>
            <a:r>
              <a:rPr lang="en-GB" altLang="en-US" dirty="0"/>
              <a:t>New individuals end up with the wrong chromosome number</a:t>
            </a:r>
          </a:p>
          <a:p>
            <a:pPr lvl="1"/>
            <a:r>
              <a:rPr lang="en-GB" altLang="en-US" dirty="0"/>
              <a:t>Consequences range from minor to lethal changes in form and </a:t>
            </a:r>
            <a:r>
              <a:rPr lang="en-GB" altLang="en-US" dirty="0" smtClean="0"/>
              <a:t>function</a:t>
            </a:r>
          </a:p>
          <a:p>
            <a:r>
              <a:rPr lang="en-GB" altLang="en-US" dirty="0"/>
              <a:t>Polyploidy</a:t>
            </a:r>
          </a:p>
          <a:p>
            <a:pPr lvl="1"/>
            <a:r>
              <a:rPr lang="en-GB" altLang="en-US" dirty="0"/>
              <a:t>Individuals have three or more of each type of chromosome</a:t>
            </a:r>
          </a:p>
          <a:p>
            <a:pPr lvl="1"/>
            <a:r>
              <a:rPr lang="en-GB" altLang="en-US" dirty="0"/>
              <a:t>Lethal in humans</a:t>
            </a:r>
          </a:p>
          <a:p>
            <a:pPr lvl="1"/>
            <a:r>
              <a:rPr lang="en-GB" altLang="en-US" dirty="0"/>
              <a:t>Many flowering plants, and some insects, fishes, and other animals, are </a:t>
            </a:r>
            <a:r>
              <a:rPr lang="en-GB" altLang="en-US" dirty="0" err="1" smtClean="0"/>
              <a:t>polyploid</a:t>
            </a:r>
            <a:endParaRPr lang="en-GB" altLang="en-US" dirty="0"/>
          </a:p>
        </p:txBody>
      </p:sp>
    </p:spTree>
    <p:extLst>
      <p:ext uri="{BB962C8B-B14F-4D97-AF65-F5344CB8AC3E}">
        <p14:creationId xmlns:p14="http://schemas.microsoft.com/office/powerpoint/2010/main" val="86723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27709"/>
            <a:ext cx="7467600" cy="1039091"/>
          </a:xfrm>
        </p:spPr>
        <p:txBody>
          <a:bodyPr>
            <a:noAutofit/>
          </a:bodyPr>
          <a:lstStyle/>
          <a:p>
            <a:r>
              <a:rPr lang="en-US" altLang="en-US" dirty="0" smtClean="0"/>
              <a:t>Changes </a:t>
            </a:r>
            <a:r>
              <a:rPr lang="en-US" altLang="en-US" dirty="0"/>
              <a:t>in Chromosome Number </a:t>
            </a:r>
            <a:r>
              <a:rPr lang="en-US" altLang="en-US" dirty="0" smtClean="0"/>
              <a:t>(2 </a:t>
            </a:r>
            <a:r>
              <a:rPr lang="en-US" altLang="en-US" dirty="0"/>
              <a:t>of </a:t>
            </a:r>
            <a:r>
              <a:rPr lang="en-US" altLang="en-US" dirty="0" smtClean="0"/>
              <a:t>2)</a:t>
            </a:r>
            <a:endParaRPr lang="en-US" altLang="en-US" dirty="0"/>
          </a:p>
        </p:txBody>
      </p:sp>
      <p:sp>
        <p:nvSpPr>
          <p:cNvPr id="37891" name="Content Placeholder 2"/>
          <p:cNvSpPr>
            <a:spLocks noGrp="1"/>
          </p:cNvSpPr>
          <p:nvPr>
            <p:ph idx="1"/>
          </p:nvPr>
        </p:nvSpPr>
        <p:spPr/>
        <p:txBody>
          <a:bodyPr>
            <a:normAutofit lnSpcReduction="10000"/>
          </a:bodyPr>
          <a:lstStyle/>
          <a:p>
            <a:r>
              <a:rPr lang="en-US" altLang="en-US" dirty="0"/>
              <a:t>Aneuploidy</a:t>
            </a:r>
          </a:p>
          <a:p>
            <a:pPr lvl="1"/>
            <a:r>
              <a:rPr lang="en-GB" altLang="en-US" dirty="0"/>
              <a:t>An individual’s cells have too many or too few copies of a chromosome (result of nondisjunction)</a:t>
            </a:r>
          </a:p>
          <a:p>
            <a:pPr lvl="1"/>
            <a:r>
              <a:rPr lang="en-GB" altLang="en-US" dirty="0"/>
              <a:t>Most cases of autosomal aneuploidy are lethal in </a:t>
            </a:r>
            <a:r>
              <a:rPr lang="en-GB" altLang="en-US" dirty="0" smtClean="0"/>
              <a:t>embryos</a:t>
            </a:r>
          </a:p>
          <a:p>
            <a:r>
              <a:rPr lang="en-GB" altLang="en-US" dirty="0"/>
              <a:t>Nondisjunction</a:t>
            </a:r>
          </a:p>
          <a:p>
            <a:pPr lvl="1"/>
            <a:r>
              <a:rPr lang="en-GB" altLang="en-US" dirty="0"/>
              <a:t>Failure of sister chromatids or homologous chromosomes to separate during nuclear division</a:t>
            </a:r>
          </a:p>
          <a:p>
            <a:pPr lvl="1"/>
            <a:r>
              <a:rPr lang="en-GB" altLang="en-US" dirty="0"/>
              <a:t>Changes in chromosome number are usually caused by nondisjunction</a:t>
            </a:r>
          </a:p>
          <a:p>
            <a:pPr lvl="1"/>
            <a:r>
              <a:rPr lang="en-GB" altLang="en-US" dirty="0"/>
              <a:t>Affects chromosome number at fertilization</a:t>
            </a:r>
          </a:p>
          <a:p>
            <a:pPr lvl="1"/>
            <a:r>
              <a:rPr lang="en-GB" altLang="en-US" dirty="0"/>
              <a:t>Causes genetic disorders among resulting </a:t>
            </a:r>
            <a:r>
              <a:rPr lang="en-GB" altLang="en-US" dirty="0" smtClean="0"/>
              <a:t>offspring</a:t>
            </a:r>
            <a:endParaRPr lang="en-GB" altLang="en-US" dirty="0"/>
          </a:p>
        </p:txBody>
      </p:sp>
    </p:spTree>
    <p:extLst>
      <p:ext uri="{BB962C8B-B14F-4D97-AF65-F5344CB8AC3E}">
        <p14:creationId xmlns:p14="http://schemas.microsoft.com/office/powerpoint/2010/main" val="959735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19169" y="134680"/>
            <a:ext cx="8032638" cy="1014051"/>
          </a:xfrm>
        </p:spPr>
        <p:txBody>
          <a:bodyPr/>
          <a:lstStyle/>
          <a:p>
            <a:r>
              <a:rPr lang="en-US" altLang="en-US" dirty="0"/>
              <a:t>Nondisjunction</a:t>
            </a:r>
          </a:p>
        </p:txBody>
      </p:sp>
      <p:pic>
        <p:nvPicPr>
          <p:cNvPr id="5" name="Picture Placeholder 4" descr="&quot;A figure shows many illustrations as an example of nondisjunction. The first illustration labeled as, “metaphase I” shows a circle with a small blue and pink chromosome joined together and a big blue and pink chromosome joined together. Two orange lines are seen attached to these chromosomes from opposite ends. This leads to a circle labeled as, “Anaphase I.” In this stage, a circle is shown with one small pink chromosome and both the pink chromosomes having moved to one side connected to the orange lines. The small blue chromosome is pulled to the other side and is connected to the orange line on the opposite side. This results in the formation of two circles labeled as, “Telophase” in which one of the two circles have a small blue chromosome while the other circle has a small pink chromosome along with a big blue and pink chromosome. This proceeds to the next phase labelled “Metaphase II.” Here, the circle with small blue chromosome gets connected to the orange line on either side. The circle with a small pink chromosome and a big pink and blue chromosome also gets connected to the orange lines on either sides. When it proceeds to “anaphase II”, each strand of the small blue chromosome is pulled to the opposite sides through the orange line. Similarly, the strands of the other three chromosomes in the other circle also get pulled in the opposite directions through the orange lines. In the final phase labeled as, “telephase II”, the circle with two small blue chromosomes produces two circles with each having a single small blue strand. The other circle also splits into two small circles with each having a small pink, a big blue and a big pink strand. &#10; &#10;&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35646" y="1877535"/>
            <a:ext cx="8472709" cy="3102930"/>
          </a:xfrm>
          <a:prstGeom prst="rect">
            <a:avLst/>
          </a:prstGeom>
        </p:spPr>
      </p:pic>
    </p:spTree>
    <p:extLst>
      <p:ext uri="{BB962C8B-B14F-4D97-AF65-F5344CB8AC3E}">
        <p14:creationId xmlns:p14="http://schemas.microsoft.com/office/powerpoint/2010/main" val="92820015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152401"/>
            <a:ext cx="8534400" cy="1142999"/>
          </a:xfrm>
        </p:spPr>
        <p:txBody>
          <a:bodyPr>
            <a:normAutofit/>
          </a:bodyPr>
          <a:lstStyle/>
          <a:p>
            <a:r>
              <a:rPr lang="en-US" dirty="0"/>
              <a:t>Human Chromosome Number Changes</a:t>
            </a:r>
            <a:endParaRPr lang="en-US" altLang="en-US" dirty="0"/>
          </a:p>
        </p:txBody>
      </p:sp>
      <p:graphicFrame>
        <p:nvGraphicFramePr>
          <p:cNvPr id="6" name="Table 1"/>
          <p:cNvGraphicFramePr>
            <a:graphicFrameLocks noGrp="1"/>
          </p:cNvGraphicFramePr>
          <p:nvPr>
            <p:extLst>
              <p:ext uri="{D42A27DB-BD31-4B8C-83A1-F6EECF244321}">
                <p14:modId xmlns:p14="http://schemas.microsoft.com/office/powerpoint/2010/main" val="916446458"/>
              </p:ext>
            </p:extLst>
          </p:nvPr>
        </p:nvGraphicFramePr>
        <p:xfrm>
          <a:off x="609600" y="1493520"/>
          <a:ext cx="7924800" cy="762000"/>
        </p:xfrm>
        <a:graphic>
          <a:graphicData uri="http://schemas.openxmlformats.org/drawingml/2006/table">
            <a:tbl>
              <a:tblPr firstRow="1" bandRow="1">
                <a:tableStyleId>{5940675A-B579-460E-94D1-54222C63F5DA}</a:tableStyleId>
              </a:tblPr>
              <a:tblGrid>
                <a:gridCol w="7924800"/>
              </a:tblGrid>
              <a:tr h="320040">
                <a:tc>
                  <a:txBody>
                    <a:bodyPr/>
                    <a:lstStyle/>
                    <a:p>
                      <a:r>
                        <a:rPr lang="en-US" sz="1900" b="1" kern="1200" dirty="0" smtClean="0">
                          <a:solidFill>
                            <a:schemeClr val="bg1"/>
                          </a:solidFill>
                          <a:effectLst/>
                          <a:latin typeface="Arial" pitchFamily="34" charset="0"/>
                          <a:cs typeface="Arial" pitchFamily="34" charset="0"/>
                        </a:rPr>
                        <a:t>TABLE 14.4</a:t>
                      </a:r>
                      <a:endParaRPr lang="en-US" sz="1900" b="1" dirty="0">
                        <a:solidFill>
                          <a:schemeClr val="bg1"/>
                        </a:solidFill>
                        <a:latin typeface="Arial" pitchFamily="34" charset="0"/>
                        <a:cs typeface="Arial" pitchFamily="34" charset="0"/>
                      </a:endParaRPr>
                    </a:p>
                  </a:txBody>
                  <a:tcPr anchor="ctr">
                    <a:solidFill>
                      <a:srgbClr val="194F97"/>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smtClean="0">
                          <a:solidFill>
                            <a:schemeClr val="bg1"/>
                          </a:solidFill>
                          <a:effectLst/>
                          <a:latin typeface="Arial" pitchFamily="34" charset="0"/>
                          <a:ea typeface="+mn-ea"/>
                          <a:cs typeface="Arial" pitchFamily="34" charset="0"/>
                        </a:rPr>
                        <a:t>A Few Effects of Human Chromosome Number Change </a:t>
                      </a:r>
                    </a:p>
                  </a:txBody>
                  <a:tcPr anchor="ctr">
                    <a:solidFill>
                      <a:srgbClr val="194F97"/>
                    </a:solidFill>
                  </a:tcPr>
                </a:tc>
              </a:tr>
            </a:tbl>
          </a:graphicData>
        </a:graphic>
      </p:graphicFrame>
      <p:graphicFrame>
        <p:nvGraphicFramePr>
          <p:cNvPr id="4" name="Table 2"/>
          <p:cNvGraphicFramePr>
            <a:graphicFrameLocks noGrp="1"/>
          </p:cNvGraphicFramePr>
          <p:nvPr>
            <p:extLst>
              <p:ext uri="{D42A27DB-BD31-4B8C-83A1-F6EECF244321}">
                <p14:modId xmlns:p14="http://schemas.microsoft.com/office/powerpoint/2010/main" val="3741777017"/>
              </p:ext>
            </p:extLst>
          </p:nvPr>
        </p:nvGraphicFramePr>
        <p:xfrm>
          <a:off x="609600" y="2255520"/>
          <a:ext cx="7924800" cy="2926080"/>
        </p:xfrm>
        <a:graphic>
          <a:graphicData uri="http://schemas.openxmlformats.org/drawingml/2006/table">
            <a:tbl>
              <a:tblPr firstRow="1" bandRow="1">
                <a:tableStyleId>{5940675A-B579-460E-94D1-54222C63F5DA}</a:tableStyleId>
              </a:tblPr>
              <a:tblGrid>
                <a:gridCol w="1557275"/>
                <a:gridCol w="1384245"/>
                <a:gridCol w="4983280"/>
              </a:tblGrid>
              <a:tr h="310896">
                <a:tc>
                  <a:txBody>
                    <a:bodyPr/>
                    <a:lstStyle/>
                    <a:p>
                      <a:r>
                        <a:rPr lang="en-US" sz="1800" b="0" kern="1200" dirty="0" smtClean="0">
                          <a:solidFill>
                            <a:schemeClr val="tx1"/>
                          </a:solidFill>
                          <a:effectLst/>
                          <a:latin typeface="Arial" pitchFamily="34" charset="0"/>
                          <a:ea typeface="+mn-ea"/>
                          <a:cs typeface="Arial" pitchFamily="34" charset="0"/>
                        </a:rPr>
                        <a:t>Cause</a:t>
                      </a:r>
                      <a:endParaRPr lang="en-US" sz="1800" b="0" dirty="0">
                        <a:latin typeface="Arial" pitchFamily="34" charset="0"/>
                        <a:cs typeface="Arial" pitchFamily="34" charset="0"/>
                      </a:endParaRPr>
                    </a:p>
                  </a:txBody>
                  <a:tcPr anchor="ctr"/>
                </a:tc>
                <a:tc>
                  <a:txBody>
                    <a:bodyPr/>
                    <a:lstStyle/>
                    <a:p>
                      <a:r>
                        <a:rPr lang="en-US" sz="1800" b="0" kern="1200" dirty="0" smtClean="0">
                          <a:solidFill>
                            <a:schemeClr val="tx1"/>
                          </a:solidFill>
                          <a:effectLst/>
                          <a:latin typeface="Arial" pitchFamily="34" charset="0"/>
                          <a:ea typeface="+mn-ea"/>
                          <a:cs typeface="Arial" pitchFamily="34" charset="0"/>
                        </a:rPr>
                        <a:t>Syndrome</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Main Symptoms</a:t>
                      </a:r>
                      <a:endParaRPr lang="en-US" sz="1800" b="0" dirty="0">
                        <a:latin typeface="Arial" pitchFamily="34" charset="0"/>
                        <a:cs typeface="Arial" pitchFamily="34" charset="0"/>
                      </a:endParaRPr>
                    </a:p>
                  </a:txBody>
                  <a:tcPr anchor="ctr"/>
                </a:tc>
              </a:tr>
              <a:tr h="310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Arial" pitchFamily="34" charset="0"/>
                          <a:ea typeface="+mn-ea"/>
                          <a:cs typeface="Arial" pitchFamily="34" charset="0"/>
                        </a:rPr>
                        <a:t>Trisomy 21</a:t>
                      </a:r>
                    </a:p>
                  </a:txBody>
                  <a:tcPr anchor="ctr"/>
                </a:tc>
                <a:tc>
                  <a:txBody>
                    <a:bodyPr/>
                    <a:lstStyle/>
                    <a:p>
                      <a:r>
                        <a:rPr lang="en-US" sz="1800" b="0" kern="1200" dirty="0" smtClean="0">
                          <a:solidFill>
                            <a:schemeClr val="tx1"/>
                          </a:solidFill>
                          <a:effectLst/>
                          <a:latin typeface="Arial" pitchFamily="34" charset="0"/>
                          <a:ea typeface="+mn-ea"/>
                          <a:cs typeface="Arial" pitchFamily="34" charset="0"/>
                        </a:rPr>
                        <a:t>Down</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Mental impairment; heart defects</a:t>
                      </a:r>
                      <a:endParaRPr lang="en-US" sz="1800" b="0" dirty="0">
                        <a:latin typeface="Arial" pitchFamily="34" charset="0"/>
                        <a:cs typeface="Arial" pitchFamily="34" charset="0"/>
                      </a:endParaRPr>
                    </a:p>
                  </a:txBody>
                  <a:tcPr anchor="ctr"/>
                </a:tc>
              </a:tr>
              <a:tr h="310896">
                <a:tc>
                  <a:txBody>
                    <a:bodyPr/>
                    <a:lstStyle/>
                    <a:p>
                      <a:r>
                        <a:rPr lang="en-US" sz="1800" b="0" kern="1200" dirty="0" smtClean="0">
                          <a:solidFill>
                            <a:schemeClr val="tx1"/>
                          </a:solidFill>
                          <a:effectLst/>
                          <a:latin typeface="Arial" pitchFamily="34" charset="0"/>
                          <a:ea typeface="+mn-ea"/>
                          <a:cs typeface="Arial" pitchFamily="34" charset="0"/>
                        </a:rPr>
                        <a:t>Trisomy 18</a:t>
                      </a:r>
                      <a:endParaRPr lang="en-US" sz="1800" b="0" dirty="0">
                        <a:latin typeface="Arial" pitchFamily="34" charset="0"/>
                        <a:cs typeface="Arial" pitchFamily="34" charset="0"/>
                      </a:endParaRPr>
                    </a:p>
                  </a:txBody>
                  <a:tcPr anchor="ctr"/>
                </a:tc>
                <a:tc>
                  <a:txBody>
                    <a:bodyPr/>
                    <a:lstStyle/>
                    <a:p>
                      <a:r>
                        <a:rPr lang="en-US" sz="1800" b="0" kern="1200" dirty="0" smtClean="0">
                          <a:solidFill>
                            <a:schemeClr val="tx1"/>
                          </a:solidFill>
                          <a:effectLst/>
                          <a:latin typeface="Arial" pitchFamily="34" charset="0"/>
                          <a:ea typeface="+mn-ea"/>
                          <a:cs typeface="Arial" pitchFamily="34" charset="0"/>
                        </a:rPr>
                        <a:t>Edwards</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Severe disability; low survival rate</a:t>
                      </a:r>
                      <a:endParaRPr lang="en-US" sz="1800" b="0" dirty="0">
                        <a:latin typeface="Arial" pitchFamily="34" charset="0"/>
                        <a:cs typeface="Arial" pitchFamily="34" charset="0"/>
                      </a:endParaRPr>
                    </a:p>
                  </a:txBody>
                  <a:tcPr anchor="ctr"/>
                </a:tc>
              </a:tr>
              <a:tr h="310896">
                <a:tc>
                  <a:txBody>
                    <a:bodyPr/>
                    <a:lstStyle/>
                    <a:p>
                      <a:r>
                        <a:rPr lang="en-US" sz="1800" b="0" kern="1200" dirty="0" smtClean="0">
                          <a:solidFill>
                            <a:schemeClr val="tx1"/>
                          </a:solidFill>
                          <a:effectLst/>
                          <a:latin typeface="Arial" pitchFamily="34" charset="0"/>
                          <a:ea typeface="+mn-ea"/>
                          <a:cs typeface="Arial" pitchFamily="34" charset="0"/>
                        </a:rPr>
                        <a:t>Trisomy 13</a:t>
                      </a:r>
                      <a:endParaRPr lang="en-US" sz="1800" b="0" dirty="0">
                        <a:latin typeface="Arial" pitchFamily="34" charset="0"/>
                        <a:cs typeface="Arial" pitchFamily="34" charset="0"/>
                      </a:endParaRPr>
                    </a:p>
                  </a:txBody>
                  <a:tcPr anchor="ctr"/>
                </a:tc>
                <a:tc>
                  <a:txBody>
                    <a:bodyPr/>
                    <a:lstStyle/>
                    <a:p>
                      <a:r>
                        <a:rPr lang="en-US" sz="1800" b="0" dirty="0" err="1" smtClean="0">
                          <a:latin typeface="Arial" pitchFamily="34" charset="0"/>
                          <a:cs typeface="Arial" pitchFamily="34" charset="0"/>
                        </a:rPr>
                        <a:t>Patau</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Severe disability; low survival rate</a:t>
                      </a:r>
                      <a:endParaRPr lang="en-US" sz="1800" b="0" dirty="0">
                        <a:latin typeface="Arial" pitchFamily="34" charset="0"/>
                        <a:cs typeface="Arial" pitchFamily="34" charset="0"/>
                      </a:endParaRPr>
                    </a:p>
                  </a:txBody>
                  <a:tcPr anchor="ctr"/>
                </a:tc>
              </a:tr>
              <a:tr h="310896">
                <a:tc>
                  <a:txBody>
                    <a:bodyPr/>
                    <a:lstStyle/>
                    <a:p>
                      <a:r>
                        <a:rPr lang="en-US" sz="1800" b="0" smtClean="0">
                          <a:latin typeface="Arial" pitchFamily="34" charset="0"/>
                          <a:cs typeface="Arial" pitchFamily="34" charset="0"/>
                        </a:rPr>
                        <a:t>Turner</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Turner</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Abnormal ovaries and sexual traits</a:t>
                      </a:r>
                      <a:endParaRPr lang="en-US" sz="1800" b="0" dirty="0">
                        <a:latin typeface="Arial" pitchFamily="34" charset="0"/>
                        <a:cs typeface="Arial" pitchFamily="34" charset="0"/>
                      </a:endParaRPr>
                    </a:p>
                  </a:txBody>
                  <a:tcPr anchor="ctr"/>
                </a:tc>
              </a:tr>
              <a:tr h="310896">
                <a:tc>
                  <a:txBody>
                    <a:bodyPr/>
                    <a:lstStyle/>
                    <a:p>
                      <a:r>
                        <a:rPr lang="en-US" sz="1800" b="0" dirty="0" smtClean="0">
                          <a:latin typeface="Arial" pitchFamily="34" charset="0"/>
                          <a:cs typeface="Arial" pitchFamily="34" charset="0"/>
                        </a:rPr>
                        <a:t>XXY</a:t>
                      </a:r>
                      <a:endParaRPr lang="en-US" sz="1800" b="0" dirty="0">
                        <a:latin typeface="Arial" pitchFamily="34" charset="0"/>
                        <a:cs typeface="Arial" pitchFamily="34" charset="0"/>
                      </a:endParaRPr>
                    </a:p>
                  </a:txBody>
                  <a:tcPr anchor="ctr"/>
                </a:tc>
                <a:tc>
                  <a:txBody>
                    <a:bodyPr/>
                    <a:lstStyle/>
                    <a:p>
                      <a:r>
                        <a:rPr lang="en-US" sz="1800" b="0" dirty="0" err="1" smtClean="0">
                          <a:latin typeface="Arial" pitchFamily="34" charset="0"/>
                          <a:cs typeface="Arial" pitchFamily="34" charset="0"/>
                        </a:rPr>
                        <a:t>Klinefelter</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Sterility; mild mental impairment</a:t>
                      </a:r>
                      <a:endParaRPr lang="en-US" sz="1800" b="0" dirty="0">
                        <a:latin typeface="Arial" pitchFamily="34" charset="0"/>
                        <a:cs typeface="Arial" pitchFamily="34" charset="0"/>
                      </a:endParaRPr>
                    </a:p>
                  </a:txBody>
                  <a:tcPr anchor="ctr"/>
                </a:tc>
              </a:tr>
              <a:tr h="310896">
                <a:tc>
                  <a:txBody>
                    <a:bodyPr/>
                    <a:lstStyle/>
                    <a:p>
                      <a:r>
                        <a:rPr lang="en-US" sz="1800" b="0" dirty="0" smtClean="0">
                          <a:latin typeface="Arial" pitchFamily="34" charset="0"/>
                          <a:cs typeface="Arial" pitchFamily="34" charset="0"/>
                        </a:rPr>
                        <a:t>XXX</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Trisomy X</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Minimal abnormalities</a:t>
                      </a:r>
                      <a:endParaRPr lang="en-US" sz="1800" b="0" dirty="0">
                        <a:latin typeface="Arial" pitchFamily="34" charset="0"/>
                        <a:cs typeface="Arial" pitchFamily="34" charset="0"/>
                      </a:endParaRPr>
                    </a:p>
                  </a:txBody>
                  <a:tcPr anchor="ctr"/>
                </a:tc>
              </a:tr>
              <a:tr h="310896">
                <a:tc>
                  <a:txBody>
                    <a:bodyPr/>
                    <a:lstStyle/>
                    <a:p>
                      <a:r>
                        <a:rPr lang="en-US" sz="1800" b="0" dirty="0" smtClean="0">
                          <a:latin typeface="Arial" pitchFamily="34" charset="0"/>
                          <a:cs typeface="Arial" pitchFamily="34" charset="0"/>
                        </a:rPr>
                        <a:t>XYY</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Jacob'</a:t>
                      </a:r>
                      <a:endParaRPr lang="en-US" sz="1800" b="0" dirty="0">
                        <a:latin typeface="Arial" pitchFamily="34" charset="0"/>
                        <a:cs typeface="Arial" pitchFamily="34" charset="0"/>
                      </a:endParaRPr>
                    </a:p>
                  </a:txBody>
                  <a:tcPr anchor="ctr"/>
                </a:tc>
                <a:tc>
                  <a:txBody>
                    <a:bodyPr/>
                    <a:lstStyle/>
                    <a:p>
                      <a:r>
                        <a:rPr lang="en-US" sz="1800" b="0" dirty="0" smtClean="0">
                          <a:latin typeface="Arial" pitchFamily="34" charset="0"/>
                          <a:cs typeface="Arial" pitchFamily="34" charset="0"/>
                        </a:rPr>
                        <a:t>Mild mental impairment or no effect</a:t>
                      </a:r>
                      <a:endParaRPr lang="en-US" sz="1800" b="0"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385296528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Down Syndrome</a:t>
            </a:r>
          </a:p>
        </p:txBody>
      </p:sp>
      <p:sp>
        <p:nvSpPr>
          <p:cNvPr id="40963" name="Content Placeholder 2"/>
          <p:cNvSpPr>
            <a:spLocks noGrp="1"/>
          </p:cNvSpPr>
          <p:nvPr>
            <p:ph idx="1"/>
          </p:nvPr>
        </p:nvSpPr>
        <p:spPr/>
        <p:txBody>
          <a:bodyPr/>
          <a:lstStyle/>
          <a:p>
            <a:r>
              <a:rPr lang="en-GB" altLang="en-US" sz="3100" dirty="0"/>
              <a:t>Trisomy 21 </a:t>
            </a:r>
          </a:p>
          <a:p>
            <a:pPr lvl="1"/>
            <a:r>
              <a:rPr lang="en-GB" altLang="en-US" sz="2700" dirty="0"/>
              <a:t>Presence of three copies of chromosome 21</a:t>
            </a:r>
          </a:p>
          <a:p>
            <a:pPr lvl="1"/>
            <a:r>
              <a:rPr lang="en-GB" altLang="en-US" sz="2700" dirty="0"/>
              <a:t>Effects: </a:t>
            </a:r>
          </a:p>
          <a:p>
            <a:pPr lvl="2"/>
            <a:r>
              <a:rPr lang="en-GB" altLang="en-US" sz="2300" dirty="0"/>
              <a:t>Mild to moderate mental impairment</a:t>
            </a:r>
          </a:p>
          <a:p>
            <a:pPr lvl="2"/>
            <a:r>
              <a:rPr lang="en-GB" altLang="en-US" sz="2300" dirty="0"/>
              <a:t>Health problems such as heart disease </a:t>
            </a:r>
          </a:p>
          <a:p>
            <a:pPr lvl="2"/>
            <a:r>
              <a:rPr lang="en-GB" altLang="en-US" sz="2300" dirty="0"/>
              <a:t>Flattened facial profile; fold of skin on inner corner of eye</a:t>
            </a:r>
          </a:p>
          <a:p>
            <a:pPr lvl="2"/>
            <a:r>
              <a:rPr lang="en-GB" altLang="en-US" sz="2300" dirty="0"/>
              <a:t>Low muscle tone</a:t>
            </a:r>
          </a:p>
          <a:p>
            <a:pPr lvl="1"/>
            <a:r>
              <a:rPr lang="en-GB" altLang="en-US" sz="2700" dirty="0"/>
              <a:t>Occurs in 1 in 700 births; risk increases with maternal age</a:t>
            </a:r>
            <a:endParaRPr lang="en-US" altLang="en-US" sz="2700" dirty="0"/>
          </a:p>
        </p:txBody>
      </p:sp>
    </p:spTree>
    <p:extLst>
      <p:ext uri="{BB962C8B-B14F-4D97-AF65-F5344CB8AC3E}">
        <p14:creationId xmlns:p14="http://schemas.microsoft.com/office/powerpoint/2010/main" val="2557911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Sex Chromosome Changes</a:t>
            </a:r>
          </a:p>
        </p:txBody>
      </p:sp>
      <p:sp>
        <p:nvSpPr>
          <p:cNvPr id="41987" name="Content Placeholder 2"/>
          <p:cNvSpPr>
            <a:spLocks noGrp="1"/>
          </p:cNvSpPr>
          <p:nvPr>
            <p:ph idx="1"/>
          </p:nvPr>
        </p:nvSpPr>
        <p:spPr/>
        <p:txBody>
          <a:bodyPr/>
          <a:lstStyle/>
          <a:p>
            <a:r>
              <a:rPr lang="en-GB" altLang="en-US" dirty="0"/>
              <a:t>Usually results in some degree of impairment in learning and motor skills</a:t>
            </a:r>
          </a:p>
          <a:p>
            <a:pPr lvl="1"/>
            <a:r>
              <a:rPr lang="en-GB" altLang="en-US" dirty="0"/>
              <a:t>In individuals with trisomy (XXY, XXX, and XYY), these problems can be subtle and the cause may never be </a:t>
            </a:r>
            <a:r>
              <a:rPr lang="en-GB" altLang="en-US" dirty="0" smtClean="0"/>
              <a:t>diagnosed</a:t>
            </a:r>
            <a:endParaRPr lang="en-GB" altLang="en-US" dirty="0"/>
          </a:p>
        </p:txBody>
      </p:sp>
    </p:spTree>
    <p:extLst>
      <p:ext uri="{BB962C8B-B14F-4D97-AF65-F5344CB8AC3E}">
        <p14:creationId xmlns:p14="http://schemas.microsoft.com/office/powerpoint/2010/main" val="2323680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X Chromosome Abnormalities</a:t>
            </a:r>
          </a:p>
        </p:txBody>
      </p:sp>
      <p:sp>
        <p:nvSpPr>
          <p:cNvPr id="43011" name="Content Placeholder 2"/>
          <p:cNvSpPr>
            <a:spLocks noGrp="1"/>
          </p:cNvSpPr>
          <p:nvPr>
            <p:ph idx="1"/>
          </p:nvPr>
        </p:nvSpPr>
        <p:spPr/>
        <p:txBody>
          <a:bodyPr/>
          <a:lstStyle/>
          <a:p>
            <a:r>
              <a:rPr lang="en-GB" altLang="en-US" dirty="0"/>
              <a:t>Turner syndrome: X and no corresponding X or Y (XO)</a:t>
            </a:r>
          </a:p>
          <a:p>
            <a:pPr lvl="1"/>
            <a:r>
              <a:rPr lang="en-GB" altLang="en-US" dirty="0"/>
              <a:t>Well proportioned but short</a:t>
            </a:r>
          </a:p>
          <a:p>
            <a:pPr lvl="1"/>
            <a:r>
              <a:rPr lang="en-GB" altLang="en-US" dirty="0"/>
              <a:t>Ovaries do not develop properly</a:t>
            </a:r>
          </a:p>
          <a:p>
            <a:pPr lvl="1"/>
            <a:r>
              <a:rPr lang="en-GB" altLang="en-US" dirty="0"/>
              <a:t>Insufficient sex hormones to become sexually mature</a:t>
            </a:r>
          </a:p>
          <a:p>
            <a:r>
              <a:rPr lang="en-GB" altLang="en-US" dirty="0"/>
              <a:t>XXX syndrome: three X</a:t>
            </a:r>
          </a:p>
          <a:p>
            <a:pPr lvl="1"/>
            <a:r>
              <a:rPr lang="en-GB" altLang="en-US" dirty="0"/>
              <a:t>Mild mental impairment may occur</a:t>
            </a:r>
          </a:p>
          <a:p>
            <a:pPr lvl="1"/>
            <a:r>
              <a:rPr lang="en-GB" altLang="en-US" dirty="0"/>
              <a:t>Usually no physical or medical problems</a:t>
            </a:r>
            <a:endParaRPr lang="en-US" altLang="en-US" dirty="0"/>
          </a:p>
        </p:txBody>
      </p:sp>
    </p:spTree>
    <p:extLst>
      <p:ext uri="{BB962C8B-B14F-4D97-AF65-F5344CB8AC3E}">
        <p14:creationId xmlns:p14="http://schemas.microsoft.com/office/powerpoint/2010/main" val="165987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Human Traits are Complex </a:t>
            </a:r>
            <a:r>
              <a:rPr lang="en-US" altLang="en-US" dirty="0" smtClean="0"/>
              <a:t>(2 </a:t>
            </a:r>
            <a:r>
              <a:rPr lang="en-US" altLang="en-US" dirty="0"/>
              <a:t>of 2)</a:t>
            </a:r>
          </a:p>
        </p:txBody>
      </p:sp>
      <p:sp>
        <p:nvSpPr>
          <p:cNvPr id="8195" name="Content Placeholder 2"/>
          <p:cNvSpPr>
            <a:spLocks noGrp="1"/>
          </p:cNvSpPr>
          <p:nvPr>
            <p:ph idx="1"/>
          </p:nvPr>
        </p:nvSpPr>
        <p:spPr/>
        <p:txBody>
          <a:bodyPr/>
          <a:lstStyle/>
          <a:p>
            <a:r>
              <a:rPr lang="en-GB" altLang="en-US" dirty="0"/>
              <a:t>Single gene disorders affect about 1 in 100 people</a:t>
            </a:r>
          </a:p>
          <a:p>
            <a:r>
              <a:rPr lang="en-GB" altLang="en-US" dirty="0"/>
              <a:t>Most human traits are polygenic</a:t>
            </a:r>
          </a:p>
          <a:p>
            <a:pPr lvl="1"/>
            <a:r>
              <a:rPr lang="en-GB" altLang="en-US" dirty="0"/>
              <a:t>Influenced by multiple genes</a:t>
            </a:r>
          </a:p>
          <a:p>
            <a:pPr lvl="1"/>
            <a:r>
              <a:rPr lang="en-GB" altLang="en-US" dirty="0"/>
              <a:t>Traits can be influenced by environmental factors </a:t>
            </a:r>
          </a:p>
          <a:p>
            <a:r>
              <a:rPr lang="en-GB" altLang="en-US" dirty="0"/>
              <a:t>Alleles that give rise to severe genetic disorders are </a:t>
            </a:r>
            <a:r>
              <a:rPr lang="en-GB" altLang="en-US" dirty="0" smtClean="0"/>
              <a:t>rare</a:t>
            </a:r>
            <a:endParaRPr lang="en-GB" altLang="en-US" dirty="0"/>
          </a:p>
        </p:txBody>
      </p:sp>
    </p:spTree>
    <p:extLst>
      <p:ext uri="{BB962C8B-B14F-4D97-AF65-F5344CB8AC3E}">
        <p14:creationId xmlns:p14="http://schemas.microsoft.com/office/powerpoint/2010/main" val="1029993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Y Chromosome Abnormalities</a:t>
            </a:r>
          </a:p>
        </p:txBody>
      </p:sp>
      <p:sp>
        <p:nvSpPr>
          <p:cNvPr id="44035" name="Content Placeholder 2"/>
          <p:cNvSpPr>
            <a:spLocks noGrp="1"/>
          </p:cNvSpPr>
          <p:nvPr>
            <p:ph idx="1"/>
          </p:nvPr>
        </p:nvSpPr>
        <p:spPr/>
        <p:txBody>
          <a:bodyPr/>
          <a:lstStyle/>
          <a:p>
            <a:r>
              <a:rPr lang="en-GB" altLang="en-US" dirty="0" err="1"/>
              <a:t>Klinefelter</a:t>
            </a:r>
            <a:r>
              <a:rPr lang="en-GB" altLang="en-US" dirty="0"/>
              <a:t> syndrome: two X and one Y </a:t>
            </a:r>
          </a:p>
          <a:p>
            <a:pPr lvl="1"/>
            <a:r>
              <a:rPr lang="en-GB" altLang="en-US" sz="2700" dirty="0"/>
              <a:t>Tend to be overweight and tall; normal range of intelligence</a:t>
            </a:r>
          </a:p>
          <a:p>
            <a:pPr lvl="1"/>
            <a:r>
              <a:rPr lang="en-GB" altLang="en-US" sz="2700" dirty="0"/>
              <a:t>Make more </a:t>
            </a:r>
            <a:r>
              <a:rPr lang="en-GB" altLang="en-US" sz="2700" dirty="0" err="1"/>
              <a:t>estrogen</a:t>
            </a:r>
            <a:r>
              <a:rPr lang="en-GB" altLang="en-US" sz="2700" dirty="0"/>
              <a:t> and less testosterone than normal males, which has feminizing effects</a:t>
            </a:r>
          </a:p>
          <a:p>
            <a:r>
              <a:rPr lang="en-GB" altLang="en-US" dirty="0"/>
              <a:t>XYY syndrome: one X and two Y </a:t>
            </a:r>
          </a:p>
          <a:p>
            <a:pPr lvl="1"/>
            <a:r>
              <a:rPr lang="en-GB" altLang="en-US" sz="2700" dirty="0"/>
              <a:t>Tend to be taller than average and have mild mental impairment</a:t>
            </a:r>
          </a:p>
          <a:p>
            <a:pPr lvl="1"/>
            <a:r>
              <a:rPr lang="en-GB" altLang="en-US" sz="2700" dirty="0"/>
              <a:t>No predisposition to a life of crime</a:t>
            </a:r>
            <a:endParaRPr lang="en-US" altLang="en-US" sz="2700" dirty="0"/>
          </a:p>
        </p:txBody>
      </p:sp>
    </p:spTree>
    <p:extLst>
      <p:ext uri="{BB962C8B-B14F-4D97-AF65-F5344CB8AC3E}">
        <p14:creationId xmlns:p14="http://schemas.microsoft.com/office/powerpoint/2010/main" val="3782235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14.6 Genetic </a:t>
            </a:r>
            <a:r>
              <a:rPr lang="en-US" altLang="en-US" dirty="0" smtClean="0"/>
              <a:t>Screening (1 of 3)</a:t>
            </a:r>
            <a:endParaRPr lang="en-US" altLang="en-US" dirty="0"/>
          </a:p>
        </p:txBody>
      </p:sp>
      <p:sp>
        <p:nvSpPr>
          <p:cNvPr id="44035" name="Content Placeholder 2"/>
          <p:cNvSpPr>
            <a:spLocks noGrp="1"/>
          </p:cNvSpPr>
          <p:nvPr>
            <p:ph idx="1"/>
          </p:nvPr>
        </p:nvSpPr>
        <p:spPr/>
        <p:txBody>
          <a:bodyPr/>
          <a:lstStyle/>
          <a:p>
            <a:r>
              <a:rPr lang="en-GB" altLang="en-US" dirty="0"/>
              <a:t>Can estimate probability that a child will inherit a genetic disorder </a:t>
            </a:r>
          </a:p>
          <a:p>
            <a:pPr lvl="1"/>
            <a:r>
              <a:rPr lang="en-GB" altLang="en-US" dirty="0"/>
              <a:t>Pedigrees and genotype are </a:t>
            </a:r>
            <a:r>
              <a:rPr lang="en-GB" altLang="en-US" dirty="0" err="1"/>
              <a:t>analyzed</a:t>
            </a:r>
            <a:r>
              <a:rPr lang="en-GB" altLang="en-US" dirty="0"/>
              <a:t> by a genetic </a:t>
            </a:r>
            <a:r>
              <a:rPr lang="en-GB" altLang="en-US" dirty="0" err="1"/>
              <a:t>counselor</a:t>
            </a:r>
            <a:endParaRPr lang="en-GB" altLang="en-US" dirty="0"/>
          </a:p>
          <a:p>
            <a:r>
              <a:rPr lang="en-GB" altLang="en-US" dirty="0"/>
              <a:t>Some disorders can be detected early enough to start countermeasures before symptoms develop</a:t>
            </a:r>
          </a:p>
          <a:p>
            <a:pPr lvl="1"/>
            <a:r>
              <a:rPr lang="en-GB" altLang="en-US" dirty="0"/>
              <a:t>More than 30 conditions detectable </a:t>
            </a:r>
            <a:r>
              <a:rPr lang="en-GB" altLang="en-US" dirty="0" smtClean="0"/>
              <a:t>prenatally</a:t>
            </a:r>
            <a:endParaRPr lang="en-GB" altLang="en-US" dirty="0"/>
          </a:p>
        </p:txBody>
      </p:sp>
    </p:spTree>
    <p:extLst>
      <p:ext uri="{BB962C8B-B14F-4D97-AF65-F5344CB8AC3E}">
        <p14:creationId xmlns:p14="http://schemas.microsoft.com/office/powerpoint/2010/main" val="2323634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Genetic Screening (2 of 3)</a:t>
            </a:r>
            <a:endParaRPr lang="en-US" altLang="en-US" dirty="0"/>
          </a:p>
        </p:txBody>
      </p:sp>
      <p:sp>
        <p:nvSpPr>
          <p:cNvPr id="44035" name="Content Placeholder 2"/>
          <p:cNvSpPr>
            <a:spLocks noGrp="1"/>
          </p:cNvSpPr>
          <p:nvPr>
            <p:ph idx="1"/>
          </p:nvPr>
        </p:nvSpPr>
        <p:spPr/>
        <p:txBody>
          <a:bodyPr/>
          <a:lstStyle/>
          <a:p>
            <a:r>
              <a:rPr lang="en-US" altLang="en-US" dirty="0"/>
              <a:t>Newborn screening for </a:t>
            </a:r>
            <a:r>
              <a:rPr lang="en-GB" altLang="en-US" dirty="0"/>
              <a:t>phenylketonuria (</a:t>
            </a:r>
            <a:r>
              <a:rPr lang="en-US" altLang="en-US" dirty="0"/>
              <a:t>PKU)</a:t>
            </a:r>
          </a:p>
          <a:p>
            <a:pPr lvl="1"/>
            <a:r>
              <a:rPr lang="en-GB" altLang="en-US" dirty="0" err="1"/>
              <a:t>Newborns</a:t>
            </a:r>
            <a:r>
              <a:rPr lang="en-GB" altLang="en-US" dirty="0"/>
              <a:t> screened for mutations in the gene phenylalanine hydroxylase, a defect that can cause phenylalanine to accumulate to high levels</a:t>
            </a:r>
          </a:p>
          <a:p>
            <a:pPr lvl="1"/>
            <a:r>
              <a:rPr lang="en-GB" altLang="en-US" dirty="0"/>
              <a:t>Results in imbalance that inhibits protein synthesis in the brain</a:t>
            </a:r>
          </a:p>
          <a:p>
            <a:pPr lvl="1"/>
            <a:r>
              <a:rPr lang="en-GB" altLang="en-US" dirty="0"/>
              <a:t>Causes severe neurological symptoms characteristic of (PKU)</a:t>
            </a:r>
            <a:endParaRPr lang="en-US" altLang="en-US" dirty="0"/>
          </a:p>
        </p:txBody>
      </p:sp>
    </p:spTree>
    <p:extLst>
      <p:ext uri="{BB962C8B-B14F-4D97-AF65-F5344CB8AC3E}">
        <p14:creationId xmlns:p14="http://schemas.microsoft.com/office/powerpoint/2010/main" val="488916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Genetic Screening (3 of 3)</a:t>
            </a:r>
            <a:endParaRPr lang="en-US" altLang="en-US" dirty="0"/>
          </a:p>
        </p:txBody>
      </p:sp>
      <p:sp>
        <p:nvSpPr>
          <p:cNvPr id="44035" name="Content Placeholder 2"/>
          <p:cNvSpPr>
            <a:spLocks noGrp="1"/>
          </p:cNvSpPr>
          <p:nvPr>
            <p:ph idx="1"/>
          </p:nvPr>
        </p:nvSpPr>
        <p:spPr/>
        <p:txBody>
          <a:bodyPr/>
          <a:lstStyle/>
          <a:p>
            <a:r>
              <a:rPr lang="en-US" altLang="en-US" dirty="0"/>
              <a:t>Prenatal diagnosis</a:t>
            </a:r>
          </a:p>
          <a:p>
            <a:pPr lvl="1"/>
            <a:r>
              <a:rPr lang="en-GB" altLang="en-US" dirty="0"/>
              <a:t>Testing of an embryo or </a:t>
            </a:r>
            <a:r>
              <a:rPr lang="en-GB" altLang="en-US" dirty="0" err="1"/>
              <a:t>fetus</a:t>
            </a:r>
            <a:r>
              <a:rPr lang="en-GB" altLang="en-US" dirty="0"/>
              <a:t> can reveal genetic abnormalities or disorders before birth</a:t>
            </a:r>
          </a:p>
          <a:p>
            <a:pPr lvl="2"/>
            <a:r>
              <a:rPr lang="en-GB" altLang="en-US" dirty="0"/>
              <a:t>Obstetric sonography</a:t>
            </a:r>
          </a:p>
          <a:p>
            <a:pPr lvl="2"/>
            <a:r>
              <a:rPr lang="en-GB" altLang="en-US" dirty="0" err="1"/>
              <a:t>Fetoscopy</a:t>
            </a:r>
            <a:endParaRPr lang="en-GB" altLang="en-US" dirty="0"/>
          </a:p>
          <a:p>
            <a:pPr lvl="2"/>
            <a:r>
              <a:rPr lang="en-GB" altLang="en-US" dirty="0"/>
              <a:t>Amniocentesis</a:t>
            </a:r>
          </a:p>
          <a:p>
            <a:pPr lvl="2"/>
            <a:r>
              <a:rPr lang="en-GB" altLang="en-US" dirty="0"/>
              <a:t>Chorionic villus sampling (CVS)</a:t>
            </a:r>
          </a:p>
          <a:p>
            <a:pPr lvl="1"/>
            <a:r>
              <a:rPr lang="en-GB" altLang="en-US" dirty="0"/>
              <a:t>Invasive procedure that can carry a risk to the </a:t>
            </a:r>
            <a:r>
              <a:rPr lang="en-GB" altLang="en-US" dirty="0" err="1" smtClean="0"/>
              <a:t>fetus</a:t>
            </a:r>
            <a:endParaRPr lang="en-GB" altLang="en-US" dirty="0"/>
          </a:p>
        </p:txBody>
      </p:sp>
    </p:spTree>
    <p:extLst>
      <p:ext uri="{BB962C8B-B14F-4D97-AF65-F5344CB8AC3E}">
        <p14:creationId xmlns:p14="http://schemas.microsoft.com/office/powerpoint/2010/main" val="1187394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519169" y="228600"/>
            <a:ext cx="8032638" cy="1004011"/>
          </a:xfrm>
        </p:spPr>
        <p:txBody>
          <a:bodyPr>
            <a:normAutofit/>
          </a:bodyPr>
          <a:lstStyle/>
          <a:p>
            <a:r>
              <a:rPr lang="en-US" altLang="en-US" dirty="0"/>
              <a:t>Tissues Tested in Prenatal Diagnosis</a:t>
            </a:r>
          </a:p>
        </p:txBody>
      </p:sp>
      <p:pic>
        <p:nvPicPr>
          <p:cNvPr id="5" name="Picture Placeholder 4" descr="A photo shows a close up view of a human fetus in an amniotic sac attached to the umbilical cor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286000" y="1276976"/>
            <a:ext cx="4572000" cy="4742824"/>
          </a:xfrm>
          <a:prstGeom prst="rect">
            <a:avLst/>
          </a:prstGeom>
        </p:spPr>
      </p:pic>
    </p:spTree>
    <p:extLst>
      <p:ext uri="{BB962C8B-B14F-4D97-AF65-F5344CB8AC3E}">
        <p14:creationId xmlns:p14="http://schemas.microsoft.com/office/powerpoint/2010/main" val="324995364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Application: Shades of Skin</a:t>
            </a:r>
          </a:p>
        </p:txBody>
      </p:sp>
      <p:sp>
        <p:nvSpPr>
          <p:cNvPr id="51203" name="Content Placeholder 2"/>
          <p:cNvSpPr>
            <a:spLocks noGrp="1"/>
          </p:cNvSpPr>
          <p:nvPr>
            <p:ph idx="1"/>
          </p:nvPr>
        </p:nvSpPr>
        <p:spPr/>
        <p:txBody>
          <a:bodyPr/>
          <a:lstStyle/>
          <a:p>
            <a:r>
              <a:rPr lang="en-GB" altLang="en-US" sz="3100" dirty="0"/>
              <a:t>Skin </a:t>
            </a:r>
            <a:r>
              <a:rPr lang="en-GB" altLang="en-US" sz="3100" dirty="0" err="1"/>
              <a:t>color</a:t>
            </a:r>
            <a:r>
              <a:rPr lang="en-GB" altLang="en-US" sz="3100" dirty="0"/>
              <a:t> has a genetic basis</a:t>
            </a:r>
          </a:p>
          <a:p>
            <a:pPr lvl="1"/>
            <a:r>
              <a:rPr lang="en-GB" altLang="en-US" sz="2700" dirty="0"/>
              <a:t>Minor differences in alleles for melanin synthesis and deposition of melanosomes affect skin </a:t>
            </a:r>
            <a:r>
              <a:rPr lang="en-GB" altLang="en-US" sz="2700" dirty="0" err="1"/>
              <a:t>color</a:t>
            </a:r>
            <a:endParaRPr lang="en-GB" altLang="en-US" sz="2700" dirty="0"/>
          </a:p>
          <a:p>
            <a:pPr lvl="1"/>
            <a:r>
              <a:rPr lang="en-GB" altLang="en-US" sz="2700" dirty="0"/>
              <a:t>Evolved as a balance between vitamin D production and protection against harmful UV radiation</a:t>
            </a:r>
          </a:p>
          <a:p>
            <a:r>
              <a:rPr lang="en-US" altLang="en-US" sz="3100" dirty="0"/>
              <a:t>The evolution of regional variations in human skin color began with mutations in genes involved in pigmentation</a:t>
            </a:r>
          </a:p>
        </p:txBody>
      </p:sp>
    </p:spTree>
    <p:extLst>
      <p:ext uri="{BB962C8B-B14F-4D97-AF65-F5344CB8AC3E}">
        <p14:creationId xmlns:p14="http://schemas.microsoft.com/office/powerpoint/2010/main" val="1216990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152400" y="228600"/>
            <a:ext cx="8766176" cy="1004011"/>
          </a:xfrm>
        </p:spPr>
        <p:txBody>
          <a:bodyPr>
            <a:noAutofit/>
          </a:bodyPr>
          <a:lstStyle/>
          <a:p>
            <a:r>
              <a:rPr lang="en-US" altLang="en-US" dirty="0"/>
              <a:t>Mixed Ethnicity Makes Different Combinations of Alleles</a:t>
            </a:r>
          </a:p>
        </p:txBody>
      </p:sp>
      <p:pic>
        <p:nvPicPr>
          <p:cNvPr id="6" name="Picture Placeholder 5" descr="A family photograph is shown with brown skinned father and mother with their twin daughters. One of the daughters seems to have a darker complexion while the other twin has a fairer complexion.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8868" y="1676400"/>
            <a:ext cx="8566265" cy="3894513"/>
          </a:xfrm>
          <a:prstGeom prst="rect">
            <a:avLst/>
          </a:prstGeom>
        </p:spPr>
      </p:pic>
    </p:spTree>
    <p:extLst>
      <p:ext uri="{BB962C8B-B14F-4D97-AF65-F5344CB8AC3E}">
        <p14:creationId xmlns:p14="http://schemas.microsoft.com/office/powerpoint/2010/main" val="299108751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Discuss</a:t>
            </a:r>
            <a:endParaRPr lang="en-US" altLang="en-US" dirty="0"/>
          </a:p>
        </p:txBody>
      </p:sp>
      <p:sp>
        <p:nvSpPr>
          <p:cNvPr id="53251" name="Content Placeholder 2"/>
          <p:cNvSpPr>
            <a:spLocks noGrp="1"/>
          </p:cNvSpPr>
          <p:nvPr>
            <p:ph idx="1"/>
          </p:nvPr>
        </p:nvSpPr>
        <p:spPr/>
        <p:txBody>
          <a:bodyPr/>
          <a:lstStyle/>
          <a:p>
            <a:pPr lvl="0"/>
            <a:r>
              <a:rPr lang="en-US" dirty="0"/>
              <a:t>If it becomes possible to easily and inexpensively choose the sex of your child, how will this change the male to female ratio among newborns? Do you think it is ethically correct to select the sex of your children?</a:t>
            </a:r>
          </a:p>
          <a:p>
            <a:pPr lvl="0"/>
            <a:r>
              <a:rPr lang="en-US" dirty="0"/>
              <a:t>Why do so many people insist that girls cannot be red–green color blind</a:t>
            </a:r>
            <a:r>
              <a:rPr lang="en-US" dirty="0" smtClean="0"/>
              <a:t>?</a:t>
            </a:r>
            <a:endParaRPr lang="en-US" dirty="0"/>
          </a:p>
        </p:txBody>
      </p:sp>
    </p:spTree>
    <p:extLst>
      <p:ext uri="{BB962C8B-B14F-4D97-AF65-F5344CB8AC3E}">
        <p14:creationId xmlns:p14="http://schemas.microsoft.com/office/powerpoint/2010/main" val="30928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55681" y="1"/>
            <a:ext cx="8032638" cy="685800"/>
          </a:xfrm>
        </p:spPr>
        <p:txBody>
          <a:bodyPr/>
          <a:lstStyle/>
          <a:p>
            <a:r>
              <a:rPr lang="en-US" dirty="0"/>
              <a:t>Some Single Gene Disorders</a:t>
            </a:r>
            <a:endParaRPr lang="en-US" altLang="en-US" dirty="0"/>
          </a:p>
        </p:txBody>
      </p:sp>
      <p:graphicFrame>
        <p:nvGraphicFramePr>
          <p:cNvPr id="6" name="Table 1"/>
          <p:cNvGraphicFramePr>
            <a:graphicFrameLocks noGrp="1"/>
          </p:cNvGraphicFramePr>
          <p:nvPr>
            <p:extLst>
              <p:ext uri="{D42A27DB-BD31-4B8C-83A1-F6EECF244321}">
                <p14:modId xmlns:p14="http://schemas.microsoft.com/office/powerpoint/2010/main" val="1026836238"/>
              </p:ext>
            </p:extLst>
          </p:nvPr>
        </p:nvGraphicFramePr>
        <p:xfrm>
          <a:off x="190500" y="685800"/>
          <a:ext cx="8763000" cy="762000"/>
        </p:xfrm>
        <a:graphic>
          <a:graphicData uri="http://schemas.openxmlformats.org/drawingml/2006/table">
            <a:tbl>
              <a:tblPr firstRow="1" bandRow="1">
                <a:tableStyleId>{5940675A-B579-460E-94D1-54222C63F5DA}</a:tableStyleId>
              </a:tblPr>
              <a:tblGrid>
                <a:gridCol w="8763000"/>
              </a:tblGrid>
              <a:tr h="320040">
                <a:tc>
                  <a:txBody>
                    <a:bodyPr/>
                    <a:lstStyle/>
                    <a:p>
                      <a:r>
                        <a:rPr lang="en-US" sz="1900" b="1" kern="1200" dirty="0" smtClean="0">
                          <a:solidFill>
                            <a:schemeClr val="bg1"/>
                          </a:solidFill>
                          <a:effectLst/>
                          <a:latin typeface="Arial" pitchFamily="34" charset="0"/>
                          <a:cs typeface="Arial" pitchFamily="34" charset="0"/>
                        </a:rPr>
                        <a:t>TABLE 14.1</a:t>
                      </a:r>
                      <a:endParaRPr lang="en-US" sz="1900" b="1" dirty="0">
                        <a:solidFill>
                          <a:schemeClr val="bg1"/>
                        </a:solidFill>
                        <a:latin typeface="Arial" pitchFamily="34" charset="0"/>
                        <a:cs typeface="Arial" pitchFamily="34" charset="0"/>
                      </a:endParaRPr>
                    </a:p>
                  </a:txBody>
                  <a:tcPr anchor="ctr">
                    <a:solidFill>
                      <a:srgbClr val="194F97"/>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smtClean="0">
                          <a:solidFill>
                            <a:schemeClr val="bg1"/>
                          </a:solidFill>
                          <a:effectLst/>
                          <a:latin typeface="Arial" pitchFamily="34" charset="0"/>
                          <a:ea typeface="+mn-ea"/>
                          <a:cs typeface="Arial" pitchFamily="34" charset="0"/>
                        </a:rPr>
                        <a:t>Some Autosomal Abnormalities</a:t>
                      </a:r>
                      <a:r>
                        <a:rPr lang="en-US" sz="1900" b="1" kern="1200" baseline="0" dirty="0" smtClean="0">
                          <a:solidFill>
                            <a:schemeClr val="bg1"/>
                          </a:solidFill>
                          <a:effectLst/>
                          <a:latin typeface="Arial" pitchFamily="34" charset="0"/>
                          <a:ea typeface="+mn-ea"/>
                          <a:cs typeface="Arial" pitchFamily="34" charset="0"/>
                        </a:rPr>
                        <a:t> and Disorders</a:t>
                      </a:r>
                      <a:endParaRPr lang="en-US" sz="1900" b="1" kern="1200" dirty="0" smtClean="0">
                        <a:solidFill>
                          <a:schemeClr val="bg1"/>
                        </a:solidFill>
                        <a:effectLst/>
                        <a:latin typeface="Arial" pitchFamily="34" charset="0"/>
                        <a:ea typeface="+mn-ea"/>
                        <a:cs typeface="Arial" pitchFamily="34" charset="0"/>
                      </a:endParaRPr>
                    </a:p>
                  </a:txBody>
                  <a:tcPr anchor="ctr">
                    <a:solidFill>
                      <a:srgbClr val="194F97"/>
                    </a:solidFill>
                  </a:tcPr>
                </a:tc>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571495639"/>
              </p:ext>
            </p:extLst>
          </p:nvPr>
        </p:nvGraphicFramePr>
        <p:xfrm>
          <a:off x="190501" y="1447801"/>
          <a:ext cx="8762999" cy="762000"/>
        </p:xfrm>
        <a:graphic>
          <a:graphicData uri="http://schemas.openxmlformats.org/drawingml/2006/table">
            <a:tbl>
              <a:tblPr firstRow="1" bandRow="1">
                <a:tableStyleId>{5940675A-B579-460E-94D1-54222C63F5DA}</a:tableStyleId>
              </a:tblPr>
              <a:tblGrid>
                <a:gridCol w="8762999"/>
              </a:tblGrid>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Disorder/Abnormality                    Main Symptoms</a:t>
                      </a:r>
                      <a:endParaRPr lang="en-US" sz="1800" b="1" dirty="0" smtClean="0">
                        <a:solidFill>
                          <a:schemeClr val="tx1"/>
                        </a:solidFill>
                        <a:latin typeface="Arial" pitchFamily="34" charset="0"/>
                        <a:cs typeface="Arial" pitchFamily="34" charset="0"/>
                      </a:endParaRPr>
                    </a:p>
                  </a:txBody>
                  <a:tcPr anchor="ctr">
                    <a:solidFill>
                      <a:schemeClr val="bg1"/>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Autosomal dominant inheritance pattern</a:t>
                      </a:r>
                    </a:p>
                  </a:txBody>
                  <a:tcPr anchor="ct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64309733"/>
              </p:ext>
            </p:extLst>
          </p:nvPr>
        </p:nvGraphicFramePr>
        <p:xfrm>
          <a:off x="190500" y="2209800"/>
          <a:ext cx="8763000" cy="1600200"/>
        </p:xfrm>
        <a:graphic>
          <a:graphicData uri="http://schemas.openxmlformats.org/drawingml/2006/table">
            <a:tbl>
              <a:tblPr firstRow="1" bandRow="1">
                <a:tableStyleId>{5940675A-B579-460E-94D1-54222C63F5DA}</a:tableStyleId>
              </a:tblPr>
              <a:tblGrid>
                <a:gridCol w="3643060"/>
                <a:gridCol w="5119940"/>
              </a:tblGrid>
              <a:tr h="310896">
                <a:tc>
                  <a:txBody>
                    <a:bodyPr/>
                    <a:lstStyle/>
                    <a:p>
                      <a:r>
                        <a:rPr lang="en-US" sz="1500" b="0" kern="1200" dirty="0" smtClean="0">
                          <a:solidFill>
                            <a:schemeClr val="tx1"/>
                          </a:solidFill>
                          <a:effectLst/>
                          <a:latin typeface="Arial" pitchFamily="34" charset="0"/>
                          <a:ea typeface="+mn-ea"/>
                          <a:cs typeface="Arial" pitchFamily="34" charset="0"/>
                        </a:rPr>
                        <a:t>Achondroplasia</a:t>
                      </a:r>
                      <a:endParaRPr lang="en-US" sz="1500" b="0" dirty="0">
                        <a:latin typeface="Arial" pitchFamily="34" charset="0"/>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One form of dwarfism</a:t>
                      </a:r>
                      <a:endParaRPr lang="en-US" sz="1500" b="0" dirty="0">
                        <a:latin typeface="Arial" pitchFamily="34" charset="0"/>
                        <a:cs typeface="Arial" pitchFamily="34" charset="0"/>
                      </a:endParaRPr>
                    </a:p>
                  </a:txBody>
                  <a:tcPr anchor="ctr"/>
                </a:tc>
              </a:tr>
              <a:tr h="310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err="1" smtClean="0">
                          <a:solidFill>
                            <a:schemeClr val="tx1"/>
                          </a:solidFill>
                          <a:effectLst/>
                          <a:latin typeface="Arial" pitchFamily="34" charset="0"/>
                          <a:ea typeface="+mn-ea"/>
                          <a:cs typeface="Arial" pitchFamily="34" charset="0"/>
                        </a:rPr>
                        <a:t>Aniridia</a:t>
                      </a:r>
                      <a:endParaRPr lang="en-US" sz="1500" b="0" kern="1200" dirty="0" smtClean="0">
                        <a:solidFill>
                          <a:schemeClr val="tx1"/>
                        </a:solidFill>
                        <a:effectLst/>
                        <a:latin typeface="Arial" pitchFamily="34" charset="0"/>
                        <a:ea typeface="+mn-ea"/>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Defects of the eyes</a:t>
                      </a:r>
                      <a:endParaRPr lang="en-US" sz="1500" b="0" dirty="0">
                        <a:latin typeface="Arial" pitchFamily="34" charset="0"/>
                        <a:cs typeface="Arial" pitchFamily="34" charset="0"/>
                      </a:endParaRPr>
                    </a:p>
                  </a:txBody>
                  <a:tcPr anchor="ctr"/>
                </a:tc>
              </a:tr>
              <a:tr h="310896">
                <a:tc>
                  <a:txBody>
                    <a:bodyPr/>
                    <a:lstStyle/>
                    <a:p>
                      <a:r>
                        <a:rPr lang="en-US" sz="1500" b="0" kern="1200" dirty="0" smtClean="0">
                          <a:solidFill>
                            <a:schemeClr val="tx1"/>
                          </a:solidFill>
                          <a:effectLst/>
                          <a:latin typeface="Arial" pitchFamily="34" charset="0"/>
                          <a:ea typeface="+mn-ea"/>
                          <a:cs typeface="Arial" pitchFamily="34" charset="0"/>
                        </a:rPr>
                        <a:t>Huntington's disease</a:t>
                      </a:r>
                      <a:endParaRPr lang="en-US" sz="1500" b="0" dirty="0">
                        <a:latin typeface="Arial" pitchFamily="34" charset="0"/>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Degeneration of the nervous system</a:t>
                      </a:r>
                      <a:endParaRPr lang="en-US" sz="1500" b="0" dirty="0">
                        <a:latin typeface="Arial" pitchFamily="34" charset="0"/>
                        <a:cs typeface="Arial" pitchFamily="34" charset="0"/>
                      </a:endParaRPr>
                    </a:p>
                  </a:txBody>
                  <a:tcPr anchor="ctr"/>
                </a:tc>
              </a:tr>
              <a:tr h="310896">
                <a:tc>
                  <a:txBody>
                    <a:bodyPr/>
                    <a:lstStyle/>
                    <a:p>
                      <a:r>
                        <a:rPr lang="en-US" sz="1500" b="0" kern="1200" dirty="0" err="1" smtClean="0">
                          <a:solidFill>
                            <a:schemeClr val="tx1"/>
                          </a:solidFill>
                          <a:effectLst/>
                          <a:latin typeface="Arial" pitchFamily="34" charset="0"/>
                          <a:ea typeface="+mn-ea"/>
                          <a:cs typeface="Arial" pitchFamily="34" charset="0"/>
                        </a:rPr>
                        <a:t>Marfan</a:t>
                      </a:r>
                      <a:r>
                        <a:rPr lang="en-US" sz="1500" b="0" kern="1200" dirty="0" smtClean="0">
                          <a:solidFill>
                            <a:schemeClr val="tx1"/>
                          </a:solidFill>
                          <a:effectLst/>
                          <a:latin typeface="Arial" pitchFamily="34" charset="0"/>
                          <a:ea typeface="+mn-ea"/>
                          <a:cs typeface="Arial" pitchFamily="34" charset="0"/>
                        </a:rPr>
                        <a:t> syndrome</a:t>
                      </a:r>
                      <a:endParaRPr lang="en-US" sz="1500" b="0" dirty="0">
                        <a:latin typeface="Arial" pitchFamily="34" charset="0"/>
                        <a:cs typeface="Arial" pitchFamily="34" charset="0"/>
                      </a:endParaRPr>
                    </a:p>
                  </a:txBody>
                  <a:tcPr anchor="ctr"/>
                </a:tc>
                <a:tc>
                  <a:txBody>
                    <a:bodyPr/>
                    <a:lstStyle/>
                    <a:p>
                      <a:r>
                        <a:rPr lang="en-US" sz="1500" b="0" kern="1200" dirty="0" smtClean="0">
                          <a:solidFill>
                            <a:schemeClr val="tx1"/>
                          </a:solidFill>
                          <a:effectLst/>
                          <a:latin typeface="Arial" pitchFamily="34" charset="0"/>
                          <a:ea typeface="+mn-ea"/>
                          <a:cs typeface="Arial" pitchFamily="34" charset="0"/>
                        </a:rPr>
                        <a:t>Abnormal or missing connective tissue</a:t>
                      </a:r>
                      <a:endParaRPr lang="en-US" sz="1500" b="0" dirty="0">
                        <a:latin typeface="Arial" pitchFamily="34" charset="0"/>
                        <a:cs typeface="Arial" pitchFamily="34" charset="0"/>
                      </a:endParaRPr>
                    </a:p>
                  </a:txBody>
                  <a:tcPr anchor="ctr"/>
                </a:tc>
              </a:tr>
              <a:tr h="310896">
                <a:tc>
                  <a:txBody>
                    <a:bodyPr/>
                    <a:lstStyle/>
                    <a:p>
                      <a:r>
                        <a:rPr lang="en-US" sz="1500" b="0" dirty="0" smtClean="0">
                          <a:latin typeface="Arial" pitchFamily="34" charset="0"/>
                          <a:cs typeface="Arial" pitchFamily="34" charset="0"/>
                        </a:rPr>
                        <a:t>Progeria</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Drastic premature aging</a:t>
                      </a:r>
                      <a:endParaRPr lang="en-US" sz="1500" b="0" dirty="0">
                        <a:latin typeface="Arial" pitchFamily="34" charset="0"/>
                        <a:cs typeface="Arial" pitchFamily="34" charset="0"/>
                      </a:endParaRPr>
                    </a:p>
                  </a:txBody>
                  <a:tcPr anchor="ctr"/>
                </a:tc>
              </a:tr>
            </a:tbl>
          </a:graphicData>
        </a:graphic>
      </p:graphicFrame>
      <p:graphicFrame>
        <p:nvGraphicFramePr>
          <p:cNvPr id="2" name="Table 4"/>
          <p:cNvGraphicFramePr>
            <a:graphicFrameLocks noGrp="1"/>
          </p:cNvGraphicFramePr>
          <p:nvPr>
            <p:extLst>
              <p:ext uri="{D42A27DB-BD31-4B8C-83A1-F6EECF244321}">
                <p14:modId xmlns:p14="http://schemas.microsoft.com/office/powerpoint/2010/main" val="3955487031"/>
              </p:ext>
            </p:extLst>
          </p:nvPr>
        </p:nvGraphicFramePr>
        <p:xfrm>
          <a:off x="190500" y="3810000"/>
          <a:ext cx="8763000" cy="365760"/>
        </p:xfrm>
        <a:graphic>
          <a:graphicData uri="http://schemas.openxmlformats.org/drawingml/2006/table">
            <a:tbl>
              <a:tblPr firstRow="1" bandRow="1">
                <a:tableStyleId>{5940675A-B579-460E-94D1-54222C63F5DA}</a:tableStyleId>
              </a:tblPr>
              <a:tblGrid>
                <a:gridCol w="876300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pitchFamily="34" charset="0"/>
                          <a:ea typeface="+mn-ea"/>
                          <a:cs typeface="Arial" pitchFamily="34" charset="0"/>
                        </a:rPr>
                        <a:t>Autosomal recessive inheritance pattern</a:t>
                      </a:r>
                    </a:p>
                  </a:txBody>
                  <a:tcPr anchor="ctr">
                    <a:solidFill>
                      <a:schemeClr val="bg1"/>
                    </a:solidFill>
                  </a:tcPr>
                </a:tc>
              </a:tr>
            </a:tbl>
          </a:graphicData>
        </a:graphic>
      </p:graphicFrame>
      <p:graphicFrame>
        <p:nvGraphicFramePr>
          <p:cNvPr id="3" name="Table 5"/>
          <p:cNvGraphicFramePr>
            <a:graphicFrameLocks noGrp="1"/>
          </p:cNvGraphicFramePr>
          <p:nvPr>
            <p:extLst>
              <p:ext uri="{D42A27DB-BD31-4B8C-83A1-F6EECF244321}">
                <p14:modId xmlns:p14="http://schemas.microsoft.com/office/powerpoint/2010/main" val="3805914284"/>
              </p:ext>
            </p:extLst>
          </p:nvPr>
        </p:nvGraphicFramePr>
        <p:xfrm>
          <a:off x="190500" y="4191000"/>
          <a:ext cx="8763000" cy="1600200"/>
        </p:xfrm>
        <a:graphic>
          <a:graphicData uri="http://schemas.openxmlformats.org/drawingml/2006/table">
            <a:tbl>
              <a:tblPr firstRow="1" bandRow="1">
                <a:tableStyleId>{5940675A-B579-460E-94D1-54222C63F5DA}</a:tableStyleId>
              </a:tblPr>
              <a:tblGrid>
                <a:gridCol w="3643060"/>
                <a:gridCol w="5119940"/>
              </a:tblGrid>
              <a:tr h="310896">
                <a:tc>
                  <a:txBody>
                    <a:bodyPr/>
                    <a:lstStyle/>
                    <a:p>
                      <a:r>
                        <a:rPr lang="en-US" sz="1500" b="0" kern="1200" dirty="0" smtClean="0">
                          <a:solidFill>
                            <a:schemeClr val="tx1"/>
                          </a:solidFill>
                          <a:effectLst/>
                          <a:latin typeface="Arial" pitchFamily="34" charset="0"/>
                          <a:ea typeface="+mn-ea"/>
                          <a:cs typeface="Arial" pitchFamily="34" charset="0"/>
                        </a:rPr>
                        <a:t>Albinism</a:t>
                      </a:r>
                    </a:p>
                  </a:txBody>
                  <a:tcPr anchor="ctr"/>
                </a:tc>
                <a:tc>
                  <a:txBody>
                    <a:bodyPr/>
                    <a:lstStyle/>
                    <a:p>
                      <a:r>
                        <a:rPr lang="en-US" sz="1500" b="0" kern="1200" dirty="0" smtClean="0">
                          <a:solidFill>
                            <a:schemeClr val="tx1"/>
                          </a:solidFill>
                          <a:effectLst/>
                          <a:latin typeface="Arial" pitchFamily="34" charset="0"/>
                          <a:ea typeface="+mn-ea"/>
                          <a:cs typeface="Arial" pitchFamily="34" charset="0"/>
                        </a:rPr>
                        <a:t>Absence of pigmentation</a:t>
                      </a:r>
                      <a:endParaRPr lang="en-US" sz="1500" b="0" dirty="0">
                        <a:latin typeface="Arial" pitchFamily="34" charset="0"/>
                        <a:cs typeface="Arial" pitchFamily="34" charset="0"/>
                      </a:endParaRPr>
                    </a:p>
                  </a:txBody>
                  <a:tcPr anchor="ctr"/>
                </a:tc>
              </a:tr>
              <a:tr h="310896">
                <a:tc>
                  <a:txBody>
                    <a:bodyPr/>
                    <a:lstStyle/>
                    <a:p>
                      <a:r>
                        <a:rPr lang="en-US" sz="1500" b="0" dirty="0" smtClean="0">
                          <a:latin typeface="Arial" pitchFamily="34" charset="0"/>
                          <a:cs typeface="Arial" pitchFamily="34" charset="0"/>
                        </a:rPr>
                        <a:t>Cystic fibrosis</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Difficulty breathing; lung infections</a:t>
                      </a:r>
                      <a:endParaRPr lang="en-US" sz="1500" b="0" dirty="0">
                        <a:latin typeface="Arial" pitchFamily="34" charset="0"/>
                        <a:cs typeface="Arial" pitchFamily="34" charset="0"/>
                      </a:endParaRPr>
                    </a:p>
                  </a:txBody>
                  <a:tcPr anchor="ctr"/>
                </a:tc>
              </a:tr>
              <a:tr h="310896">
                <a:tc>
                  <a:txBody>
                    <a:bodyPr/>
                    <a:lstStyle/>
                    <a:p>
                      <a:r>
                        <a:rPr lang="en-US" sz="1500" b="0" dirty="0" smtClean="0">
                          <a:latin typeface="Arial" pitchFamily="34" charset="0"/>
                          <a:cs typeface="Arial" pitchFamily="34" charset="0"/>
                        </a:rPr>
                        <a:t>Ellis—van </a:t>
                      </a:r>
                      <a:r>
                        <a:rPr lang="en-US" sz="1500" b="0" dirty="0" err="1" smtClean="0">
                          <a:latin typeface="Arial" pitchFamily="34" charset="0"/>
                          <a:cs typeface="Arial" pitchFamily="34" charset="0"/>
                        </a:rPr>
                        <a:t>Creveld</a:t>
                      </a:r>
                      <a:r>
                        <a:rPr lang="en-US" sz="1500" b="0" dirty="0" smtClean="0">
                          <a:latin typeface="Arial" pitchFamily="34" charset="0"/>
                          <a:cs typeface="Arial" pitchFamily="34" charset="0"/>
                        </a:rPr>
                        <a:t> syndrome</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Dwarfism, heart defects, polydactyly</a:t>
                      </a:r>
                      <a:endParaRPr lang="en-US" sz="1500" b="0" dirty="0">
                        <a:latin typeface="Arial" pitchFamily="34" charset="0"/>
                        <a:cs typeface="Arial" pitchFamily="34" charset="0"/>
                      </a:endParaRPr>
                    </a:p>
                  </a:txBody>
                  <a:tcPr anchor="ctr"/>
                </a:tc>
              </a:tr>
              <a:tr h="310896">
                <a:tc>
                  <a:txBody>
                    <a:bodyPr/>
                    <a:lstStyle/>
                    <a:p>
                      <a:r>
                        <a:rPr lang="en-US" sz="1500" b="0" dirty="0" smtClean="0">
                          <a:latin typeface="Arial" pitchFamily="34" charset="0"/>
                          <a:cs typeface="Arial" pitchFamily="34" charset="0"/>
                        </a:rPr>
                        <a:t>Phenylketonuria (PKU)</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Mental impairment </a:t>
                      </a:r>
                      <a:endParaRPr lang="en-US" sz="1500" b="0" dirty="0">
                        <a:latin typeface="Arial" pitchFamily="34" charset="0"/>
                        <a:cs typeface="Arial" pitchFamily="34" charset="0"/>
                      </a:endParaRPr>
                    </a:p>
                  </a:txBody>
                  <a:tcPr anchor="ctr"/>
                </a:tc>
              </a:tr>
              <a:tr h="310896">
                <a:tc>
                  <a:txBody>
                    <a:bodyPr/>
                    <a:lstStyle/>
                    <a:p>
                      <a:r>
                        <a:rPr lang="en-US" sz="1500" b="0" dirty="0" err="1" smtClean="0">
                          <a:latin typeface="Arial" pitchFamily="34" charset="0"/>
                          <a:cs typeface="Arial" pitchFamily="34" charset="0"/>
                        </a:rPr>
                        <a:t>Tay</a:t>
                      </a:r>
                      <a:r>
                        <a:rPr lang="en-US" sz="1500" b="0" dirty="0" smtClean="0">
                          <a:latin typeface="Arial" pitchFamily="34" charset="0"/>
                          <a:cs typeface="Arial" pitchFamily="34" charset="0"/>
                        </a:rPr>
                        <a:t>—Sachs disease</a:t>
                      </a:r>
                      <a:endParaRPr lang="en-US" sz="1500" b="0" dirty="0">
                        <a:latin typeface="Arial" pitchFamily="34" charset="0"/>
                        <a:cs typeface="Arial" pitchFamily="34" charset="0"/>
                      </a:endParaRPr>
                    </a:p>
                  </a:txBody>
                  <a:tcPr anchor="ctr"/>
                </a:tc>
                <a:tc>
                  <a:txBody>
                    <a:bodyPr/>
                    <a:lstStyle/>
                    <a:p>
                      <a:r>
                        <a:rPr lang="en-US" sz="1500" b="0" dirty="0" smtClean="0">
                          <a:latin typeface="Arial" pitchFamily="34" charset="0"/>
                          <a:cs typeface="Arial" pitchFamily="34" charset="0"/>
                        </a:rPr>
                        <a:t>Deterioration of mental and physical abilities; early death</a:t>
                      </a:r>
                      <a:endParaRPr lang="en-US" sz="1500" b="0" dirty="0">
                        <a:latin typeface="Arial" pitchFamily="34" charset="0"/>
                        <a:cs typeface="Arial" pitchFamily="34" charset="0"/>
                      </a:endParaRPr>
                    </a:p>
                  </a:txBody>
                  <a:tcPr anchor="ctr"/>
                </a:tc>
              </a:tr>
            </a:tbl>
          </a:graphicData>
        </a:graphic>
      </p:graphicFrame>
      <p:graphicFrame>
        <p:nvGraphicFramePr>
          <p:cNvPr id="10" name="Table 6"/>
          <p:cNvGraphicFramePr>
            <a:graphicFrameLocks noGrp="1"/>
          </p:cNvGraphicFramePr>
          <p:nvPr>
            <p:extLst>
              <p:ext uri="{D42A27DB-BD31-4B8C-83A1-F6EECF244321}">
                <p14:modId xmlns:p14="http://schemas.microsoft.com/office/powerpoint/2010/main" val="1093993398"/>
              </p:ext>
            </p:extLst>
          </p:nvPr>
        </p:nvGraphicFramePr>
        <p:xfrm>
          <a:off x="190500" y="5791200"/>
          <a:ext cx="8877300" cy="381000"/>
        </p:xfrm>
        <a:graphic>
          <a:graphicData uri="http://schemas.openxmlformats.org/drawingml/2006/table">
            <a:tbl>
              <a:tblPr firstRow="1" bandRow="1">
                <a:tableStyleId>{5940675A-B579-460E-94D1-54222C63F5DA}</a:tableStyleId>
              </a:tblPr>
              <a:tblGrid>
                <a:gridCol w="88773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effectLst/>
                          <a:latin typeface="Arial" pitchFamily="34" charset="0"/>
                          <a:ea typeface="+mn-ea"/>
                          <a:cs typeface="Arial" pitchFamily="34" charset="0"/>
                        </a:rPr>
                        <a:t>pedigree</a:t>
                      </a:r>
                      <a:r>
                        <a:rPr lang="en-US" sz="1500" b="0" kern="1200" dirty="0" smtClean="0">
                          <a:solidFill>
                            <a:schemeClr val="tx1"/>
                          </a:solidFill>
                          <a:effectLst/>
                          <a:latin typeface="Arial" pitchFamily="34" charset="0"/>
                          <a:ea typeface="+mn-ea"/>
                          <a:cs typeface="Arial" pitchFamily="34" charset="0"/>
                        </a:rPr>
                        <a:t> Chart of family connections that shows the appearance of a phenotype through generations.</a:t>
                      </a:r>
                    </a:p>
                  </a:txBody>
                  <a:tcPr anchor="ctr">
                    <a:solidFill>
                      <a:schemeClr val="bg1"/>
                    </a:solidFill>
                  </a:tcPr>
                </a:tc>
              </a:tr>
            </a:tbl>
          </a:graphicData>
        </a:graphic>
      </p:graphicFrame>
    </p:spTree>
    <p:extLst>
      <p:ext uri="{BB962C8B-B14F-4D97-AF65-F5344CB8AC3E}">
        <p14:creationId xmlns:p14="http://schemas.microsoft.com/office/powerpoint/2010/main" val="3122523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Pedigrees</a:t>
            </a:r>
          </a:p>
        </p:txBody>
      </p:sp>
      <p:sp>
        <p:nvSpPr>
          <p:cNvPr id="8195" name="Content Placeholder 2"/>
          <p:cNvSpPr>
            <a:spLocks noGrp="1"/>
          </p:cNvSpPr>
          <p:nvPr>
            <p:ph idx="1"/>
          </p:nvPr>
        </p:nvSpPr>
        <p:spPr/>
        <p:txBody>
          <a:bodyPr/>
          <a:lstStyle/>
          <a:p>
            <a:r>
              <a:rPr lang="en-US" altLang="en-US" dirty="0"/>
              <a:t>Geneticists often use historical records to study human traits</a:t>
            </a:r>
          </a:p>
          <a:p>
            <a:pPr lvl="1"/>
            <a:r>
              <a:rPr lang="en-US" altLang="en-US" dirty="0"/>
              <a:t>Make charts (pedigrees of genetic  connections)</a:t>
            </a:r>
          </a:p>
          <a:p>
            <a:pPr lvl="2"/>
            <a:r>
              <a:rPr lang="en-US" altLang="en-US" dirty="0"/>
              <a:t>Determine the probability that a trait will recur in future generations</a:t>
            </a:r>
          </a:p>
          <a:p>
            <a:pPr lvl="2"/>
            <a:r>
              <a:rPr lang="en-US" altLang="en-US" dirty="0"/>
              <a:t>Predict probability that a disorder will </a:t>
            </a:r>
            <a:r>
              <a:rPr lang="en-US" altLang="en-US" dirty="0" smtClean="0"/>
              <a:t>reappear</a:t>
            </a:r>
            <a:endParaRPr lang="en-US" altLang="en-US" dirty="0"/>
          </a:p>
        </p:txBody>
      </p:sp>
    </p:spTree>
    <p:extLst>
      <p:ext uri="{BB962C8B-B14F-4D97-AF65-F5344CB8AC3E}">
        <p14:creationId xmlns:p14="http://schemas.microsoft.com/office/powerpoint/2010/main" val="3936315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9169" y="76200"/>
            <a:ext cx="8032638" cy="1004011"/>
          </a:xfrm>
        </p:spPr>
        <p:txBody>
          <a:bodyPr/>
          <a:lstStyle/>
          <a:p>
            <a:r>
              <a:rPr lang="en-US" altLang="en-US" dirty="0"/>
              <a:t>Pedigree Analysis</a:t>
            </a:r>
          </a:p>
        </p:txBody>
      </p:sp>
      <p:pic>
        <p:nvPicPr>
          <p:cNvPr id="7" name="Picture Placeholder 6" descr="&quot;An illustration “A” and an x-ray image “B” is shown here.&#10;An illustration A shows some symbols and their labels. A square represents “male”; a circle represents “female”; a diamond signifies “sex not specified”; a square connected to a circle indicates “marriage / mating”; a diamond, square or a circle that is filled up indicates “individual showing trait being studied”; a horizontal line from which circles or squares branch out indicates “offspring”; I, II, III, IV.. Indicates “generation”. The corresponding description reads as, “A. Standard symbol used in pedigrees”. Below this is an illustration that shows usage of the symbols mentioned above. The first layer is labeled as, “I” against which a circle and square are connected. From this connection, a filled up circle branches out and is connected to a square. This layer is labeled as, “II”. Below the filled up circle are labeled as, “5, 5” and “6, 6”. The vertical line coming from this connection shows 5 branches. The first branch shows a circle and square that are connected. A marking above this square indicates that “gene not expressed in this carrier”. The second branch shows a square and a circle that are connected. The third branch shows a filled up circle connected to a square. It is labeled as, “5, 5” and “6, 6”. The fourth and fifth branches show a square connected to a filled up circle. The labels “6, 6” and “5, 5” are seen below these branches. All these 5 branches together for the third layer is labeled as, “III”. From the first branch of the third layer, a new branch opens out with a hollow diamond on one side and a filled up diamond on the other side. From the second branch of the third layer is a single connection with a hollow diamond. The third branch of the third layer further divides into five sub division with 2 hollow squares, 2 fill up squares labeled as, “5,5” and “6, 6” given below and a hollow circle. The fourth branch of the third layer shows subdivisions with two hollow squares, one filled up square and one filled up circle with the labels “5,5” and “6,6” given below and a hollow circle. The fifth branch is divided into 2 parts. The first part shows a hollow square connected to a hollow circle while the second part show a hollow square connected to a filled up circle. The filled up circle is labeled as, “5, 6” and “6, 7” below it. All these together form the fourth layer that is labeled “IV”. The fifth layer has branches coming from the fifth subdivision of the fourth layer. The subdivision coming from the first part is a hollow diamond. There are five subdivisions coming from the second part. These are 2 hollow circles, 1 hollow square, two filled up squares of which one has the label “6,6” and “6,6” given below. These are labeled as, “V” indicating that this is the fifth layer. The X-ray image (B) shows a hand with 6 fingers. The corresponding illustration reads as, “Above, a pedigree for polydactyly, a genetic abnormality characterized by extra fingers (right), toes, or both. The number of fingers on each hand is indicated in black; toes on each foot, in red. Polydactyly on its own is often inherited in an autosomal dominant pattern. When part of a syndrome (such as Ellis–van Creveld syndrome), it can be inherited in an autosomal recessive pattern (more about these patterns in the next section).&#10;&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80908" y="1066800"/>
            <a:ext cx="3382184" cy="4999960"/>
          </a:xfrm>
          <a:prstGeom prst="rect">
            <a:avLst/>
          </a:prstGeom>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t>14.2 Examples of Autosomal Inheritance Patterns</a:t>
            </a:r>
          </a:p>
        </p:txBody>
      </p:sp>
      <p:sp>
        <p:nvSpPr>
          <p:cNvPr id="8195" name="Content Placeholder 2"/>
          <p:cNvSpPr>
            <a:spLocks noGrp="1"/>
          </p:cNvSpPr>
          <p:nvPr>
            <p:ph idx="1"/>
          </p:nvPr>
        </p:nvSpPr>
        <p:spPr/>
        <p:txBody>
          <a:bodyPr/>
          <a:lstStyle/>
          <a:p>
            <a:r>
              <a:rPr lang="en-GB" altLang="en-US" dirty="0"/>
              <a:t>Inheritance of alleles</a:t>
            </a:r>
          </a:p>
          <a:p>
            <a:pPr lvl="1"/>
            <a:r>
              <a:rPr lang="en-GB" altLang="en-US" dirty="0"/>
              <a:t>Autosomal dominant pattern </a:t>
            </a:r>
          </a:p>
          <a:p>
            <a:pPr lvl="2"/>
            <a:r>
              <a:rPr lang="en-GB" altLang="en-US" dirty="0"/>
              <a:t>The trait it specifies appears in homozygous and heterozygous people</a:t>
            </a:r>
          </a:p>
          <a:p>
            <a:pPr lvl="1"/>
            <a:r>
              <a:rPr lang="en-GB" altLang="en-US" dirty="0"/>
              <a:t>Autosomal recessive pattern </a:t>
            </a:r>
          </a:p>
          <a:p>
            <a:pPr lvl="2"/>
            <a:r>
              <a:rPr lang="en-GB" altLang="en-US" dirty="0"/>
              <a:t>The trait it specifies appears only in homozygous </a:t>
            </a:r>
            <a:r>
              <a:rPr lang="en-GB" altLang="en-US" dirty="0" smtClean="0"/>
              <a:t>people</a:t>
            </a:r>
            <a:endParaRPr lang="en-GB" altLang="en-US" dirty="0"/>
          </a:p>
        </p:txBody>
      </p:sp>
    </p:spTree>
    <p:extLst>
      <p:ext uri="{BB962C8B-B14F-4D97-AF65-F5344CB8AC3E}">
        <p14:creationId xmlns:p14="http://schemas.microsoft.com/office/powerpoint/2010/main" val="3031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t>Autosomal Dominance</a:t>
            </a:r>
          </a:p>
        </p:txBody>
      </p:sp>
      <p:sp>
        <p:nvSpPr>
          <p:cNvPr id="8195" name="Content Placeholder 2"/>
          <p:cNvSpPr>
            <a:spLocks noGrp="1"/>
          </p:cNvSpPr>
          <p:nvPr>
            <p:ph idx="1"/>
          </p:nvPr>
        </p:nvSpPr>
        <p:spPr/>
        <p:txBody>
          <a:bodyPr/>
          <a:lstStyle/>
          <a:p>
            <a:r>
              <a:rPr lang="en-GB" altLang="en-US" dirty="0"/>
              <a:t>An autosomal dominant trait appears in every generation</a:t>
            </a:r>
          </a:p>
          <a:p>
            <a:pPr lvl="1"/>
            <a:r>
              <a:rPr lang="en-GB" altLang="en-US" dirty="0"/>
              <a:t>When one parent is heterozygous, and the other is homozygous recessive, each child has a 50% chance of inheriting the dominant allele and displaying the </a:t>
            </a:r>
            <a:r>
              <a:rPr lang="en-GB" altLang="en-US" dirty="0" smtClean="0"/>
              <a:t>trait</a:t>
            </a:r>
            <a:endParaRPr lang="en-GB" altLang="en-US" dirty="0"/>
          </a:p>
        </p:txBody>
      </p:sp>
    </p:spTree>
    <p:extLst>
      <p:ext uri="{BB962C8B-B14F-4D97-AF65-F5344CB8AC3E}">
        <p14:creationId xmlns:p14="http://schemas.microsoft.com/office/powerpoint/2010/main" val="2369214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5742</TotalTime>
  <Words>2710</Words>
  <Application>Microsoft Office PowerPoint</Application>
  <PresentationFormat>On-screen Show (4:3)</PresentationFormat>
  <Paragraphs>347</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Sample</vt:lpstr>
      <vt:lpstr>Biology Concepts &amp; Applications</vt:lpstr>
      <vt:lpstr>14.1 Human Chromosomes</vt:lpstr>
      <vt:lpstr>Human Traits are Complex (1 of 2)</vt:lpstr>
      <vt:lpstr>Human Traits are Complex (2 of 2)</vt:lpstr>
      <vt:lpstr>Some Single Gene Disorders</vt:lpstr>
      <vt:lpstr>Pedigrees</vt:lpstr>
      <vt:lpstr>Pedigree Analysis</vt:lpstr>
      <vt:lpstr>14.2 Examples of Autosomal Inheritance Patterns</vt:lpstr>
      <vt:lpstr>Autosomal Dominance</vt:lpstr>
      <vt:lpstr>Autosomal Dominant Inheritance</vt:lpstr>
      <vt:lpstr>Some Autosomal Dominant Disorders</vt:lpstr>
      <vt:lpstr>The Autosomal Recessive Pattern</vt:lpstr>
      <vt:lpstr>Autosomal Recessive Inheritance</vt:lpstr>
      <vt:lpstr>Some Autosomal Recessive Disorders</vt:lpstr>
      <vt:lpstr>14.3 Examples of X-Linked Inheritance Patterns</vt:lpstr>
      <vt:lpstr>Some X-Linked Traits</vt:lpstr>
      <vt:lpstr>X-Linked Recessive Pattern</vt:lpstr>
      <vt:lpstr>X-Linked Recessive Inheritance</vt:lpstr>
      <vt:lpstr>Red–Green Color Blindness</vt:lpstr>
      <vt:lpstr>Duchenne Muscular Dystrophy</vt:lpstr>
      <vt:lpstr>Hemophilia</vt:lpstr>
      <vt:lpstr>Hemophilia B in Royalty</vt:lpstr>
      <vt:lpstr>14.4 Changes in Chromosome Structure</vt:lpstr>
      <vt:lpstr>Types of Changes (1 of 3)</vt:lpstr>
      <vt:lpstr>Types of Changes (2 of 3)</vt:lpstr>
      <vt:lpstr>Types of Changes (3 of 3)</vt:lpstr>
      <vt:lpstr>Some Major Changes in Chromosome Structure</vt:lpstr>
      <vt:lpstr>Chromosomes and Evolution (1 of 3)</vt:lpstr>
      <vt:lpstr>Chromosomes and Evolution (2 of 3)</vt:lpstr>
      <vt:lpstr>Chromosomes and Evolution (3 of 3)</vt:lpstr>
      <vt:lpstr>Evolution of the Y Chromosome</vt:lpstr>
      <vt:lpstr>Chromosome 2 vs. 2A and 2B</vt:lpstr>
      <vt:lpstr>14.5 Changes in Chromosome Number (1 of 2)</vt:lpstr>
      <vt:lpstr>Changes in Chromosome Number (2 of 2)</vt:lpstr>
      <vt:lpstr>Nondisjunction</vt:lpstr>
      <vt:lpstr>Human Chromosome Number Changes</vt:lpstr>
      <vt:lpstr>Down Syndrome</vt:lpstr>
      <vt:lpstr>Sex Chromosome Changes</vt:lpstr>
      <vt:lpstr>X Chromosome Abnormalities</vt:lpstr>
      <vt:lpstr>Y Chromosome Abnormalities</vt:lpstr>
      <vt:lpstr>14.6 Genetic Screening (1 of 3)</vt:lpstr>
      <vt:lpstr>Genetic Screening (2 of 3)</vt:lpstr>
      <vt:lpstr>Genetic Screening (3 of 3)</vt:lpstr>
      <vt:lpstr>Tissues Tested in Prenatal Diagnosis</vt:lpstr>
      <vt:lpstr>Application: Shades of Skin</vt:lpstr>
      <vt:lpstr>Mixed Ethnicity Makes Different Combinations of Alleles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Human Inheritance</dc:title>
  <dc:creator>Starr</dc:creator>
  <cp:lastModifiedBy>CD</cp:lastModifiedBy>
  <cp:revision>325</cp:revision>
  <dcterms:modified xsi:type="dcterms:W3CDTF">2017-02-13T07:11:14Z</dcterms:modified>
</cp:coreProperties>
</file>