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68"/>
  </p:notesMasterIdLst>
  <p:sldIdLst>
    <p:sldId id="321" r:id="rId2"/>
    <p:sldId id="259" r:id="rId3"/>
    <p:sldId id="260" r:id="rId4"/>
    <p:sldId id="261" r:id="rId5"/>
    <p:sldId id="262" r:id="rId6"/>
    <p:sldId id="263" r:id="rId7"/>
    <p:sldId id="264" r:id="rId8"/>
    <p:sldId id="332" r:id="rId9"/>
    <p:sldId id="265" r:id="rId10"/>
    <p:sldId id="266" r:id="rId11"/>
    <p:sldId id="267" r:id="rId12"/>
    <p:sldId id="268" r:id="rId13"/>
    <p:sldId id="269" r:id="rId14"/>
    <p:sldId id="270" r:id="rId15"/>
    <p:sldId id="271" r:id="rId16"/>
    <p:sldId id="323" r:id="rId17"/>
    <p:sldId id="333" r:id="rId18"/>
    <p:sldId id="272" r:id="rId19"/>
    <p:sldId id="273" r:id="rId20"/>
    <p:sldId id="325" r:id="rId21"/>
    <p:sldId id="274" r:id="rId22"/>
    <p:sldId id="275" r:id="rId23"/>
    <p:sldId id="276" r:id="rId24"/>
    <p:sldId id="277" r:id="rId25"/>
    <p:sldId id="278" r:id="rId26"/>
    <p:sldId id="279" r:id="rId27"/>
    <p:sldId id="280" r:id="rId28"/>
    <p:sldId id="282" r:id="rId29"/>
    <p:sldId id="283" r:id="rId30"/>
    <p:sldId id="284" r:id="rId31"/>
    <p:sldId id="326" r:id="rId32"/>
    <p:sldId id="334" r:id="rId33"/>
    <p:sldId id="285" r:id="rId34"/>
    <p:sldId id="328" r:id="rId35"/>
    <p:sldId id="286" r:id="rId36"/>
    <p:sldId id="287" r:id="rId37"/>
    <p:sldId id="288" r:id="rId38"/>
    <p:sldId id="329" r:id="rId39"/>
    <p:sldId id="289" r:id="rId40"/>
    <p:sldId id="335" r:id="rId41"/>
    <p:sldId id="290" r:id="rId42"/>
    <p:sldId id="291" r:id="rId43"/>
    <p:sldId id="292" r:id="rId44"/>
    <p:sldId id="293" r:id="rId45"/>
    <p:sldId id="294" r:id="rId46"/>
    <p:sldId id="295" r:id="rId47"/>
    <p:sldId id="296" r:id="rId48"/>
    <p:sldId id="297" r:id="rId49"/>
    <p:sldId id="298" r:id="rId50"/>
    <p:sldId id="299" r:id="rId51"/>
    <p:sldId id="331" r:id="rId52"/>
    <p:sldId id="301" r:id="rId53"/>
    <p:sldId id="302" r:id="rId54"/>
    <p:sldId id="303" r:id="rId55"/>
    <p:sldId id="304" r:id="rId56"/>
    <p:sldId id="305" r:id="rId57"/>
    <p:sldId id="306" r:id="rId58"/>
    <p:sldId id="309" r:id="rId59"/>
    <p:sldId id="310" r:id="rId60"/>
    <p:sldId id="311" r:id="rId61"/>
    <p:sldId id="312" r:id="rId62"/>
    <p:sldId id="313" r:id="rId63"/>
    <p:sldId id="314" r:id="rId64"/>
    <p:sldId id="315" r:id="rId65"/>
    <p:sldId id="316" r:id="rId66"/>
    <p:sldId id="317" r:id="rId67"/>
  </p:sldIdLst>
  <p:sldSz cx="9144000" cy="6858000" type="screen4x3"/>
  <p:notesSz cx="6858000" cy="9144000"/>
  <p:custDataLst>
    <p:tags r:id="rId69"/>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8098" autoAdjust="0"/>
  </p:normalViewPr>
  <p:slideViewPr>
    <p:cSldViewPr>
      <p:cViewPr varScale="1">
        <p:scale>
          <a:sx n="132" d="100"/>
          <a:sy n="132" d="100"/>
        </p:scale>
        <p:origin x="966" y="96"/>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08"/>
    </p:cViewPr>
  </p:sorterViewPr>
  <p:notesViewPr>
    <p:cSldViewPr snapToGrid="0" snapToObjects="1">
      <p:cViewPr varScale="1">
        <p:scale>
          <a:sx n="110" d="100"/>
          <a:sy n="110" d="100"/>
        </p:scale>
        <p:origin x="-513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8093F63F-76AC-AA4D-A97B-C1363C5316F9}" type="slidenum">
              <a:rPr lang="en-US"/>
              <a:pPr/>
              <a:t>2</a:t>
            </a:fld>
            <a:endParaRPr lang="en-US" dirty="0"/>
          </a:p>
        </p:txBody>
      </p:sp>
    </p:spTree>
    <p:extLst>
      <p:ext uri="{BB962C8B-B14F-4D97-AF65-F5344CB8AC3E}">
        <p14:creationId xmlns:p14="http://schemas.microsoft.com/office/powerpoint/2010/main" val="35439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E51C99DF-0D3C-0C4C-B0C6-8DD4FCB13F7D}" type="slidenum">
              <a:rPr lang="en-US"/>
              <a:pPr/>
              <a:t>12</a:t>
            </a:fld>
            <a:endParaRPr lang="en-US" dirty="0"/>
          </a:p>
        </p:txBody>
      </p:sp>
    </p:spTree>
    <p:extLst>
      <p:ext uri="{BB962C8B-B14F-4D97-AF65-F5344CB8AC3E}">
        <p14:creationId xmlns:p14="http://schemas.microsoft.com/office/powerpoint/2010/main" val="406788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Figure 13.4 </a:t>
            </a:r>
            <a:r>
              <a:rPr lang="en-US" sz="1200" b="0" i="0" u="none" strike="noStrike" kern="1200" baseline="0" dirty="0">
                <a:solidFill>
                  <a:schemeClr val="tx1"/>
                </a:solidFill>
                <a:latin typeface="Arial"/>
                <a:cs typeface="Arial"/>
              </a:rPr>
              <a:t>Producing and delivering a single one of each of the products listed here requires the equivalent of nearly one and usually many bathtubs full of freshwater, called </a:t>
            </a:r>
            <a:r>
              <a:rPr lang="en-US" sz="1200" b="0" i="1" u="none" strike="noStrike" kern="1200" baseline="0" dirty="0">
                <a:solidFill>
                  <a:schemeClr val="tx1"/>
                </a:solidFill>
                <a:latin typeface="Arial"/>
                <a:cs typeface="Arial"/>
              </a:rPr>
              <a:t>virtual water</a:t>
            </a:r>
            <a:r>
              <a:rPr lang="en-US" sz="1200" b="0" i="0" u="none" strike="noStrike" kern="1200" baseline="0" dirty="0">
                <a:solidFill>
                  <a:schemeClr val="tx1"/>
                </a:solidFill>
                <a:latin typeface="Arial"/>
                <a:cs typeface="Arial"/>
              </a:rPr>
              <a:t>. </a:t>
            </a:r>
            <a:r>
              <a:rPr lang="en-US" sz="1200" b="0" i="1" u="none" strike="noStrike" kern="1200" baseline="0" dirty="0">
                <a:solidFill>
                  <a:schemeClr val="tx1"/>
                </a:solidFill>
                <a:latin typeface="Arial"/>
                <a:cs typeface="Arial"/>
              </a:rPr>
              <a:t>Note: </a:t>
            </a:r>
            <a:r>
              <a:rPr lang="en-US" sz="1200" b="0" i="0" u="none" strike="noStrike" kern="1200" baseline="0" dirty="0">
                <a:solidFill>
                  <a:schemeClr val="tx1"/>
                </a:solidFill>
                <a:latin typeface="Arial"/>
                <a:cs typeface="Arial"/>
              </a:rPr>
              <a:t>1 bathtub = 151 liters (40 gallons).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B746A712-A782-DD4F-9A19-C07E768593A6}" type="slidenum">
              <a:rPr lang="en-US" smtClean="0"/>
              <a:pPr/>
              <a:t>13</a:t>
            </a:fld>
            <a:endParaRPr lang="en-US" dirty="0"/>
          </a:p>
        </p:txBody>
      </p:sp>
    </p:spTree>
    <p:extLst>
      <p:ext uri="{BB962C8B-B14F-4D97-AF65-F5344CB8AC3E}">
        <p14:creationId xmlns:p14="http://schemas.microsoft.com/office/powerpoint/2010/main" val="1117732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a:latin typeface="Arial"/>
                <a:ea typeface="ＭＳ Ｐゴシック" charset="-128"/>
                <a:cs typeface="Arial"/>
              </a:rPr>
              <a:t>Figure 13.5 </a:t>
            </a:r>
            <a:r>
              <a:rPr lang="en-US" sz="1200" b="0" i="0" u="none" strike="noStrike" kern="1200" baseline="0" dirty="0">
                <a:solidFill>
                  <a:schemeClr val="tx1"/>
                </a:solidFill>
                <a:latin typeface="Arial"/>
                <a:cs typeface="Arial"/>
              </a:rPr>
              <a:t>Comparison of primary uses of water in the United States (left) and uses of water in a typical U.S. household (right). Data analysis</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Which three categories, added together, are smaller than the amount of water lost in leaks?</a:t>
            </a:r>
            <a:endParaRPr lang="en-US" dirty="0">
              <a:latin typeface="Arial"/>
              <a:ea typeface="ＭＳ Ｐゴシック" charset="-128"/>
              <a:cs typeface="Arial"/>
            </a:endParaRPr>
          </a:p>
        </p:txBody>
      </p:sp>
      <p:sp>
        <p:nvSpPr>
          <p:cNvPr id="100356" name="Slide Number Placeholder 3"/>
          <p:cNvSpPr>
            <a:spLocks noGrp="1"/>
          </p:cNvSpPr>
          <p:nvPr>
            <p:ph type="sldNum" sz="quarter" idx="5"/>
          </p:nvPr>
        </p:nvSpPr>
        <p:spPr>
          <a:noFill/>
        </p:spPr>
        <p:txBody>
          <a:bodyPr/>
          <a:lstStyle/>
          <a:p>
            <a:fld id="{98DDF22D-15BB-1044-A5A8-106B70FD44BD}" type="slidenum">
              <a:rPr lang="en-US"/>
              <a:pPr/>
              <a:t>14</a:t>
            </a:fld>
            <a:endParaRPr lang="en-US" dirty="0"/>
          </a:p>
        </p:txBody>
      </p:sp>
    </p:spTree>
    <p:extLst>
      <p:ext uri="{BB962C8B-B14F-4D97-AF65-F5344CB8AC3E}">
        <p14:creationId xmlns:p14="http://schemas.microsoft.com/office/powerpoint/2010/main" val="352857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13.7 Water scarcity hotspots in 17 western states that, by 2025, could face intense conflicts over scarce water needed for urban growth, irrigation, recreation, and wildlife. Question: Which, if any, of these areas are found in the Colorado River basin (Core Case Study)?</a:t>
            </a:r>
            <a:endParaRPr noProof="1">
              <a:solidFill>
                <a:srgbClr val="221E1F"/>
              </a:solidFill>
              <a:latin typeface="Arial"/>
              <a:ea typeface="ＭＳ Ｐゴシック" charset="-128"/>
              <a:cs typeface="Arial"/>
            </a:endParaRPr>
          </a:p>
        </p:txBody>
      </p:sp>
      <p:sp>
        <p:nvSpPr>
          <p:cNvPr id="102404" name="Slide Number Placeholder 3"/>
          <p:cNvSpPr>
            <a:spLocks noGrp="1"/>
          </p:cNvSpPr>
          <p:nvPr>
            <p:ph type="sldNum" sz="quarter" idx="5"/>
          </p:nvPr>
        </p:nvSpPr>
        <p:spPr>
          <a:noFill/>
        </p:spPr>
        <p:txBody>
          <a:bodyPr/>
          <a:lstStyle/>
          <a:p>
            <a:fld id="{1C1EE8E7-8B5E-8444-A696-BDF7CF9E843C}" type="slidenum">
              <a:rPr lang="en-US"/>
              <a:pPr/>
              <a:t>15</a:t>
            </a:fld>
            <a:endParaRPr lang="en-US" dirty="0"/>
          </a:p>
        </p:txBody>
      </p:sp>
    </p:spTree>
    <p:extLst>
      <p:ext uri="{BB962C8B-B14F-4D97-AF65-F5344CB8AC3E}">
        <p14:creationId xmlns:p14="http://schemas.microsoft.com/office/powerpoint/2010/main" val="502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7F578F0A-C982-D843-8FA3-6BABF1B5FF59}" type="slidenum">
              <a:rPr lang="en-US"/>
              <a:pPr/>
              <a:t>18</a:t>
            </a:fld>
            <a:endParaRPr lang="en-US" dirty="0"/>
          </a:p>
        </p:txBody>
      </p:sp>
    </p:spTree>
    <p:extLst>
      <p:ext uri="{BB962C8B-B14F-4D97-AF65-F5344CB8AC3E}">
        <p14:creationId xmlns:p14="http://schemas.microsoft.com/office/powerpoint/2010/main" val="231990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b="0" noProof="1">
                <a:latin typeface="Arial"/>
                <a:ea typeface="ＭＳ Ｐゴシック" charset="-128"/>
                <a:cs typeface="Arial"/>
              </a:rPr>
              <a:t>Figure 13</a:t>
            </a:r>
            <a:r>
              <a:rPr lang="en-US" b="0" noProof="1">
                <a:latin typeface="Arial"/>
                <a:ea typeface="ＭＳ Ｐゴシック" charset="-128"/>
                <a:cs typeface="Arial"/>
              </a:rPr>
              <a:t>.8</a:t>
            </a:r>
            <a:r>
              <a:rPr b="0" noProof="1">
                <a:latin typeface="Arial"/>
                <a:ea typeface="ＭＳ Ｐゴシック" charset="-128"/>
                <a:cs typeface="Arial"/>
              </a:rPr>
              <a:t> </a:t>
            </a:r>
            <a:r>
              <a:rPr lang="en-US" b="0" dirty="0">
                <a:latin typeface="Arial"/>
                <a:ea typeface="ＭＳ Ｐゴシック" charset="-128"/>
                <a:cs typeface="Arial"/>
              </a:rPr>
              <a:t>N</a:t>
            </a:r>
            <a:r>
              <a:rPr b="0" noProof="1">
                <a:latin typeface="Arial"/>
                <a:ea typeface="ＭＳ Ｐゴシック" charset="-128"/>
                <a:cs typeface="Arial"/>
              </a:rPr>
              <a:t>atural capital degradation</a:t>
            </a:r>
            <a:r>
              <a:rPr lang="en-US" b="0" baseline="0" noProof="1">
                <a:latin typeface="Arial"/>
                <a:ea typeface="ＭＳ Ｐゴシック" charset="-128"/>
                <a:cs typeface="Arial"/>
              </a:rPr>
              <a:t> </a:t>
            </a:r>
            <a:r>
              <a:rPr lang="en-US" sz="1200" kern="1200" baseline="0" dirty="0">
                <a:latin typeface="Arial"/>
                <a:cs typeface="Arial"/>
              </a:rPr>
              <a:t>The world’s major river basins differ in their degree of freshwater scarcity stress (Concept 13.1B).</a:t>
            </a:r>
            <a:endParaRPr noProof="1">
              <a:latin typeface="Arial"/>
              <a:ea typeface="ＭＳ Ｐゴシック" charset="-128"/>
              <a:cs typeface="Arial"/>
            </a:endParaRPr>
          </a:p>
        </p:txBody>
      </p:sp>
      <p:sp>
        <p:nvSpPr>
          <p:cNvPr id="105476" name="Slide Number Placeholder 3"/>
          <p:cNvSpPr>
            <a:spLocks noGrp="1"/>
          </p:cNvSpPr>
          <p:nvPr>
            <p:ph type="sldNum" sz="quarter" idx="5"/>
          </p:nvPr>
        </p:nvSpPr>
        <p:spPr>
          <a:noFill/>
        </p:spPr>
        <p:txBody>
          <a:bodyPr/>
          <a:lstStyle/>
          <a:p>
            <a:fld id="{F442786F-7AEC-794E-BCB0-2383D872F250}" type="slidenum">
              <a:rPr lang="en-US"/>
              <a:pPr/>
              <a:t>19</a:t>
            </a:fld>
            <a:endParaRPr lang="en-US" dirty="0"/>
          </a:p>
        </p:txBody>
      </p:sp>
    </p:spTree>
    <p:extLst>
      <p:ext uri="{BB962C8B-B14F-4D97-AF65-F5344CB8AC3E}">
        <p14:creationId xmlns:p14="http://schemas.microsoft.com/office/powerpoint/2010/main" val="2247615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85EA96C6-E44F-E04B-9878-952C586197AC}" type="slidenum">
              <a:rPr lang="en-US"/>
              <a:pPr/>
              <a:t>21</a:t>
            </a:fld>
            <a:endParaRPr lang="en-US" dirty="0"/>
          </a:p>
        </p:txBody>
      </p:sp>
    </p:spTree>
    <p:extLst>
      <p:ext uri="{BB962C8B-B14F-4D97-AF65-F5344CB8AC3E}">
        <p14:creationId xmlns:p14="http://schemas.microsoft.com/office/powerpoint/2010/main" val="245306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13</a:t>
            </a:r>
            <a:r>
              <a:rPr lang="en-US" b="0" noProof="1">
                <a:solidFill>
                  <a:srgbClr val="000000"/>
                </a:solidFill>
                <a:latin typeface="Arial"/>
                <a:ea typeface="ＭＳ Ｐゴシック" charset="-128"/>
                <a:cs typeface="Arial"/>
              </a:rPr>
              <a:t>.9</a:t>
            </a:r>
            <a:r>
              <a:rPr b="0" noProof="1">
                <a:solidFill>
                  <a:srgbClr val="000000"/>
                </a:solidFill>
                <a:latin typeface="Arial"/>
                <a:ea typeface="ＭＳ Ｐゴシック" charset="-128"/>
                <a:cs typeface="Arial"/>
              </a:rPr>
              <a:t> </a:t>
            </a:r>
            <a:r>
              <a:rPr lang="en-US" sz="1200" kern="1200" baseline="0" dirty="0">
                <a:solidFill>
                  <a:schemeClr val="tx1"/>
                </a:solidFill>
                <a:latin typeface="Arial"/>
                <a:cs typeface="Arial"/>
              </a:rPr>
              <a:t>Withdrawing groundwater from aquifers has advantages and disadvantages. Critical thinking: Which two advantages and which two disadvantages do you think are the most important? Why?</a:t>
            </a:r>
            <a:endParaRPr noProof="1">
              <a:solidFill>
                <a:srgbClr val="000000"/>
              </a:solidFill>
              <a:latin typeface="Arial"/>
              <a:ea typeface="ＭＳ Ｐゴシック" charset="-128"/>
              <a:cs typeface="Arial"/>
            </a:endParaRPr>
          </a:p>
        </p:txBody>
      </p:sp>
      <p:sp>
        <p:nvSpPr>
          <p:cNvPr id="108548" name="Slide Number Placeholder 3"/>
          <p:cNvSpPr>
            <a:spLocks noGrp="1"/>
          </p:cNvSpPr>
          <p:nvPr>
            <p:ph type="sldNum" sz="quarter" idx="5"/>
          </p:nvPr>
        </p:nvSpPr>
        <p:spPr>
          <a:noFill/>
        </p:spPr>
        <p:txBody>
          <a:bodyPr/>
          <a:lstStyle/>
          <a:p>
            <a:fld id="{32603A18-7BAD-1049-AD5C-53C7140D4764}" type="slidenum">
              <a:rPr lang="en-US"/>
              <a:pPr/>
              <a:t>22</a:t>
            </a:fld>
            <a:endParaRPr lang="en-US" dirty="0"/>
          </a:p>
        </p:txBody>
      </p:sp>
    </p:spTree>
    <p:extLst>
      <p:ext uri="{BB962C8B-B14F-4D97-AF65-F5344CB8AC3E}">
        <p14:creationId xmlns:p14="http://schemas.microsoft.com/office/powerpoint/2010/main" val="302999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932EC351-BEEE-9E43-9477-56F69E92F3A6}" type="slidenum">
              <a:rPr lang="en-US"/>
              <a:pPr/>
              <a:t>23</a:t>
            </a:fld>
            <a:endParaRPr lang="en-US" dirty="0"/>
          </a:p>
        </p:txBody>
      </p:sp>
    </p:spTree>
    <p:extLst>
      <p:ext uri="{BB962C8B-B14F-4D97-AF65-F5344CB8AC3E}">
        <p14:creationId xmlns:p14="http://schemas.microsoft.com/office/powerpoint/2010/main" val="2750156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13.11 </a:t>
            </a:r>
            <a:r>
              <a:rPr lang="en-US" sz="1200" kern="1200" baseline="0" dirty="0">
                <a:solidFill>
                  <a:schemeClr val="tx1"/>
                </a:solidFill>
                <a:latin typeface="Arial"/>
                <a:cs typeface="Arial"/>
              </a:rPr>
              <a:t>Natural capital degradation: Areas of greatest aquifer depletion from groundwater overdraft in the continental United States. The blowup section (right) shows where water levels in the Ogallala aquifer have dropped sharply at its southern end beneath parts of Kansas, Oklahoma, Texas, and New Mexico. Critical thinking: </a:t>
            </a:r>
            <a:r>
              <a:rPr lang="en-US" sz="1200" b="0" i="0" u="none" strike="noStrike" kern="1200" baseline="0" dirty="0">
                <a:solidFill>
                  <a:schemeClr val="tx1"/>
                </a:solidFill>
                <a:latin typeface="Arial"/>
                <a:cs typeface="Arial"/>
              </a:rPr>
              <a:t>Should the amount of water that farmers can withdraw from the Ogallala aquifer be restricted? How would you enforce this? How might this affect food production?</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B746A712-A782-DD4F-9A19-C07E768593A6}" type="slidenum">
              <a:rPr lang="en-US" smtClean="0"/>
              <a:pPr/>
              <a:t>24</a:t>
            </a:fld>
            <a:endParaRPr lang="en-US" dirty="0"/>
          </a:p>
        </p:txBody>
      </p:sp>
    </p:spTree>
    <p:extLst>
      <p:ext uri="{BB962C8B-B14F-4D97-AF65-F5344CB8AC3E}">
        <p14:creationId xmlns:p14="http://schemas.microsoft.com/office/powerpoint/2010/main" val="383096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a:t>
            </a:fld>
            <a:endParaRPr lang="en-US" dirty="0"/>
          </a:p>
        </p:txBody>
      </p:sp>
    </p:spTree>
    <p:extLst>
      <p:ext uri="{BB962C8B-B14F-4D97-AF65-F5344CB8AC3E}">
        <p14:creationId xmlns:p14="http://schemas.microsoft.com/office/powerpoint/2010/main" val="1402139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751FFEBD-3F6A-1047-996F-E67F208E6DA1}" type="slidenum">
              <a:rPr lang="en-US"/>
              <a:pPr/>
              <a:t>25</a:t>
            </a:fld>
            <a:endParaRPr lang="en-US" dirty="0"/>
          </a:p>
        </p:txBody>
      </p:sp>
    </p:spTree>
    <p:extLst>
      <p:ext uri="{BB962C8B-B14F-4D97-AF65-F5344CB8AC3E}">
        <p14:creationId xmlns:p14="http://schemas.microsoft.com/office/powerpoint/2010/main" val="3728223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13</a:t>
            </a:r>
            <a:r>
              <a:rPr lang="en-US" b="0" noProof="1">
                <a:solidFill>
                  <a:srgbClr val="000000"/>
                </a:solidFill>
                <a:latin typeface="Arial"/>
                <a:ea typeface="ＭＳ Ｐゴシック" charset="-128"/>
                <a:cs typeface="Arial"/>
              </a:rPr>
              <a:t>.13</a:t>
            </a:r>
            <a:r>
              <a:rPr b="0" noProof="1">
                <a:solidFill>
                  <a:srgbClr val="000000"/>
                </a:solidFill>
                <a:latin typeface="Arial"/>
                <a:ea typeface="ＭＳ Ｐゴシック" charset="-128"/>
                <a:cs typeface="Arial"/>
              </a:rPr>
              <a:t> </a:t>
            </a:r>
            <a:r>
              <a:rPr noProof="1">
                <a:solidFill>
                  <a:srgbClr val="000000"/>
                </a:solidFill>
                <a:latin typeface="Arial"/>
                <a:ea typeface="ＭＳ Ｐゴシック" charset="-128"/>
                <a:cs typeface="Arial"/>
              </a:rPr>
              <a:t>This pole shows subsidence from overpumping of an aquifer for irrigation in California’s San Joaquin Central Valley between 1925 and 1977. In 1925, the land surface in this area was near the top of this pole. Since 1977 this problem has gotten worse.</a:t>
            </a:r>
          </a:p>
        </p:txBody>
      </p:sp>
      <p:sp>
        <p:nvSpPr>
          <p:cNvPr id="114692" name="Slide Number Placeholder 3"/>
          <p:cNvSpPr>
            <a:spLocks noGrp="1"/>
          </p:cNvSpPr>
          <p:nvPr>
            <p:ph type="sldNum" sz="quarter" idx="5"/>
          </p:nvPr>
        </p:nvSpPr>
        <p:spPr>
          <a:noFill/>
        </p:spPr>
        <p:txBody>
          <a:bodyPr/>
          <a:lstStyle/>
          <a:p>
            <a:fld id="{A62B6881-47E1-594D-8756-DE3EA09094CE}" type="slidenum">
              <a:rPr lang="en-US"/>
              <a:pPr/>
              <a:t>26</a:t>
            </a:fld>
            <a:endParaRPr lang="en-US" dirty="0"/>
          </a:p>
        </p:txBody>
      </p:sp>
    </p:spTree>
    <p:extLst>
      <p:ext uri="{BB962C8B-B14F-4D97-AF65-F5344CB8AC3E}">
        <p14:creationId xmlns:p14="http://schemas.microsoft.com/office/powerpoint/2010/main" val="2677565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13</a:t>
            </a:r>
            <a:r>
              <a:rPr lang="en-US" b="0" noProof="1">
                <a:solidFill>
                  <a:srgbClr val="000000"/>
                </a:solidFill>
                <a:latin typeface="Arial"/>
                <a:ea typeface="ＭＳ Ｐゴシック" charset="-128"/>
                <a:cs typeface="Arial"/>
              </a:rPr>
              <a:t>.14</a:t>
            </a:r>
            <a:r>
              <a:rPr lang="en-US" b="0" baseline="0" noProof="1">
                <a:solidFill>
                  <a:srgbClr val="000000"/>
                </a:solidFill>
                <a:latin typeface="Arial"/>
                <a:ea typeface="ＭＳ Ｐゴシック" charset="-128"/>
                <a:cs typeface="Arial"/>
              </a:rPr>
              <a:t> </a:t>
            </a:r>
            <a:r>
              <a:rPr lang="en-US" sz="1200" b="0" kern="1200" baseline="0" noProof="1">
                <a:solidFill>
                  <a:schemeClr val="tx1"/>
                </a:solidFill>
                <a:latin typeface="Arial"/>
                <a:cs typeface="Arial"/>
              </a:rPr>
              <a:t>Ways</a:t>
            </a:r>
            <a:r>
              <a:rPr lang="en-US" sz="1200" kern="1200" baseline="0" dirty="0">
                <a:solidFill>
                  <a:schemeClr val="tx1"/>
                </a:solidFill>
                <a:latin typeface="Arial"/>
                <a:cs typeface="Arial"/>
              </a:rPr>
              <a:t> to prevent or slow groundwater depletion by using freshwater more sustainably. Critical thinking: Which two of these solutions do you think are the most important? Why?</a:t>
            </a:r>
            <a:endParaRPr noProof="1">
              <a:solidFill>
                <a:srgbClr val="000000"/>
              </a:solidFill>
              <a:latin typeface="Arial"/>
              <a:ea typeface="ＭＳ Ｐゴシック" charset="-128"/>
              <a:cs typeface="Arial"/>
            </a:endParaRPr>
          </a:p>
        </p:txBody>
      </p:sp>
      <p:sp>
        <p:nvSpPr>
          <p:cNvPr id="115716" name="Slide Number Placeholder 3"/>
          <p:cNvSpPr>
            <a:spLocks noGrp="1"/>
          </p:cNvSpPr>
          <p:nvPr>
            <p:ph type="sldNum" sz="quarter" idx="5"/>
          </p:nvPr>
        </p:nvSpPr>
        <p:spPr>
          <a:noFill/>
        </p:spPr>
        <p:txBody>
          <a:bodyPr/>
          <a:lstStyle/>
          <a:p>
            <a:fld id="{9626D6DF-C053-EB47-9023-5A6F5C758E9A}" type="slidenum">
              <a:rPr lang="en-US"/>
              <a:pPr/>
              <a:t>27</a:t>
            </a:fld>
            <a:endParaRPr lang="en-US" dirty="0"/>
          </a:p>
        </p:txBody>
      </p:sp>
    </p:spTree>
    <p:extLst>
      <p:ext uri="{BB962C8B-B14F-4D97-AF65-F5344CB8AC3E}">
        <p14:creationId xmlns:p14="http://schemas.microsoft.com/office/powerpoint/2010/main" val="2102824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A69E670D-6E15-C54D-8D60-EA903F79DFA7}" type="slidenum">
              <a:rPr lang="en-US"/>
              <a:pPr/>
              <a:t>28</a:t>
            </a:fld>
            <a:endParaRPr lang="en-US" dirty="0"/>
          </a:p>
        </p:txBody>
      </p:sp>
    </p:spTree>
    <p:extLst>
      <p:ext uri="{BB962C8B-B14F-4D97-AF65-F5344CB8AC3E}">
        <p14:creationId xmlns:p14="http://schemas.microsoft.com/office/powerpoint/2010/main" val="3283630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8788" name="Slide Number Placeholder 3"/>
          <p:cNvSpPr>
            <a:spLocks noGrp="1"/>
          </p:cNvSpPr>
          <p:nvPr>
            <p:ph type="sldNum" sz="quarter" idx="5"/>
          </p:nvPr>
        </p:nvSpPr>
        <p:spPr>
          <a:noFill/>
        </p:spPr>
        <p:txBody>
          <a:bodyPr/>
          <a:lstStyle/>
          <a:p>
            <a:fld id="{9D851911-EF02-EC4F-AE57-B56424C54BEB}" type="slidenum">
              <a:rPr lang="en-US"/>
              <a:pPr/>
              <a:t>29</a:t>
            </a:fld>
            <a:endParaRPr lang="en-US" dirty="0"/>
          </a:p>
        </p:txBody>
      </p:sp>
    </p:spTree>
    <p:extLst>
      <p:ext uri="{BB962C8B-B14F-4D97-AF65-F5344CB8AC3E}">
        <p14:creationId xmlns:p14="http://schemas.microsoft.com/office/powerpoint/2010/main" val="647862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0E768899-B98E-1946-8C56-D9D4512CBEF7}" type="slidenum">
              <a:rPr lang="en-US"/>
              <a:pPr/>
              <a:t>30</a:t>
            </a:fld>
            <a:endParaRPr lang="en-US" dirty="0"/>
          </a:p>
        </p:txBody>
      </p:sp>
    </p:spTree>
    <p:extLst>
      <p:ext uri="{BB962C8B-B14F-4D97-AF65-F5344CB8AC3E}">
        <p14:creationId xmlns:p14="http://schemas.microsoft.com/office/powerpoint/2010/main" val="3547021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54A5AA-7F76-AD46-89C3-3FDAA0FED52B}" type="slidenum">
              <a:rPr lang="en-US"/>
              <a:pPr>
                <a:defRPr/>
              </a:pPr>
              <a:t>33</a:t>
            </a:fld>
            <a:endParaRPr lang="en-US" dirty="0"/>
          </a:p>
        </p:txBody>
      </p:sp>
      <p:sp>
        <p:nvSpPr>
          <p:cNvPr id="3277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a:xfrm>
            <a:off x="912813" y="4343400"/>
            <a:ext cx="5032375" cy="4113213"/>
          </a:xfrm>
        </p:spPr>
        <p:txBody>
          <a:bodyPr lIns="91426" tIns="45714" rIns="91426" bIns="45714"/>
          <a:lstStyle/>
          <a:p>
            <a:r>
              <a:rPr lang="en-US" b="0" dirty="0">
                <a:latin typeface="Arial"/>
                <a:cs typeface="Arial"/>
              </a:rPr>
              <a:t>Figure 13.15 Trade-offs: </a:t>
            </a:r>
            <a:r>
              <a:rPr lang="en-US" sz="1200" b="0" i="0" u="none" strike="noStrike" kern="1200" baseline="0" dirty="0">
                <a:solidFill>
                  <a:schemeClr val="tx1"/>
                </a:solidFill>
                <a:latin typeface="Arial"/>
                <a:cs typeface="Arial"/>
              </a:rPr>
              <a:t>Large dam and reservoir systems have advantages (green) and disadvantages (orange) (Concept 13.3). Critical thinking: Which single advantage and which single disadvantage do you think are the most important? Why?</a:t>
            </a:r>
            <a:endParaRPr lang="en-US" dirty="0">
              <a:latin typeface="Arial"/>
              <a:cs typeface="Arial"/>
            </a:endParaRPr>
          </a:p>
        </p:txBody>
      </p:sp>
    </p:spTree>
    <p:extLst>
      <p:ext uri="{BB962C8B-B14F-4D97-AF65-F5344CB8AC3E}">
        <p14:creationId xmlns:p14="http://schemas.microsoft.com/office/powerpoint/2010/main" val="947266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35</a:t>
            </a:fld>
            <a:endParaRPr lang="en-US" dirty="0"/>
          </a:p>
        </p:txBody>
      </p:sp>
    </p:spTree>
    <p:extLst>
      <p:ext uri="{BB962C8B-B14F-4D97-AF65-F5344CB8AC3E}">
        <p14:creationId xmlns:p14="http://schemas.microsoft.com/office/powerpoint/2010/main" val="2130038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36</a:t>
            </a:fld>
            <a:endParaRPr lang="en-US" dirty="0"/>
          </a:p>
        </p:txBody>
      </p:sp>
    </p:spTree>
    <p:extLst>
      <p:ext uri="{BB962C8B-B14F-4D97-AF65-F5344CB8AC3E}">
        <p14:creationId xmlns:p14="http://schemas.microsoft.com/office/powerpoint/2010/main" val="1562093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37</a:t>
            </a:fld>
            <a:endParaRPr lang="en-US" dirty="0"/>
          </a:p>
        </p:txBody>
      </p:sp>
    </p:spTree>
    <p:extLst>
      <p:ext uri="{BB962C8B-B14F-4D97-AF65-F5344CB8AC3E}">
        <p14:creationId xmlns:p14="http://schemas.microsoft.com/office/powerpoint/2010/main" val="67072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b="0" noProof="1">
                <a:solidFill>
                  <a:srgbClr val="221E1F"/>
                </a:solidFill>
                <a:latin typeface="Arial"/>
                <a:ea typeface="ＭＳ Ｐゴシック" charset="-128"/>
                <a:cs typeface="Arial"/>
              </a:rPr>
              <a:t>Figure 13</a:t>
            </a:r>
            <a:r>
              <a:rPr lang="en-US" b="0" noProof="1">
                <a:solidFill>
                  <a:srgbClr val="221E1F"/>
                </a:solidFill>
                <a:latin typeface="Arial"/>
                <a:ea typeface="ＭＳ Ｐゴシック" charset="-128"/>
                <a:cs typeface="Arial"/>
              </a:rPr>
              <a:t>.</a:t>
            </a:r>
            <a:r>
              <a:rPr b="0" noProof="1">
                <a:solidFill>
                  <a:srgbClr val="221E1F"/>
                </a:solidFill>
                <a:latin typeface="Arial"/>
                <a:ea typeface="ＭＳ Ｐゴシック" charset="-128"/>
                <a:cs typeface="Arial"/>
              </a:rPr>
              <a:t>1 </a:t>
            </a:r>
            <a:r>
              <a:rPr lang="en-US" sz="1200" kern="1200" baseline="0" dirty="0">
                <a:solidFill>
                  <a:schemeClr val="tx1"/>
                </a:solidFill>
                <a:latin typeface="Arial"/>
                <a:cs typeface="Arial"/>
              </a:rPr>
              <a:t>The Colorado River basin: The area drained by this river system is more than one-twelfth of the land area of the lower 48 states. This map shows 6 of the river’s 14 dams.</a:t>
            </a:r>
            <a:endParaRPr noProof="1">
              <a:solidFill>
                <a:srgbClr val="221E1F"/>
              </a:solidFill>
              <a:latin typeface="Arial"/>
              <a:ea typeface="ＭＳ Ｐゴシック" charset="-128"/>
              <a:cs typeface="Arial"/>
            </a:endParaRPr>
          </a:p>
        </p:txBody>
      </p:sp>
      <p:sp>
        <p:nvSpPr>
          <p:cNvPr id="87044" name="Slide Number Placeholder 3"/>
          <p:cNvSpPr>
            <a:spLocks noGrp="1"/>
          </p:cNvSpPr>
          <p:nvPr>
            <p:ph type="sldNum" sz="quarter" idx="5"/>
          </p:nvPr>
        </p:nvSpPr>
        <p:spPr>
          <a:noFill/>
        </p:spPr>
        <p:txBody>
          <a:bodyPr/>
          <a:lstStyle/>
          <a:p>
            <a:fld id="{47C66E27-812A-864A-8246-82612D6D8E77}" type="slidenum">
              <a:rPr lang="en-US"/>
              <a:pPr/>
              <a:t>4</a:t>
            </a:fld>
            <a:endParaRPr lang="en-US" dirty="0"/>
          </a:p>
        </p:txBody>
      </p:sp>
    </p:spTree>
    <p:extLst>
      <p:ext uri="{BB962C8B-B14F-4D97-AF65-F5344CB8AC3E}">
        <p14:creationId xmlns:p14="http://schemas.microsoft.com/office/powerpoint/2010/main" val="2750190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39</a:t>
            </a:fld>
            <a:endParaRPr lang="en-US" dirty="0"/>
          </a:p>
        </p:txBody>
      </p:sp>
    </p:spTree>
    <p:extLst>
      <p:ext uri="{BB962C8B-B14F-4D97-AF65-F5344CB8AC3E}">
        <p14:creationId xmlns:p14="http://schemas.microsoft.com/office/powerpoint/2010/main" val="2661999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40BD9304-60C0-9A43-96B4-B454A1AD1ED8}" type="slidenum">
              <a:rPr lang="en-US"/>
              <a:pPr/>
              <a:t>41</a:t>
            </a:fld>
            <a:endParaRPr lang="en-US" dirty="0"/>
          </a:p>
        </p:txBody>
      </p:sp>
    </p:spTree>
    <p:extLst>
      <p:ext uri="{BB962C8B-B14F-4D97-AF65-F5344CB8AC3E}">
        <p14:creationId xmlns:p14="http://schemas.microsoft.com/office/powerpoint/2010/main" val="2213315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B753B1A8-69A8-034F-82BF-C216E8493ACC}" type="slidenum">
              <a:rPr lang="en-US"/>
              <a:pPr/>
              <a:t>42</a:t>
            </a:fld>
            <a:endParaRPr lang="en-US" dirty="0"/>
          </a:p>
        </p:txBody>
      </p:sp>
    </p:spTree>
    <p:extLst>
      <p:ext uri="{BB962C8B-B14F-4D97-AF65-F5344CB8AC3E}">
        <p14:creationId xmlns:p14="http://schemas.microsoft.com/office/powerpoint/2010/main" val="1531681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047D9-014A-FB42-8938-CB5F7E8B8C66}" type="slidenum">
              <a:rPr lang="en-US"/>
              <a:pPr>
                <a:defRPr/>
              </a:pPr>
              <a:t>43</a:t>
            </a:fld>
            <a:endParaRPr lang="en-US" dirty="0"/>
          </a:p>
        </p:txBody>
      </p:sp>
      <p:sp>
        <p:nvSpPr>
          <p:cNvPr id="94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r>
              <a:rPr lang="en-US" sz="1200" b="0" i="0" u="none" strike="noStrike" kern="1200" baseline="0" dirty="0">
                <a:solidFill>
                  <a:schemeClr val="tx1"/>
                </a:solidFill>
                <a:latin typeface="Arial"/>
                <a:cs typeface="Arial"/>
              </a:rPr>
              <a:t>Figure 13.17 The California State Water Project transfers huge volumes of freshwater from one watershed to another. The arrows on the map show the general direction of water flow. The photo shows one of the aqueducts carrying water within the system. Critical thinking</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What effects might this system have on the areas from which the water is taken?</a:t>
            </a:r>
            <a:endParaRPr lang="en-US" dirty="0">
              <a:latin typeface="Arial"/>
              <a:cs typeface="Arial"/>
            </a:endParaRPr>
          </a:p>
        </p:txBody>
      </p:sp>
    </p:spTree>
    <p:extLst>
      <p:ext uri="{BB962C8B-B14F-4D97-AF65-F5344CB8AC3E}">
        <p14:creationId xmlns:p14="http://schemas.microsoft.com/office/powerpoint/2010/main" val="3855469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8004" name="Slide Number Placeholder 3"/>
          <p:cNvSpPr>
            <a:spLocks noGrp="1"/>
          </p:cNvSpPr>
          <p:nvPr>
            <p:ph type="sldNum" sz="quarter" idx="5"/>
          </p:nvPr>
        </p:nvSpPr>
        <p:spPr>
          <a:noFill/>
        </p:spPr>
        <p:txBody>
          <a:bodyPr/>
          <a:lstStyle/>
          <a:p>
            <a:fld id="{A0E52B60-E69B-3246-93A8-1E8F92261C4E}" type="slidenum">
              <a:rPr lang="en-US"/>
              <a:pPr/>
              <a:t>44</a:t>
            </a:fld>
            <a:endParaRPr lang="en-US" dirty="0"/>
          </a:p>
        </p:txBody>
      </p:sp>
    </p:spTree>
    <p:extLst>
      <p:ext uri="{BB962C8B-B14F-4D97-AF65-F5344CB8AC3E}">
        <p14:creationId xmlns:p14="http://schemas.microsoft.com/office/powerpoint/2010/main" val="441521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9028" name="Slide Number Placeholder 3"/>
          <p:cNvSpPr>
            <a:spLocks noGrp="1"/>
          </p:cNvSpPr>
          <p:nvPr>
            <p:ph type="sldNum" sz="quarter" idx="5"/>
          </p:nvPr>
        </p:nvSpPr>
        <p:spPr>
          <a:noFill/>
        </p:spPr>
        <p:txBody>
          <a:bodyPr/>
          <a:lstStyle/>
          <a:p>
            <a:fld id="{CB10397C-8160-F648-8F67-DDB94D6AAE28}" type="slidenum">
              <a:rPr lang="en-US"/>
              <a:pPr/>
              <a:t>45</a:t>
            </a:fld>
            <a:endParaRPr lang="en-US" dirty="0"/>
          </a:p>
        </p:txBody>
      </p:sp>
    </p:spTree>
    <p:extLst>
      <p:ext uri="{BB962C8B-B14F-4D97-AF65-F5344CB8AC3E}">
        <p14:creationId xmlns:p14="http://schemas.microsoft.com/office/powerpoint/2010/main" val="710630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13.18 Natural capital degradation: The Aral Sea, straddling the borders of Kazakhstan and Uzbekistan, was one of the world’s largest saline lakes. These satellite photos show the sea in 1976 (left) and in 2015 (right). Question: What do you think should be done to help prevent further shrinkage of the Aral Sea?</a:t>
            </a:r>
            <a:endParaRPr noProof="1">
              <a:solidFill>
                <a:srgbClr val="000000"/>
              </a:solidFill>
              <a:latin typeface="Arial"/>
              <a:ea typeface="ＭＳ Ｐゴシック" charset="-128"/>
              <a:cs typeface="Arial"/>
            </a:endParaRPr>
          </a:p>
        </p:txBody>
      </p:sp>
      <p:sp>
        <p:nvSpPr>
          <p:cNvPr id="130052" name="Slide Number Placeholder 3"/>
          <p:cNvSpPr>
            <a:spLocks noGrp="1"/>
          </p:cNvSpPr>
          <p:nvPr>
            <p:ph type="sldNum" sz="quarter" idx="5"/>
          </p:nvPr>
        </p:nvSpPr>
        <p:spPr>
          <a:noFill/>
        </p:spPr>
        <p:txBody>
          <a:bodyPr/>
          <a:lstStyle/>
          <a:p>
            <a:fld id="{E9C16E42-E0E8-6845-AE9F-0B8ED47F9071}" type="slidenum">
              <a:rPr lang="en-US"/>
              <a:pPr/>
              <a:t>46</a:t>
            </a:fld>
            <a:endParaRPr lang="en-US" dirty="0"/>
          </a:p>
        </p:txBody>
      </p:sp>
    </p:spTree>
    <p:extLst>
      <p:ext uri="{BB962C8B-B14F-4D97-AF65-F5344CB8AC3E}">
        <p14:creationId xmlns:p14="http://schemas.microsoft.com/office/powerpoint/2010/main" val="3172542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5172" name="Slide Number Placeholder 3"/>
          <p:cNvSpPr>
            <a:spLocks noGrp="1"/>
          </p:cNvSpPr>
          <p:nvPr>
            <p:ph type="sldNum" sz="quarter" idx="5"/>
          </p:nvPr>
        </p:nvSpPr>
        <p:spPr>
          <a:noFill/>
        </p:spPr>
        <p:txBody>
          <a:bodyPr/>
          <a:lstStyle/>
          <a:p>
            <a:fld id="{0E94948B-10A3-4F40-8B46-D972130537A5}" type="slidenum">
              <a:rPr lang="en-US"/>
              <a:pPr/>
              <a:t>47</a:t>
            </a:fld>
            <a:endParaRPr lang="en-US" dirty="0"/>
          </a:p>
        </p:txBody>
      </p:sp>
    </p:spTree>
    <p:extLst>
      <p:ext uri="{BB962C8B-B14F-4D97-AF65-F5344CB8AC3E}">
        <p14:creationId xmlns:p14="http://schemas.microsoft.com/office/powerpoint/2010/main" val="1447348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6196" name="Slide Number Placeholder 3"/>
          <p:cNvSpPr>
            <a:spLocks noGrp="1"/>
          </p:cNvSpPr>
          <p:nvPr>
            <p:ph type="sldNum" sz="quarter" idx="5"/>
          </p:nvPr>
        </p:nvSpPr>
        <p:spPr>
          <a:noFill/>
        </p:spPr>
        <p:txBody>
          <a:bodyPr/>
          <a:lstStyle/>
          <a:p>
            <a:fld id="{E41B9235-FF76-5343-80A6-2A52B8C158CB}" type="slidenum">
              <a:rPr lang="en-US"/>
              <a:pPr/>
              <a:t>48</a:t>
            </a:fld>
            <a:endParaRPr lang="en-US" dirty="0"/>
          </a:p>
        </p:txBody>
      </p:sp>
    </p:spTree>
    <p:extLst>
      <p:ext uri="{BB962C8B-B14F-4D97-AF65-F5344CB8AC3E}">
        <p14:creationId xmlns:p14="http://schemas.microsoft.com/office/powerpoint/2010/main" val="3721482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7220" name="Slide Number Placeholder 3"/>
          <p:cNvSpPr>
            <a:spLocks noGrp="1"/>
          </p:cNvSpPr>
          <p:nvPr>
            <p:ph type="sldNum" sz="quarter" idx="5"/>
          </p:nvPr>
        </p:nvSpPr>
        <p:spPr>
          <a:noFill/>
        </p:spPr>
        <p:txBody>
          <a:bodyPr/>
          <a:lstStyle/>
          <a:p>
            <a:fld id="{C3FB538D-6EF2-E04A-B8BE-3754733D8CB8}" type="slidenum">
              <a:rPr lang="en-US"/>
              <a:pPr/>
              <a:t>49</a:t>
            </a:fld>
            <a:endParaRPr lang="en-US" dirty="0"/>
          </a:p>
        </p:txBody>
      </p:sp>
    </p:spTree>
    <p:extLst>
      <p:ext uri="{BB962C8B-B14F-4D97-AF65-F5344CB8AC3E}">
        <p14:creationId xmlns:p14="http://schemas.microsoft.com/office/powerpoint/2010/main" val="233245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A1DA4565-A8C2-4B4A-9E0F-FE63CDDD8F91}" type="slidenum">
              <a:rPr lang="en-US"/>
              <a:pPr/>
              <a:t>5</a:t>
            </a:fld>
            <a:endParaRPr lang="en-US" dirty="0"/>
          </a:p>
        </p:txBody>
      </p:sp>
    </p:spTree>
    <p:extLst>
      <p:ext uri="{BB962C8B-B14F-4D97-AF65-F5344CB8AC3E}">
        <p14:creationId xmlns:p14="http://schemas.microsoft.com/office/powerpoint/2010/main" val="1259756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17091"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sz="1200" b="0" i="0" u="none" strike="noStrike" kern="1200" baseline="0" dirty="0">
                <a:solidFill>
                  <a:schemeClr val="tx1"/>
                </a:solidFill>
                <a:latin typeface="Arial"/>
                <a:ea typeface="ＭＳ Ｐゴシック" pitchFamily="1" charset="-128"/>
                <a:cs typeface="Arial"/>
              </a:rPr>
              <a:t>Figure 13.19 Traditional irrigation methods rely on gravity and flowing water (left). Newer systems such as center-pivot, low-pressure sprinkler irrigation (right) and drip irrigation (center) are far more efficient.</a:t>
            </a:r>
          </a:p>
        </p:txBody>
      </p:sp>
    </p:spTree>
    <p:extLst>
      <p:ext uri="{BB962C8B-B14F-4D97-AF65-F5344CB8AC3E}">
        <p14:creationId xmlns:p14="http://schemas.microsoft.com/office/powerpoint/2010/main" val="3790424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0292" name="Slide Number Placeholder 3"/>
          <p:cNvSpPr>
            <a:spLocks noGrp="1"/>
          </p:cNvSpPr>
          <p:nvPr>
            <p:ph type="sldNum" sz="quarter" idx="5"/>
          </p:nvPr>
        </p:nvSpPr>
        <p:spPr>
          <a:noFill/>
        </p:spPr>
        <p:txBody>
          <a:bodyPr/>
          <a:lstStyle/>
          <a:p>
            <a:fld id="{4FA8F98B-693E-7A41-923C-00C15589C1DA}" type="slidenum">
              <a:rPr lang="en-US"/>
              <a:pPr/>
              <a:t>52</a:t>
            </a:fld>
            <a:endParaRPr lang="en-US" dirty="0"/>
          </a:p>
        </p:txBody>
      </p:sp>
    </p:spTree>
    <p:extLst>
      <p:ext uri="{BB962C8B-B14F-4D97-AF65-F5344CB8AC3E}">
        <p14:creationId xmlns:p14="http://schemas.microsoft.com/office/powerpoint/2010/main" val="1293439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charset="0"/>
                <a:ea typeface="ＭＳ Ｐゴシック" pitchFamily="1" charset="-128"/>
                <a:cs typeface="ＭＳ Ｐゴシック" charset="-128"/>
              </a:rPr>
              <a:t>FIGURE 13.20 Solutions: In areas of Bangladesh and India, where water tables are high, many small-scale farmers use treadle pumps to supply irrigation water to their fields.</a:t>
            </a:r>
            <a:endParaRPr b="0" noProof="1">
              <a:solidFill>
                <a:srgbClr val="000000"/>
              </a:solidFill>
              <a:latin typeface="Arial"/>
              <a:ea typeface="ＭＳ Ｐゴシック" charset="-128"/>
              <a:cs typeface="Arial"/>
            </a:endParaRPr>
          </a:p>
        </p:txBody>
      </p:sp>
      <p:sp>
        <p:nvSpPr>
          <p:cNvPr id="141316" name="Slide Number Placeholder 3"/>
          <p:cNvSpPr>
            <a:spLocks noGrp="1"/>
          </p:cNvSpPr>
          <p:nvPr>
            <p:ph type="sldNum" sz="quarter" idx="5"/>
          </p:nvPr>
        </p:nvSpPr>
        <p:spPr>
          <a:noFill/>
        </p:spPr>
        <p:txBody>
          <a:bodyPr/>
          <a:lstStyle/>
          <a:p>
            <a:fld id="{D77413E9-7DFE-2546-8EE4-9848FD72CAEE}" type="slidenum">
              <a:rPr lang="en-US"/>
              <a:pPr/>
              <a:t>53</a:t>
            </a:fld>
            <a:endParaRPr lang="en-US" dirty="0"/>
          </a:p>
        </p:txBody>
      </p:sp>
    </p:spTree>
    <p:extLst>
      <p:ext uri="{BB962C8B-B14F-4D97-AF65-F5344CB8AC3E}">
        <p14:creationId xmlns:p14="http://schemas.microsoft.com/office/powerpoint/2010/main" val="2912950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2340" name="Slide Number Placeholder 3"/>
          <p:cNvSpPr>
            <a:spLocks noGrp="1"/>
          </p:cNvSpPr>
          <p:nvPr>
            <p:ph type="sldNum" sz="quarter" idx="5"/>
          </p:nvPr>
        </p:nvSpPr>
        <p:spPr>
          <a:noFill/>
        </p:spPr>
        <p:txBody>
          <a:bodyPr/>
          <a:lstStyle/>
          <a:p>
            <a:fld id="{9B2567ED-9885-3F48-88E0-5D6D7BFFBA60}" type="slidenum">
              <a:rPr lang="en-US"/>
              <a:pPr/>
              <a:t>54</a:t>
            </a:fld>
            <a:endParaRPr lang="en-US" dirty="0"/>
          </a:p>
        </p:txBody>
      </p:sp>
    </p:spTree>
    <p:extLst>
      <p:ext uri="{BB962C8B-B14F-4D97-AF65-F5344CB8AC3E}">
        <p14:creationId xmlns:p14="http://schemas.microsoft.com/office/powerpoint/2010/main" val="1192617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13.22 This yard in Encinitas, a city in a dry area of southern California (USA), uses a mix of plants that are native to the arid environment and require little watering.</a:t>
            </a:r>
            <a:endParaRPr noProof="1">
              <a:solidFill>
                <a:srgbClr val="000000"/>
              </a:solidFill>
              <a:latin typeface="Arial"/>
              <a:ea typeface="ＭＳ Ｐゴシック" charset="-128"/>
              <a:cs typeface="Arial"/>
            </a:endParaRPr>
          </a:p>
        </p:txBody>
      </p:sp>
      <p:sp>
        <p:nvSpPr>
          <p:cNvPr id="144388" name="Slide Number Placeholder 3"/>
          <p:cNvSpPr>
            <a:spLocks noGrp="1"/>
          </p:cNvSpPr>
          <p:nvPr>
            <p:ph type="sldNum" sz="quarter" idx="5"/>
          </p:nvPr>
        </p:nvSpPr>
        <p:spPr>
          <a:noFill/>
        </p:spPr>
        <p:txBody>
          <a:bodyPr/>
          <a:lstStyle/>
          <a:p>
            <a:fld id="{7AA0D86F-71A3-8B46-B696-36D2E1CBDB14}" type="slidenum">
              <a:rPr lang="en-US"/>
              <a:pPr/>
              <a:t>55</a:t>
            </a:fld>
            <a:endParaRPr lang="en-US" dirty="0"/>
          </a:p>
        </p:txBody>
      </p:sp>
    </p:spTree>
    <p:extLst>
      <p:ext uri="{BB962C8B-B14F-4D97-AF65-F5344CB8AC3E}">
        <p14:creationId xmlns:p14="http://schemas.microsoft.com/office/powerpoint/2010/main" val="1530764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13.23 Ways to reduce freshwater losses in industries, homes, and businesses (Concept 13.6). Critical thinking</a:t>
            </a:r>
            <a:r>
              <a:rPr lang="en-US" sz="1200" b="0" u="none" strike="noStrike" kern="1200" baseline="0" dirty="0">
                <a:solidFill>
                  <a:schemeClr val="tx1"/>
                </a:solidFill>
                <a:latin typeface="Arial"/>
                <a:cs typeface="Arial"/>
              </a:rPr>
              <a:t>:</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Which three of these solutions do you think are the best ones? Why?</a:t>
            </a:r>
            <a:endParaRPr noProof="1">
              <a:solidFill>
                <a:srgbClr val="000000"/>
              </a:solidFill>
              <a:latin typeface="Arial"/>
              <a:ea typeface="ＭＳ Ｐゴシック" charset="-128"/>
              <a:cs typeface="Arial"/>
            </a:endParaRPr>
          </a:p>
        </p:txBody>
      </p:sp>
      <p:sp>
        <p:nvSpPr>
          <p:cNvPr id="143364" name="Slide Number Placeholder 3"/>
          <p:cNvSpPr>
            <a:spLocks noGrp="1"/>
          </p:cNvSpPr>
          <p:nvPr>
            <p:ph type="sldNum" sz="quarter" idx="5"/>
          </p:nvPr>
        </p:nvSpPr>
        <p:spPr>
          <a:noFill/>
        </p:spPr>
        <p:txBody>
          <a:bodyPr/>
          <a:lstStyle/>
          <a:p>
            <a:fld id="{E8948AF2-C423-EE4E-BB65-3A8E97FA61FC}" type="slidenum">
              <a:rPr lang="en-US"/>
              <a:pPr/>
              <a:t>56</a:t>
            </a:fld>
            <a:endParaRPr lang="en-US" dirty="0"/>
          </a:p>
        </p:txBody>
      </p:sp>
    </p:spTree>
    <p:extLst>
      <p:ext uri="{BB962C8B-B14F-4D97-AF65-F5344CB8AC3E}">
        <p14:creationId xmlns:p14="http://schemas.microsoft.com/office/powerpoint/2010/main" val="3527171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5412" name="Slide Number Placeholder 3"/>
          <p:cNvSpPr>
            <a:spLocks noGrp="1"/>
          </p:cNvSpPr>
          <p:nvPr>
            <p:ph type="sldNum" sz="quarter" idx="5"/>
          </p:nvPr>
        </p:nvSpPr>
        <p:spPr>
          <a:noFill/>
        </p:spPr>
        <p:txBody>
          <a:bodyPr/>
          <a:lstStyle/>
          <a:p>
            <a:fld id="{5CBE1F01-E21C-B24D-897B-57B4173769B3}" type="slidenum">
              <a:rPr lang="en-US"/>
              <a:pPr/>
              <a:t>57</a:t>
            </a:fld>
            <a:endParaRPr lang="en-US" dirty="0"/>
          </a:p>
        </p:txBody>
      </p:sp>
    </p:spTree>
    <p:extLst>
      <p:ext uri="{BB962C8B-B14F-4D97-AF65-F5344CB8AC3E}">
        <p14:creationId xmlns:p14="http://schemas.microsoft.com/office/powerpoint/2010/main" val="2830649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58</a:t>
            </a:fld>
            <a:endParaRPr lang="en-US" dirty="0"/>
          </a:p>
        </p:txBody>
      </p:sp>
    </p:spTree>
    <p:extLst>
      <p:ext uri="{BB962C8B-B14F-4D97-AF65-F5344CB8AC3E}">
        <p14:creationId xmlns:p14="http://schemas.microsoft.com/office/powerpoint/2010/main" val="504798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13.25 Individuals matter: You can reduce your use and waste of freshwater. Question: Which of these steps have you taken? Which would you like to take?</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B746A712-A782-DD4F-9A19-C07E768593A6}" type="slidenum">
              <a:rPr lang="en-US" smtClean="0"/>
              <a:pPr/>
              <a:t>59</a:t>
            </a:fld>
            <a:endParaRPr lang="en-US" dirty="0"/>
          </a:p>
        </p:txBody>
      </p:sp>
    </p:spTree>
    <p:extLst>
      <p:ext uri="{BB962C8B-B14F-4D97-AF65-F5344CB8AC3E}">
        <p14:creationId xmlns:p14="http://schemas.microsoft.com/office/powerpoint/2010/main" val="2063807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8484" name="Slide Number Placeholder 3"/>
          <p:cNvSpPr>
            <a:spLocks noGrp="1"/>
          </p:cNvSpPr>
          <p:nvPr>
            <p:ph type="sldNum" sz="quarter" idx="5"/>
          </p:nvPr>
        </p:nvSpPr>
        <p:spPr>
          <a:noFill/>
        </p:spPr>
        <p:txBody>
          <a:bodyPr/>
          <a:lstStyle/>
          <a:p>
            <a:fld id="{5E1CA513-7B96-E34D-A409-8688D2251C81}" type="slidenum">
              <a:rPr lang="en-US"/>
              <a:pPr/>
              <a:t>60</a:t>
            </a:fld>
            <a:endParaRPr lang="en-US" dirty="0"/>
          </a:p>
        </p:txBody>
      </p:sp>
    </p:spTree>
    <p:extLst>
      <p:ext uri="{BB962C8B-B14F-4D97-AF65-F5344CB8AC3E}">
        <p14:creationId xmlns:p14="http://schemas.microsoft.com/office/powerpoint/2010/main" val="267704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575ABCA6-1E96-A24E-9E9C-80665AA1500C}" type="slidenum">
              <a:rPr lang="en-US"/>
              <a:pPr/>
              <a:t>6</a:t>
            </a:fld>
            <a:endParaRPr lang="en-US" dirty="0"/>
          </a:p>
        </p:txBody>
      </p:sp>
    </p:spTree>
    <p:extLst>
      <p:ext uri="{BB962C8B-B14F-4D97-AF65-F5344CB8AC3E}">
        <p14:creationId xmlns:p14="http://schemas.microsoft.com/office/powerpoint/2010/main" val="10080703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9508" name="Slide Number Placeholder 3"/>
          <p:cNvSpPr>
            <a:spLocks noGrp="1"/>
          </p:cNvSpPr>
          <p:nvPr>
            <p:ph type="sldNum" sz="quarter" idx="5"/>
          </p:nvPr>
        </p:nvSpPr>
        <p:spPr>
          <a:noFill/>
        </p:spPr>
        <p:txBody>
          <a:bodyPr/>
          <a:lstStyle/>
          <a:p>
            <a:fld id="{49E6BB70-3B40-F042-AB34-1FD363CD567B}" type="slidenum">
              <a:rPr lang="en-US"/>
              <a:pPr/>
              <a:t>61</a:t>
            </a:fld>
            <a:endParaRPr lang="en-US" dirty="0"/>
          </a:p>
        </p:txBody>
      </p:sp>
    </p:spTree>
    <p:extLst>
      <p:ext uri="{BB962C8B-B14F-4D97-AF65-F5344CB8AC3E}">
        <p14:creationId xmlns:p14="http://schemas.microsoft.com/office/powerpoint/2010/main" val="2761031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62</a:t>
            </a:fld>
            <a:endParaRPr lang="en-US" dirty="0"/>
          </a:p>
        </p:txBody>
      </p:sp>
    </p:spTree>
    <p:extLst>
      <p:ext uri="{BB962C8B-B14F-4D97-AF65-F5344CB8AC3E}">
        <p14:creationId xmlns:p14="http://schemas.microsoft.com/office/powerpoint/2010/main" val="2387199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19139"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latin typeface="Arial"/>
                <a:ea typeface="ＭＳ Ｐゴシック" charset="-128"/>
                <a:cs typeface="Arial"/>
              </a:rPr>
              <a:t>Figure 13.26 </a:t>
            </a:r>
            <a:r>
              <a:rPr lang="en-US" b="0" kern="1200" baseline="0" dirty="0">
                <a:solidFill>
                  <a:schemeClr val="tx1"/>
                </a:solidFill>
                <a:latin typeface="Arial"/>
                <a:cs typeface="Arial"/>
              </a:rPr>
              <a:t>Natural capital degradation</a:t>
            </a:r>
            <a:r>
              <a:rPr lang="en-US" kern="1200" baseline="0" dirty="0">
                <a:solidFill>
                  <a:schemeClr val="tx1"/>
                </a:solidFill>
                <a:latin typeface="Arial"/>
                <a:cs typeface="Arial"/>
              </a:rPr>
              <a:t>: A hillside before and after deforestation. Question: How might a drought in this area make these effects even worse?</a:t>
            </a:r>
            <a:endParaRPr lang="en-US" b="1" dirty="0">
              <a:latin typeface="Arial"/>
              <a:ea typeface="ＭＳ Ｐゴシック" charset="-128"/>
              <a:cs typeface="Arial"/>
            </a:endParaRPr>
          </a:p>
        </p:txBody>
      </p:sp>
    </p:spTree>
    <p:extLst>
      <p:ext uri="{BB962C8B-B14F-4D97-AF65-F5344CB8AC3E}">
        <p14:creationId xmlns:p14="http://schemas.microsoft.com/office/powerpoint/2010/main" val="2026963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2580" name="Slide Number Placeholder 3"/>
          <p:cNvSpPr>
            <a:spLocks noGrp="1"/>
          </p:cNvSpPr>
          <p:nvPr>
            <p:ph type="sldNum" sz="quarter" idx="5"/>
          </p:nvPr>
        </p:nvSpPr>
        <p:spPr>
          <a:noFill/>
        </p:spPr>
        <p:txBody>
          <a:bodyPr/>
          <a:lstStyle/>
          <a:p>
            <a:fld id="{DA12FACF-8972-C647-91F0-926082960902}" type="slidenum">
              <a:rPr lang="en-US"/>
              <a:pPr/>
              <a:t>64</a:t>
            </a:fld>
            <a:endParaRPr lang="en-US" dirty="0"/>
          </a:p>
        </p:txBody>
      </p:sp>
    </p:spTree>
    <p:extLst>
      <p:ext uri="{BB962C8B-B14F-4D97-AF65-F5344CB8AC3E}">
        <p14:creationId xmlns:p14="http://schemas.microsoft.com/office/powerpoint/2010/main" val="834897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3604" name="Slide Number Placeholder 3"/>
          <p:cNvSpPr>
            <a:spLocks noGrp="1"/>
          </p:cNvSpPr>
          <p:nvPr>
            <p:ph type="sldNum" sz="quarter" idx="5"/>
          </p:nvPr>
        </p:nvSpPr>
        <p:spPr>
          <a:noFill/>
        </p:spPr>
        <p:txBody>
          <a:bodyPr/>
          <a:lstStyle/>
          <a:p>
            <a:fld id="{7CE0782F-965B-5A42-8E46-CA5F2B06F6A1}" type="slidenum">
              <a:rPr lang="en-US"/>
              <a:pPr/>
              <a:t>65</a:t>
            </a:fld>
            <a:endParaRPr lang="en-US" dirty="0"/>
          </a:p>
        </p:txBody>
      </p:sp>
    </p:spTree>
    <p:extLst>
      <p:ext uri="{BB962C8B-B14F-4D97-AF65-F5344CB8AC3E}">
        <p14:creationId xmlns:p14="http://schemas.microsoft.com/office/powerpoint/2010/main" val="3257718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13</a:t>
            </a:r>
            <a:r>
              <a:rPr lang="en-US" b="0" noProof="1">
                <a:solidFill>
                  <a:srgbClr val="000000"/>
                </a:solidFill>
                <a:latin typeface="Arial"/>
                <a:ea typeface="ＭＳ Ｐゴシック" charset="-128"/>
                <a:cs typeface="Arial"/>
              </a:rPr>
              <a:t>.27</a:t>
            </a:r>
            <a:r>
              <a:rPr b="0" noProof="1">
                <a:solidFill>
                  <a:srgbClr val="000000"/>
                </a:solidFill>
                <a:latin typeface="Arial"/>
                <a:ea typeface="ＭＳ Ｐゴシック" charset="-128"/>
                <a:cs typeface="Arial"/>
              </a:rPr>
              <a:t> </a:t>
            </a:r>
            <a:r>
              <a:rPr lang="en-US" sz="1200" kern="1200" baseline="0" dirty="0">
                <a:solidFill>
                  <a:schemeClr val="tx1"/>
                </a:solidFill>
                <a:latin typeface="Arial"/>
                <a:cs typeface="Arial"/>
              </a:rPr>
              <a:t>Methods for reducing the harmful effects of flooding (Concept 13.7). Critical thinking: Which two of these solutions do you think are the best ones? Why?</a:t>
            </a:r>
            <a:endParaRPr noProof="1">
              <a:solidFill>
                <a:srgbClr val="000000"/>
              </a:solidFill>
              <a:latin typeface="Arial"/>
              <a:ea typeface="ＭＳ Ｐゴシック" charset="-128"/>
              <a:cs typeface="Arial"/>
            </a:endParaRPr>
          </a:p>
        </p:txBody>
      </p:sp>
      <p:sp>
        <p:nvSpPr>
          <p:cNvPr id="154628" name="Slide Number Placeholder 3"/>
          <p:cNvSpPr>
            <a:spLocks noGrp="1"/>
          </p:cNvSpPr>
          <p:nvPr>
            <p:ph type="sldNum" sz="quarter" idx="5"/>
          </p:nvPr>
        </p:nvSpPr>
        <p:spPr>
          <a:noFill/>
        </p:spPr>
        <p:txBody>
          <a:bodyPr/>
          <a:lstStyle/>
          <a:p>
            <a:fld id="{9AEF1A11-CFDF-5B48-AFF2-192A0A988B34}" type="slidenum">
              <a:rPr lang="en-US"/>
              <a:pPr/>
              <a:t>66</a:t>
            </a:fld>
            <a:endParaRPr lang="en-US" dirty="0"/>
          </a:p>
        </p:txBody>
      </p:sp>
    </p:spTree>
    <p:extLst>
      <p:ext uri="{BB962C8B-B14F-4D97-AF65-F5344CB8AC3E}">
        <p14:creationId xmlns:p14="http://schemas.microsoft.com/office/powerpoint/2010/main" val="390920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8D4D1EDB-8CEC-6745-8E93-B38B60DA8358}" type="slidenum">
              <a:rPr lang="en-US"/>
              <a:pPr/>
              <a:t>7</a:t>
            </a:fld>
            <a:endParaRPr lang="en-US" dirty="0"/>
          </a:p>
        </p:txBody>
      </p:sp>
    </p:spTree>
    <p:extLst>
      <p:ext uri="{BB962C8B-B14F-4D97-AF65-F5344CB8AC3E}">
        <p14:creationId xmlns:p14="http://schemas.microsoft.com/office/powerpoint/2010/main" val="209257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78B11968-D53B-A444-91FC-78966C6904DF}" type="slidenum">
              <a:rPr lang="en-US"/>
              <a:pPr/>
              <a:t>9</a:t>
            </a:fld>
            <a:endParaRPr lang="en-US" dirty="0"/>
          </a:p>
        </p:txBody>
      </p:sp>
    </p:spTree>
    <p:extLst>
      <p:ext uri="{BB962C8B-B14F-4D97-AF65-F5344CB8AC3E}">
        <p14:creationId xmlns:p14="http://schemas.microsoft.com/office/powerpoint/2010/main" val="118845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FD5EA73B-6AA1-6241-953C-F0298B0F1E81}" type="slidenum">
              <a:rPr lang="en-US"/>
              <a:pPr/>
              <a:t>10</a:t>
            </a:fld>
            <a:endParaRPr lang="en-US" dirty="0"/>
          </a:p>
        </p:txBody>
      </p:sp>
    </p:spTree>
    <p:extLst>
      <p:ext uri="{BB962C8B-B14F-4D97-AF65-F5344CB8AC3E}">
        <p14:creationId xmlns:p14="http://schemas.microsoft.com/office/powerpoint/2010/main" val="309110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Figure 13.3 </a:t>
            </a:r>
            <a:r>
              <a:rPr lang="en-US" sz="1200" b="0" i="0" u="none" strike="noStrike" kern="1200" baseline="0" dirty="0">
                <a:solidFill>
                  <a:schemeClr val="tx1"/>
                </a:solidFill>
                <a:latin typeface="Arial"/>
                <a:cs typeface="Arial"/>
              </a:rPr>
              <a:t>Natural capital: Much of the water that falls in precipitation seeps into the ground to become groundwater, stored in aquifers.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B746A712-A782-DD4F-9A19-C07E768593A6}" type="slidenum">
              <a:rPr lang="en-US" smtClean="0"/>
              <a:pPr/>
              <a:t>11</a:t>
            </a:fld>
            <a:endParaRPr lang="en-US" dirty="0"/>
          </a:p>
        </p:txBody>
      </p:sp>
    </p:spTree>
    <p:extLst>
      <p:ext uri="{BB962C8B-B14F-4D97-AF65-F5344CB8AC3E}">
        <p14:creationId xmlns:p14="http://schemas.microsoft.com/office/powerpoint/2010/main" val="240853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29855635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166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61331691"/>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228787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0850609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971800"/>
            <a:ext cx="4267200" cy="2072440"/>
          </a:xfrm>
        </p:spPr>
        <p:txBody>
          <a:bodyPr/>
          <a:lstStyle/>
          <a:p>
            <a:pPr algn="ctr"/>
            <a:r>
              <a:rPr lang="en-US" sz="4000" b="1" dirty="0"/>
              <a:t>Chapter 13</a:t>
            </a:r>
          </a:p>
          <a:p>
            <a:pPr algn="ctr"/>
            <a:r>
              <a:rPr lang="en-US" sz="4000" dirty="0"/>
              <a:t>Water Resources</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44CB2A2B-0B0C-4456-B2AE-39180F0AC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4270019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noChangeArrowheads="1"/>
          </p:cNvSpPr>
          <p:nvPr>
            <p:ph type="title"/>
          </p:nvPr>
        </p:nvSpPr>
        <p:spPr/>
        <p:txBody>
          <a:bodyPr>
            <a:normAutofit fontScale="90000"/>
          </a:bodyPr>
          <a:lstStyle/>
          <a:p>
            <a:r>
              <a:rPr lang="en-US" dirty="0"/>
              <a:t>Groundwater and Surface Water Are Critical Resources (2 of 3)</a:t>
            </a:r>
          </a:p>
        </p:txBody>
      </p:sp>
      <p:sp>
        <p:nvSpPr>
          <p:cNvPr id="15363" name="Content Placeholder 3"/>
          <p:cNvSpPr>
            <a:spLocks noGrp="1" noChangeArrowheads="1"/>
          </p:cNvSpPr>
          <p:nvPr>
            <p:ph idx="1"/>
          </p:nvPr>
        </p:nvSpPr>
        <p:spPr/>
        <p:txBody>
          <a:bodyPr/>
          <a:lstStyle/>
          <a:p>
            <a:r>
              <a:rPr lang="en-US" dirty="0"/>
              <a:t>Surface water</a:t>
            </a:r>
          </a:p>
          <a:p>
            <a:pPr lvl="1"/>
            <a:r>
              <a:rPr lang="en-US" dirty="0"/>
              <a:t>Surface runoff</a:t>
            </a:r>
          </a:p>
          <a:p>
            <a:pPr lvl="1"/>
            <a:r>
              <a:rPr lang="en-US" dirty="0"/>
              <a:t>Watershed (drainage) basin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normAutofit fontScale="90000"/>
          </a:bodyPr>
          <a:lstStyle/>
          <a:p>
            <a:r>
              <a:rPr lang="en-US" dirty="0"/>
              <a:t>Groundwater and Surface Water Are Critical Resources (3 of 3)</a:t>
            </a:r>
          </a:p>
        </p:txBody>
      </p:sp>
      <p:pic>
        <p:nvPicPr>
          <p:cNvPr id="3" name="Picture 2" descr="An illustration shows a three-dimensional surface, where a lake is shown and labeled. Several streams arising from the lakes are shown and labeled. Vegetation is found around the streams. Clouds are shown above the surface and water precipitates and falls from it and it is labeled as, “precipitation.” Evaporation and Transpiration and separately another Evaporation are indicated as arrow marks pointing upwards. Below the vegetation on the ground level is the water table and infiltration is indicated by downward arrow marks from the water table to the unconfined aquifer (a layer of water) which is located below the water table and confined aquifer is a layer of water below the unconfined aquifer. The layer of soil between the unconfined and confined aquifer is the less permeable material such as clay. Below the confined aquifer is the layer which is confining impermeable rock layer. Run-off is also labelled in the vegetation. The drinking water well is dug until the unconfined aquifer layer and the artesian well is dug until the confined aquifer lay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76400"/>
            <a:ext cx="5626054" cy="4148466"/>
          </a:xfrm>
          <a:prstGeom prst="rect">
            <a:avLst/>
          </a:prstGeom>
        </p:spPr>
      </p:pic>
    </p:spTree>
    <p:extLst>
      <p:ext uri="{BB962C8B-B14F-4D97-AF65-F5344CB8AC3E}">
        <p14:creationId xmlns:p14="http://schemas.microsoft.com/office/powerpoint/2010/main" val="39969818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noChangeArrowheads="1"/>
          </p:cNvSpPr>
          <p:nvPr>
            <p:ph type="title"/>
          </p:nvPr>
        </p:nvSpPr>
        <p:spPr/>
        <p:txBody>
          <a:bodyPr>
            <a:normAutofit fontScale="90000"/>
          </a:bodyPr>
          <a:lstStyle/>
          <a:p>
            <a:r>
              <a:rPr lang="en-US" dirty="0"/>
              <a:t>We Are Using Increasing Amounts of the World’s Reliable Runoff  (1 of 2)</a:t>
            </a:r>
          </a:p>
        </p:txBody>
      </p:sp>
      <p:sp>
        <p:nvSpPr>
          <p:cNvPr id="17411" name="Content Placeholder 3"/>
          <p:cNvSpPr>
            <a:spLocks noGrp="1" noChangeArrowheads="1"/>
          </p:cNvSpPr>
          <p:nvPr>
            <p:ph idx="1"/>
          </p:nvPr>
        </p:nvSpPr>
        <p:spPr>
          <a:xfrm>
            <a:off x="228600" y="1295400"/>
            <a:ext cx="8229600" cy="5029200"/>
          </a:xfrm>
        </p:spPr>
        <p:txBody>
          <a:bodyPr/>
          <a:lstStyle/>
          <a:p>
            <a:r>
              <a:rPr lang="en-US" dirty="0"/>
              <a:t>Two-thirds of surface runoff lost to seasonal floods</a:t>
            </a:r>
          </a:p>
          <a:p>
            <a:r>
              <a:rPr lang="en-US" dirty="0"/>
              <a:t>Reliable runoff</a:t>
            </a:r>
          </a:p>
          <a:p>
            <a:pPr lvl="1"/>
            <a:r>
              <a:rPr lang="en-US" dirty="0"/>
              <a:t>Remaining one-third reliable source of freshwater</a:t>
            </a:r>
          </a:p>
          <a:p>
            <a:r>
              <a:rPr lang="en-US" dirty="0"/>
              <a:t>Worldwide averages</a:t>
            </a:r>
          </a:p>
          <a:p>
            <a:pPr lvl="1"/>
            <a:r>
              <a:rPr lang="en-US" dirty="0"/>
              <a:t>Irrigation for crops and livestock: 70%</a:t>
            </a:r>
          </a:p>
          <a:p>
            <a:pPr lvl="1"/>
            <a:r>
              <a:rPr lang="en-US" dirty="0"/>
              <a:t>Industrial use: 20%</a:t>
            </a:r>
          </a:p>
          <a:p>
            <a:pPr lvl="1"/>
            <a:r>
              <a:rPr lang="en-US" dirty="0"/>
              <a:t>Cities and residences: 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789"/>
            <a:ext cx="9677400" cy="1004011"/>
          </a:xfrm>
        </p:spPr>
        <p:txBody>
          <a:bodyPr>
            <a:normAutofit fontScale="90000"/>
          </a:bodyPr>
          <a:lstStyle/>
          <a:p>
            <a:r>
              <a:rPr lang="en-US" dirty="0"/>
              <a:t>We Are Using Increasing Amounts of the World’s Reliable Runoff (2 of 2)</a:t>
            </a:r>
          </a:p>
        </p:txBody>
      </p:sp>
      <p:sp>
        <p:nvSpPr>
          <p:cNvPr id="3" name="Content Placeholder 2"/>
          <p:cNvSpPr>
            <a:spLocks noGrp="1"/>
          </p:cNvSpPr>
          <p:nvPr>
            <p:ph type="body" sz="half" idx="2"/>
          </p:nvPr>
        </p:nvSpPr>
        <p:spPr>
          <a:xfrm>
            <a:off x="228600" y="1295400"/>
            <a:ext cx="7620000" cy="990600"/>
          </a:xfrm>
        </p:spPr>
        <p:txBody>
          <a:bodyPr>
            <a:normAutofit fontScale="92500"/>
          </a:bodyPr>
          <a:lstStyle/>
          <a:p>
            <a:pPr marL="342900" indent="-342900">
              <a:buSzPct val="100000"/>
              <a:buFont typeface="Arial" pitchFamily="34" charset="0"/>
              <a:buChar char="•"/>
            </a:pPr>
            <a:r>
              <a:rPr lang="en-US" sz="3000" dirty="0"/>
              <a:t>Virtual water</a:t>
            </a:r>
          </a:p>
          <a:p>
            <a:pPr marL="742950" lvl="1" indent="-285750">
              <a:buFont typeface="Arial" pitchFamily="34" charset="0"/>
              <a:buChar char="–"/>
            </a:pPr>
            <a:r>
              <a:rPr lang="en-US" sz="2600" dirty="0"/>
              <a:t>Water used to produce food and other products</a:t>
            </a:r>
            <a:endParaRPr lang="en-US" dirty="0"/>
          </a:p>
        </p:txBody>
      </p:sp>
      <p:pic>
        <p:nvPicPr>
          <p:cNvPr id="6" name="Picture 5" descr="An illustration shows seven photos. The first photo shows cup and saucer with a spoon, where the cup is filled with coffee and labeled as, “coffee: 0.9 tub.” The second photo shows bread labeled as, “bread: 4 tubs.” The third photo shows a cookie labeled as, “Hamburger: 12 tubs.” The fourth photo shows a T-shirt labeled as, “T-shirt: 17 tubs.” The fifth photo shows jeans which is labeled as, “Jeans: 72 tubs.” The sixth photo shows a car which is labeled as, “Car: 2600 tubs.” The seventh photo shows a house which is labeled as, “House: 16, 600 tubs.” Finally, above all these photos is an illustration of a bathtub which is labeled as, “bathtubs full (40 gall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82" y="3048000"/>
            <a:ext cx="8267436" cy="2334768"/>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a:xfrm>
            <a:off x="-152400" y="76200"/>
            <a:ext cx="9448800" cy="1004011"/>
          </a:xfrm>
        </p:spPr>
        <p:txBody>
          <a:bodyPr>
            <a:normAutofit fontScale="90000"/>
          </a:bodyPr>
          <a:lstStyle/>
          <a:p>
            <a:r>
              <a:rPr lang="en-US" dirty="0"/>
              <a:t>Case Study: Freshwater Resources in the United States (1 of 2)</a:t>
            </a:r>
          </a:p>
        </p:txBody>
      </p:sp>
      <p:sp>
        <p:nvSpPr>
          <p:cNvPr id="8" name="Content Placeholder 3"/>
          <p:cNvSpPr txBox="1">
            <a:spLocks noChangeArrowheads="1"/>
          </p:cNvSpPr>
          <p:nvPr/>
        </p:nvSpPr>
        <p:spPr>
          <a:xfrm>
            <a:off x="228600" y="1295401"/>
            <a:ext cx="8763000" cy="1219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76387"/>
              </a:buClr>
              <a:buSzPct val="100000"/>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t>More than enough renewable freshwater</a:t>
            </a:r>
          </a:p>
          <a:p>
            <a:pPr lvl="1" fontAlgn="auto">
              <a:spcAft>
                <a:spcPts val="0"/>
              </a:spcAft>
            </a:pPr>
            <a:r>
              <a:rPr lang="en-US" dirty="0"/>
              <a:t>Unevenly distributed and polluted</a:t>
            </a:r>
          </a:p>
        </p:txBody>
      </p:sp>
      <p:pic>
        <p:nvPicPr>
          <p:cNvPr id="9" name="Picture 8" descr="An illustration shows two pie charts. The first pie-chart shows the comparison of primary uses of water in the United States. The pie-chart is divided into five sections, where irrigation shows 37%, public water supply shows 13%, industry shows 5%, livestock production shows 4%, and electric power plant cooling shows 41% and each of the divisions is shaded in different colors. The second pie-chart shows the uses of water in a typical US household. The pie-chart is divided into 8 sections, where baths show 2%, leaks show 14%, faucets show 15%, other uses show 2%, showers 17%, washing clothes show 22%, dishwashers show 1%, and toilets show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728" y="2779037"/>
            <a:ext cx="6234545" cy="3159012"/>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52400" y="76200"/>
            <a:ext cx="9448800" cy="1004011"/>
          </a:xfrm>
        </p:spPr>
        <p:txBody>
          <a:bodyPr>
            <a:normAutofit fontScale="90000"/>
          </a:bodyPr>
          <a:lstStyle/>
          <a:p>
            <a:r>
              <a:rPr lang="en-US" dirty="0"/>
              <a:t>Case Study: Freshwater Resources in the United States (2 of 2)</a:t>
            </a:r>
          </a:p>
        </p:txBody>
      </p:sp>
      <p:pic>
        <p:nvPicPr>
          <p:cNvPr id="2" name="Picture 1" descr="A map shows the western states of United States, namely, Washington, Montana, North Dakota, Oregon, Idaho, Wyoming, South Dakota, Nevada, Utah, Colorado, Nebraska, Kansas, Oklahoma, California, Arizona, New Mexico, and Texas and are labeled. The highly likely conflict potential regions lie in the few portions of California, Nevada, Utah, Arizona, New Mexico, and Colorado. The substantial conflict potential regions lie in the few portions of Washington, California, Oregon, Arizona, New Mexico, and Texas. The Moderate Conflict Potential regions lie in the few portions of Washington, Oregon, California, Idaho, Montana, Wyoming, Colorado, New Mexico, North Dakota, Nebraska, Kansas, Oklahoma, and Texas. The Unmet rural water needs comprise of few portions of Nebraska, Kansas, Utah, Arizona, and New Mexico. Each of these regions are shaded in different colors to easily identify the differ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572" y="1585085"/>
            <a:ext cx="4058122" cy="4358515"/>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Your Water Footprint (1 of 2)</a:t>
            </a:r>
          </a:p>
        </p:txBody>
      </p:sp>
      <p:sp>
        <p:nvSpPr>
          <p:cNvPr id="3" name="Content Placeholder 2"/>
          <p:cNvSpPr>
            <a:spLocks noGrp="1"/>
          </p:cNvSpPr>
          <p:nvPr>
            <p:ph idx="1"/>
          </p:nvPr>
        </p:nvSpPr>
        <p:spPr/>
        <p:txBody>
          <a:bodyPr/>
          <a:lstStyle/>
          <a:p>
            <a:r>
              <a:rPr lang="en-US" dirty="0"/>
              <a:t>Rough measure of all the water an individual uses</a:t>
            </a:r>
          </a:p>
          <a:p>
            <a:r>
              <a:rPr lang="en-US" dirty="0"/>
              <a:t>Virtual water is water used indirectly to produce products and food, but is considered part of a person's water footprint depending  on what they consume</a:t>
            </a:r>
          </a:p>
        </p:txBody>
      </p:sp>
    </p:spTree>
    <p:extLst>
      <p:ext uri="{BB962C8B-B14F-4D97-AF65-F5344CB8AC3E}">
        <p14:creationId xmlns:p14="http://schemas.microsoft.com/office/powerpoint/2010/main" val="96977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74F8-65E4-482E-B381-4B9309AF2B8E}"/>
              </a:ext>
            </a:extLst>
          </p:cNvPr>
          <p:cNvSpPr>
            <a:spLocks noGrp="1"/>
          </p:cNvSpPr>
          <p:nvPr>
            <p:ph type="title"/>
          </p:nvPr>
        </p:nvSpPr>
        <p:spPr>
          <a:xfrm>
            <a:off x="519169" y="357626"/>
            <a:ext cx="8032638" cy="1004011"/>
          </a:xfrm>
        </p:spPr>
        <p:txBody>
          <a:bodyPr>
            <a:normAutofit fontScale="90000"/>
          </a:bodyPr>
          <a:lstStyle/>
          <a:p>
            <a:r>
              <a:rPr lang="en-US" dirty="0"/>
              <a:t>Critical Concept: Your Water Footprint</a:t>
            </a:r>
            <a:br>
              <a:rPr lang="en-US" dirty="0"/>
            </a:br>
            <a:r>
              <a:rPr lang="en-US" dirty="0"/>
              <a:t>(2 of 2)</a:t>
            </a:r>
          </a:p>
        </p:txBody>
      </p:sp>
      <p:sp>
        <p:nvSpPr>
          <p:cNvPr id="4" name="Text Placeholder 3">
            <a:extLst>
              <a:ext uri="{FF2B5EF4-FFF2-40B4-BE49-F238E27FC236}">
                <a16:creationId xmlns:a16="http://schemas.microsoft.com/office/drawing/2014/main" id="{753713F4-10BD-45C0-9531-B2EBC54DD2FB}"/>
              </a:ext>
            </a:extLst>
          </p:cNvPr>
          <p:cNvSpPr>
            <a:spLocks noGrp="1"/>
          </p:cNvSpPr>
          <p:nvPr>
            <p:ph type="body" sz="half" idx="2"/>
          </p:nvPr>
        </p:nvSpPr>
        <p:spPr>
          <a:xfrm>
            <a:off x="519169" y="4495800"/>
            <a:ext cx="8032638" cy="1655775"/>
          </a:xfrm>
        </p:spPr>
        <p:txBody>
          <a:bodyPr>
            <a:normAutofit fontScale="92500" lnSpcReduction="20000"/>
          </a:bodyPr>
          <a:lstStyle/>
          <a:p>
            <a:r>
              <a:rPr lang="en-US" sz="1700" dirty="0"/>
              <a:t>Producing and delivering a single one of each of the products listed here requires the equivalent of nearly one and usually many bathtubs full of freshwater, called </a:t>
            </a:r>
            <a:r>
              <a:rPr lang="en-US" sz="1700" i="1" dirty="0"/>
              <a:t>virtual water</a:t>
            </a:r>
            <a:r>
              <a:rPr lang="en-US" sz="1700" dirty="0"/>
              <a:t>. </a:t>
            </a:r>
            <a:r>
              <a:rPr lang="en-US" sz="1700" i="1" dirty="0"/>
              <a:t>Note: </a:t>
            </a:r>
            <a:r>
              <a:rPr lang="en-US" sz="1700" dirty="0"/>
              <a:t>1 bathtub = 151 liters (40 gallons).</a:t>
            </a:r>
          </a:p>
          <a:p>
            <a:endParaRPr lang="en-US" dirty="0"/>
          </a:p>
          <a:p>
            <a:r>
              <a:rPr lang="en-US" dirty="0"/>
              <a:t>Bathtub: </a:t>
            </a:r>
            <a:r>
              <a:rPr lang="en-US" dirty="0" err="1"/>
              <a:t>Baloncici</a:t>
            </a:r>
            <a:r>
              <a:rPr lang="en-US" dirty="0"/>
              <a:t>/Shutterstock.com. Coffee: Aleksandra </a:t>
            </a:r>
            <a:r>
              <a:rPr lang="en-US" dirty="0" err="1"/>
              <a:t>Nadeina</a:t>
            </a:r>
            <a:r>
              <a:rPr lang="en-US" dirty="0"/>
              <a:t>/Shutterstock.com. Bread: Alexander </a:t>
            </a:r>
            <a:r>
              <a:rPr lang="en-US" dirty="0" err="1"/>
              <a:t>Kalina</a:t>
            </a:r>
            <a:r>
              <a:rPr lang="en-US" dirty="0"/>
              <a:t>/Shutterstock.com. Hamburger: Joe Belanger/Shutterstock.com. T-shirt: </a:t>
            </a:r>
            <a:r>
              <a:rPr lang="en-US" dirty="0" err="1"/>
              <a:t>grmarc</a:t>
            </a:r>
            <a:r>
              <a:rPr lang="en-US" dirty="0"/>
              <a:t>/Shutterstock.com.</a:t>
            </a:r>
          </a:p>
          <a:p>
            <a:r>
              <a:rPr lang="en-US" dirty="0"/>
              <a:t>Jeans: Eyes wide/Shutterstock.com. Car: L Barnwell/Shutterstock.com. House: </a:t>
            </a:r>
            <a:r>
              <a:rPr lang="en-US" dirty="0" err="1"/>
              <a:t>Rafal</a:t>
            </a:r>
            <a:r>
              <a:rPr lang="en-US" dirty="0"/>
              <a:t> Olechowski/Shutterstock.com</a:t>
            </a:r>
          </a:p>
        </p:txBody>
      </p:sp>
      <p:pic>
        <p:nvPicPr>
          <p:cNvPr id="6" name="Picture 5">
            <a:extLst>
              <a:ext uri="{FF2B5EF4-FFF2-40B4-BE49-F238E27FC236}">
                <a16:creationId xmlns:a16="http://schemas.microsoft.com/office/drawing/2014/main" id="{41787982-B84C-451E-8961-975BBFBFC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0"/>
            <a:ext cx="8991600" cy="2726649"/>
          </a:xfrm>
          <a:prstGeom prst="rect">
            <a:avLst/>
          </a:prstGeom>
        </p:spPr>
      </p:pic>
    </p:spTree>
    <p:extLst>
      <p:ext uri="{BB962C8B-B14F-4D97-AF65-F5344CB8AC3E}">
        <p14:creationId xmlns:p14="http://schemas.microsoft.com/office/powerpoint/2010/main" val="320152714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noChangeArrowheads="1"/>
          </p:cNvSpPr>
          <p:nvPr>
            <p:ph type="title"/>
          </p:nvPr>
        </p:nvSpPr>
        <p:spPr/>
        <p:txBody>
          <a:bodyPr/>
          <a:lstStyle/>
          <a:p>
            <a:r>
              <a:rPr lang="en-US" dirty="0"/>
              <a:t>Freshwater Shortages Will Grow (1 of 2)</a:t>
            </a:r>
          </a:p>
        </p:txBody>
      </p:sp>
      <p:sp>
        <p:nvSpPr>
          <p:cNvPr id="24579" name="Content Placeholder 3"/>
          <p:cNvSpPr>
            <a:spLocks noGrp="1" noChangeArrowheads="1"/>
          </p:cNvSpPr>
          <p:nvPr>
            <p:ph idx="1"/>
          </p:nvPr>
        </p:nvSpPr>
        <p:spPr>
          <a:xfrm>
            <a:off x="304800" y="1295400"/>
            <a:ext cx="8229600" cy="5105400"/>
          </a:xfrm>
        </p:spPr>
        <p:txBody>
          <a:bodyPr/>
          <a:lstStyle/>
          <a:p>
            <a:r>
              <a:rPr lang="en-US" dirty="0"/>
              <a:t>Many of the world’s major river systems are highly stressed</a:t>
            </a:r>
          </a:p>
          <a:p>
            <a:pPr lvl="1"/>
            <a:r>
              <a:rPr lang="en-US" dirty="0"/>
              <a:t>Nile, Jordan, Yangtze, and Ganges</a:t>
            </a:r>
          </a:p>
          <a:p>
            <a:r>
              <a:rPr lang="en-US" dirty="0"/>
              <a:t>More than 30 countries face freshwater scarcity</a:t>
            </a:r>
          </a:p>
          <a:p>
            <a:pPr lvl="1"/>
            <a:r>
              <a:rPr lang="en-US" dirty="0"/>
              <a:t>Estimate: 60 countries by 2050</a:t>
            </a:r>
          </a:p>
          <a:p>
            <a:r>
              <a:rPr lang="en-US" dirty="0"/>
              <a:t>30% of the earth’s land area experiences severe drought</a:t>
            </a:r>
          </a:p>
          <a:p>
            <a:pPr lvl="1"/>
            <a:r>
              <a:rPr lang="en-US" dirty="0"/>
              <a:t>Research predicts this will worsen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lstStyle/>
          <a:p>
            <a:r>
              <a:rPr lang="en-US" dirty="0"/>
              <a:t>Freshwater Shortages Will Grow (2 of 2)</a:t>
            </a:r>
          </a:p>
        </p:txBody>
      </p:sp>
      <p:pic>
        <p:nvPicPr>
          <p:cNvPr id="2" name="Picture 1" descr="A world map shows the continents North America, South America, Asia, Europe, Africa, and Australia are labeled. Few other places such as Jordan, Nile, Ganges, and Yangtze are labeled. The degree of fresh water scarcity stress is ranged between high to none in five divisions and each division is shaded in different colors in the map. The high division covers a few portions in North America, South America, Africa, Asia, and Australia, the second lower division to the highest one covers a few portions of North America, South America, Africa, Asia, and Australia, the third lower division to it covers a few portions of North America, Europe, Asia, and Africa, the division before none covers a few portions of North America, South America, Africa, Europe, Asia, and Australia, and the none division covers major portions of north America, South America, Africa, vast area in Asia, and Austral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37" y="1526266"/>
            <a:ext cx="7550727" cy="4206985"/>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noChangeArrowheads="1"/>
          </p:cNvSpPr>
          <p:nvPr>
            <p:ph type="title"/>
          </p:nvPr>
        </p:nvSpPr>
        <p:spPr/>
        <p:txBody>
          <a:bodyPr>
            <a:normAutofit fontScale="90000"/>
          </a:bodyPr>
          <a:lstStyle/>
          <a:p>
            <a:r>
              <a:rPr lang="en-US" dirty="0"/>
              <a:t>Case Study: The Colorado River Story (1 of 2)</a:t>
            </a:r>
          </a:p>
        </p:txBody>
      </p:sp>
      <p:sp>
        <p:nvSpPr>
          <p:cNvPr id="4099" name="Content Placeholder 3"/>
          <p:cNvSpPr>
            <a:spLocks noGrp="1" noChangeArrowheads="1"/>
          </p:cNvSpPr>
          <p:nvPr>
            <p:ph idx="1"/>
          </p:nvPr>
        </p:nvSpPr>
        <p:spPr/>
        <p:txBody>
          <a:bodyPr/>
          <a:lstStyle/>
          <a:p>
            <a:r>
              <a:rPr lang="en-US" dirty="0"/>
              <a:t>The Colorado River</a:t>
            </a:r>
          </a:p>
          <a:p>
            <a:pPr lvl="1"/>
            <a:r>
              <a:rPr lang="en-US" dirty="0"/>
              <a:t>Flows 2,300 km through seven U.S. states</a:t>
            </a:r>
          </a:p>
          <a:p>
            <a:pPr lvl="1"/>
            <a:r>
              <a:rPr lang="en-US" dirty="0"/>
              <a:t>Includes 14 dams and reservoirs</a:t>
            </a:r>
          </a:p>
          <a:p>
            <a:pPr lvl="1"/>
            <a:r>
              <a:rPr lang="en-US" dirty="0"/>
              <a:t>Water supplied mostly from snowmelt of the Rocky Mountains</a:t>
            </a:r>
          </a:p>
          <a:p>
            <a:pPr lvl="1"/>
            <a:r>
              <a:rPr lang="en-US" dirty="0"/>
              <a:t>Supplies water and electricity for about 40 million people</a:t>
            </a:r>
          </a:p>
          <a:p>
            <a:pPr lvl="2"/>
            <a:r>
              <a:rPr lang="en-US" dirty="0"/>
              <a:t>Las Vegas, Phoenix, Los Angeles, and San Diego</a:t>
            </a:r>
          </a:p>
          <a:p>
            <a:pPr lvl="1"/>
            <a:r>
              <a:rPr lang="en-US" dirty="0"/>
              <a:t>Irrigates crops that help feed America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13.2 Is Groundwater a Sustainable Resource? </a:t>
            </a:r>
            <a:br>
              <a:rPr lang="en-US" dirty="0"/>
            </a:br>
            <a:endParaRPr lang="en-US" dirty="0"/>
          </a:p>
        </p:txBody>
      </p:sp>
      <p:sp>
        <p:nvSpPr>
          <p:cNvPr id="3" name="Content Placeholder 2"/>
          <p:cNvSpPr>
            <a:spLocks noGrp="1"/>
          </p:cNvSpPr>
          <p:nvPr>
            <p:ph idx="1"/>
          </p:nvPr>
        </p:nvSpPr>
        <p:spPr/>
        <p:txBody>
          <a:bodyPr/>
          <a:lstStyle/>
          <a:p>
            <a:r>
              <a:rPr lang="en-US" dirty="0"/>
              <a:t>Groundwater used to supply cities and grow food is being pumped form many aquifers faster than it is being replenished by precipitation.</a:t>
            </a:r>
          </a:p>
        </p:txBody>
      </p:sp>
    </p:spTree>
    <p:extLst>
      <p:ext uri="{BB962C8B-B14F-4D97-AF65-F5344CB8AC3E}">
        <p14:creationId xmlns:p14="http://schemas.microsoft.com/office/powerpoint/2010/main" val="1375205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noChangeArrowheads="1"/>
          </p:cNvSpPr>
          <p:nvPr>
            <p:ph type="title"/>
          </p:nvPr>
        </p:nvSpPr>
        <p:spPr/>
        <p:txBody>
          <a:bodyPr>
            <a:normAutofit fontScale="90000"/>
          </a:bodyPr>
          <a:lstStyle/>
          <a:p>
            <a:r>
              <a:rPr lang="en-US" dirty="0"/>
              <a:t>Groundwater Withdrawals are Unsustainable in </a:t>
            </a:r>
            <a:br>
              <a:rPr lang="en-US" dirty="0"/>
            </a:br>
            <a:r>
              <a:rPr lang="en-US" dirty="0"/>
              <a:t>Some Areas (1 of 2)</a:t>
            </a:r>
          </a:p>
        </p:txBody>
      </p:sp>
      <p:sp>
        <p:nvSpPr>
          <p:cNvPr id="27651" name="Content Placeholder 3"/>
          <p:cNvSpPr>
            <a:spLocks noGrp="1" noChangeArrowheads="1"/>
          </p:cNvSpPr>
          <p:nvPr>
            <p:ph idx="1"/>
          </p:nvPr>
        </p:nvSpPr>
        <p:spPr>
          <a:xfrm>
            <a:off x="304800" y="1295400"/>
            <a:ext cx="8229600" cy="5029200"/>
          </a:xfrm>
        </p:spPr>
        <p:txBody>
          <a:bodyPr/>
          <a:lstStyle/>
          <a:p>
            <a:r>
              <a:rPr lang="en-US" sz="2800" dirty="0"/>
              <a:t>Aquifers are renewable resources for fresh water unless they are contaminated</a:t>
            </a:r>
          </a:p>
          <a:p>
            <a:r>
              <a:rPr lang="en-US" sz="2800" dirty="0"/>
              <a:t>Widespread drilling of wells by farmers</a:t>
            </a:r>
          </a:p>
          <a:p>
            <a:pPr lvl="1"/>
            <a:r>
              <a:rPr lang="en-US" sz="2400" dirty="0"/>
              <a:t>Accelerated aquifer </a:t>
            </a:r>
            <a:r>
              <a:rPr lang="en-US" sz="2400" dirty="0" err="1"/>
              <a:t>overpumping</a:t>
            </a:r>
            <a:endParaRPr lang="en-US" sz="2400" dirty="0"/>
          </a:p>
          <a:p>
            <a:pPr lvl="1"/>
            <a:r>
              <a:rPr lang="en-US" sz="2400" dirty="0"/>
              <a:t>Water tables falling</a:t>
            </a:r>
          </a:p>
          <a:p>
            <a:r>
              <a:rPr lang="en-US" sz="2800" dirty="0"/>
              <a:t>In 2008, Saudi Arabia announced it had depleted its major deep aquifer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normAutofit fontScale="90000"/>
          </a:bodyPr>
          <a:lstStyle/>
          <a:p>
            <a:r>
              <a:rPr lang="en-US" dirty="0"/>
              <a:t>Groundwater Withdrawals are Unsustainable in </a:t>
            </a:r>
            <a:br>
              <a:rPr lang="en-US" dirty="0"/>
            </a:br>
            <a:r>
              <a:rPr lang="en-US" dirty="0"/>
              <a:t>Some Areas (2 of 2) </a:t>
            </a:r>
          </a:p>
        </p:txBody>
      </p:sp>
      <p:pic>
        <p:nvPicPr>
          <p:cNvPr id="2" name="Picture 1" descr="An illustration provides information about Withdrawing Groundwater in three columns. The first column shows information about the Advantages and the text below reads, “useful for drinking and irrigation, exists almost everywhere, renewable if not over pumped or contaminated, and cheaper to extract than most surface waters.” The second column shows a photo that shows crops which are grown in fields and irrigated using taps which water the plants or crops like a fountain and another illustration that shows the water table. The third column shows the disadvantages and the text below reads, “Aquifer depletion from over-pumping, sinking of land (subsidence) from over-pumping, some deeper aquifers are non-renewable, and pollution of aquifers lasts decades or centur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295400"/>
            <a:ext cx="5173842" cy="4708328"/>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noChangeArrowheads="1"/>
          </p:cNvSpPr>
          <p:nvPr>
            <p:ph type="title"/>
          </p:nvPr>
        </p:nvSpPr>
        <p:spPr/>
        <p:txBody>
          <a:bodyPr>
            <a:normAutofit fontScale="90000"/>
          </a:bodyPr>
          <a:lstStyle/>
          <a:p>
            <a:r>
              <a:rPr lang="en-US" dirty="0"/>
              <a:t>Case Study: </a:t>
            </a:r>
            <a:r>
              <a:rPr lang="en-US" dirty="0" err="1"/>
              <a:t>Overpumping</a:t>
            </a:r>
            <a:r>
              <a:rPr lang="en-US" dirty="0"/>
              <a:t> the Ogallala Aquifer (1 of 2)</a:t>
            </a:r>
          </a:p>
        </p:txBody>
      </p:sp>
      <p:sp>
        <p:nvSpPr>
          <p:cNvPr id="32771" name="Content Placeholder 3"/>
          <p:cNvSpPr>
            <a:spLocks noGrp="1" noChangeArrowheads="1"/>
          </p:cNvSpPr>
          <p:nvPr>
            <p:ph idx="1"/>
          </p:nvPr>
        </p:nvSpPr>
        <p:spPr/>
        <p:txBody>
          <a:bodyPr/>
          <a:lstStyle/>
          <a:p>
            <a:r>
              <a:rPr lang="en-US" dirty="0"/>
              <a:t>Ogallala Aquifer–largest known aquifer</a:t>
            </a:r>
          </a:p>
          <a:p>
            <a:pPr lvl="1"/>
            <a:r>
              <a:rPr lang="en-US" dirty="0"/>
              <a:t>Irrigates the Great Plains</a:t>
            </a:r>
          </a:p>
          <a:p>
            <a:pPr lvl="1"/>
            <a:r>
              <a:rPr lang="en-US" dirty="0"/>
              <a:t>Very slow recharge</a:t>
            </a:r>
          </a:p>
          <a:p>
            <a:pPr lvl="1"/>
            <a:r>
              <a:rPr lang="en-US" dirty="0"/>
              <a:t>Water table dropping</a:t>
            </a:r>
          </a:p>
          <a:p>
            <a:pPr lvl="2"/>
            <a:r>
              <a:rPr lang="en-US" dirty="0"/>
              <a:t>Water pumped 10–40 times faster than recharge rate</a:t>
            </a:r>
          </a:p>
          <a:p>
            <a:pPr lvl="1"/>
            <a:r>
              <a:rPr lang="en-US" dirty="0"/>
              <a:t>Government farm subsidies result in further depletion</a:t>
            </a:r>
          </a:p>
          <a:p>
            <a:pPr lvl="1"/>
            <a:r>
              <a:rPr lang="en-US" dirty="0"/>
              <a:t>Biodiversity threatened in some areas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normAutofit fontScale="90000"/>
          </a:bodyPr>
          <a:lstStyle/>
          <a:p>
            <a:r>
              <a:rPr lang="en-US" dirty="0"/>
              <a:t>Case Study: </a:t>
            </a:r>
            <a:r>
              <a:rPr lang="en-US" dirty="0" err="1"/>
              <a:t>Overpumping</a:t>
            </a:r>
            <a:r>
              <a:rPr lang="en-US" dirty="0"/>
              <a:t> the Ogallala Aquifer (2 of 2)</a:t>
            </a:r>
          </a:p>
        </p:txBody>
      </p:sp>
      <p:pic>
        <p:nvPicPr>
          <p:cNvPr id="2" name="Picture 1" descr="A map shows continental United States which shows the different groundwater overdrafts with high, moderate, minor or none ranges that are shaded in different colors in the map. A few portions in the central region are marked and its blow-up section is shown in the right, where the states of Wyoming, South Dakota, Nebraska, Colorado, Kansas, New Mexico, Texas, and Oklahoma are enlarged and labeled. A small box is represented below the blow up, which indicates the water level change, in meters. The water level change in deciliters, ranging from more than 45, between 30 to 45, 15 to 30, 8 to 15, and 3 to 8 with different shades along these states. All these shadings are mostly found in the central region of the blow-up se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79" y="1319507"/>
            <a:ext cx="7629421" cy="4776493"/>
          </a:xfrm>
          <a:prstGeom prst="rect">
            <a:avLst/>
          </a:prstGeo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noChangeArrowheads="1"/>
          </p:cNvSpPr>
          <p:nvPr>
            <p:ph type="title"/>
          </p:nvPr>
        </p:nvSpPr>
        <p:spPr/>
        <p:txBody>
          <a:bodyPr>
            <a:normAutofit fontScale="90000"/>
          </a:bodyPr>
          <a:lstStyle/>
          <a:p>
            <a:r>
              <a:rPr lang="en-US" dirty="0" err="1"/>
              <a:t>Overpumping</a:t>
            </a:r>
            <a:r>
              <a:rPr lang="en-US" dirty="0"/>
              <a:t> Aquifers Can Have Harmful Effects (1 of 3)</a:t>
            </a:r>
          </a:p>
        </p:txBody>
      </p:sp>
      <p:sp>
        <p:nvSpPr>
          <p:cNvPr id="35843" name="Content Placeholder 3"/>
          <p:cNvSpPr>
            <a:spLocks noGrp="1" noChangeArrowheads="1"/>
          </p:cNvSpPr>
          <p:nvPr>
            <p:ph idx="1"/>
          </p:nvPr>
        </p:nvSpPr>
        <p:spPr/>
        <p:txBody>
          <a:bodyPr/>
          <a:lstStyle/>
          <a:p>
            <a:r>
              <a:rPr lang="en-US" dirty="0"/>
              <a:t>Limits food production and raises prices</a:t>
            </a:r>
          </a:p>
          <a:p>
            <a:r>
              <a:rPr lang="en-US" dirty="0"/>
              <a:t>Widens gap between rich and poor </a:t>
            </a:r>
          </a:p>
          <a:p>
            <a:r>
              <a:rPr lang="en-US" dirty="0"/>
              <a:t>Land subsidence</a:t>
            </a:r>
          </a:p>
          <a:p>
            <a:pPr lvl="1"/>
            <a:r>
              <a:rPr lang="en-US" dirty="0"/>
              <a:t>San Joaquin Valley in California</a:t>
            </a:r>
          </a:p>
          <a:p>
            <a:pPr lvl="1"/>
            <a:r>
              <a:rPr lang="en-US" dirty="0"/>
              <a:t>Mexico City</a:t>
            </a:r>
          </a:p>
          <a:p>
            <a:r>
              <a:rPr lang="en-US" dirty="0"/>
              <a:t>Groundwater overdrafts near coastal regions</a:t>
            </a:r>
          </a:p>
          <a:p>
            <a:pPr lvl="1"/>
            <a:r>
              <a:rPr lang="en-US" dirty="0"/>
              <a:t>Contamination of groundwater with saltwater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normAutofit fontScale="90000"/>
          </a:bodyPr>
          <a:lstStyle/>
          <a:p>
            <a:r>
              <a:rPr lang="en-US" dirty="0" err="1"/>
              <a:t>Overpumping</a:t>
            </a:r>
            <a:r>
              <a:rPr lang="en-US" dirty="0"/>
              <a:t> Aquifers Can Have Harmful Effects (2 of 3)</a:t>
            </a:r>
          </a:p>
        </p:txBody>
      </p:sp>
      <p:pic>
        <p:nvPicPr>
          <p:cNvPr id="2" name="Picture 1" descr="A photo shows a man standing beside a long pole placed vertically, along the road-side with green vegetation, on the right side of the road. The pole has an indication of 1977 written at the bottom, 1925 on the upper side, and 1955 at the middle. A board is hung, between the numbers written as 1955 and 1977 on the po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050" y="1442102"/>
            <a:ext cx="2677000" cy="4458040"/>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normAutofit fontScale="90000"/>
          </a:bodyPr>
          <a:lstStyle/>
          <a:p>
            <a:r>
              <a:rPr lang="en-US" dirty="0" err="1"/>
              <a:t>Overpumping</a:t>
            </a:r>
            <a:r>
              <a:rPr lang="en-US" dirty="0"/>
              <a:t> Aquifers Can Have Harmful Effects (3 of 3)</a:t>
            </a:r>
          </a:p>
        </p:txBody>
      </p:sp>
      <p:pic>
        <p:nvPicPr>
          <p:cNvPr id="2" name="Picture 1" descr="An illustration shows Groundwater Depletion in three columns. The first column shows Prevention that reads the text, “use water more efficiently, subsidize water conservation, limit number of wells, and stop growing water-intensive crops in dry areas.” The second column shows the photo of vegetation in fields which is irrigated by water and photo copy of a water bill below it. The third column shows control under which reads the text, “raise price of water to discourage waste, tax water pumped from wells near surface water, build rain gardens in urban areas, and use permeable paving material on streets, sidewalks, and drivewa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678" y="1507299"/>
            <a:ext cx="4709537" cy="4237980"/>
          </a:xfrm>
          <a:prstGeom prst="rect">
            <a:avLst/>
          </a:prstGeo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noChangeArrowheads="1"/>
          </p:cNvSpPr>
          <p:nvPr>
            <p:ph type="title"/>
          </p:nvPr>
        </p:nvSpPr>
        <p:spPr/>
        <p:txBody>
          <a:bodyPr>
            <a:normAutofit fontScale="90000"/>
          </a:bodyPr>
          <a:lstStyle/>
          <a:p>
            <a:r>
              <a:rPr lang="en-US" dirty="0"/>
              <a:t>13.3 How Can We Increase Freshwater Supplies?</a:t>
            </a:r>
          </a:p>
        </p:txBody>
      </p:sp>
      <p:sp>
        <p:nvSpPr>
          <p:cNvPr id="39939" name="Content Placeholder 3"/>
          <p:cNvSpPr>
            <a:spLocks noGrp="1" noChangeArrowheads="1"/>
          </p:cNvSpPr>
          <p:nvPr>
            <p:ph idx="1"/>
          </p:nvPr>
        </p:nvSpPr>
        <p:spPr/>
        <p:txBody>
          <a:bodyPr/>
          <a:lstStyle/>
          <a:p>
            <a:r>
              <a:rPr lang="en-US" dirty="0"/>
              <a:t>Large dam-and-reservoir systems</a:t>
            </a:r>
          </a:p>
          <a:p>
            <a:pPr lvl="1"/>
            <a:r>
              <a:rPr lang="en-US" dirty="0"/>
              <a:t>Greatly expanded water supplies in some areas</a:t>
            </a:r>
          </a:p>
          <a:p>
            <a:pPr lvl="1"/>
            <a:r>
              <a:rPr lang="en-US" dirty="0"/>
              <a:t>Disrupted ecosystems and displaced people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noChangeArrowheads="1"/>
          </p:cNvSpPr>
          <p:nvPr>
            <p:ph type="title"/>
          </p:nvPr>
        </p:nvSpPr>
        <p:spPr/>
        <p:txBody>
          <a:bodyPr>
            <a:normAutofit fontScale="90000"/>
          </a:bodyPr>
          <a:lstStyle/>
          <a:p>
            <a:r>
              <a:rPr lang="en-US" dirty="0"/>
              <a:t>Large Dams Provide Benefits and Create Problems (1 of 6)</a:t>
            </a:r>
          </a:p>
        </p:txBody>
      </p:sp>
      <p:sp>
        <p:nvSpPr>
          <p:cNvPr id="40963" name="Content Placeholder 3"/>
          <p:cNvSpPr>
            <a:spLocks noGrp="1" noChangeArrowheads="1"/>
          </p:cNvSpPr>
          <p:nvPr>
            <p:ph idx="1"/>
          </p:nvPr>
        </p:nvSpPr>
        <p:spPr/>
        <p:txBody>
          <a:bodyPr/>
          <a:lstStyle/>
          <a:p>
            <a:r>
              <a:rPr lang="en-US" dirty="0"/>
              <a:t>Main goal of a dam and reservoir system</a:t>
            </a:r>
          </a:p>
          <a:p>
            <a:pPr lvl="1"/>
            <a:r>
              <a:rPr lang="en-US" dirty="0"/>
              <a:t>Capture and store runoff</a:t>
            </a:r>
          </a:p>
          <a:p>
            <a:pPr lvl="1"/>
            <a:r>
              <a:rPr lang="en-US" dirty="0"/>
              <a:t>Release runoff as needed for:</a:t>
            </a:r>
          </a:p>
          <a:p>
            <a:pPr lvl="2"/>
            <a:r>
              <a:rPr lang="en-US" dirty="0"/>
              <a:t>Flood control</a:t>
            </a:r>
          </a:p>
          <a:p>
            <a:pPr lvl="2"/>
            <a:r>
              <a:rPr lang="en-US" dirty="0"/>
              <a:t>Generating electricity</a:t>
            </a:r>
          </a:p>
          <a:p>
            <a:pPr lvl="2"/>
            <a:r>
              <a:rPr lang="en-US" dirty="0"/>
              <a:t>Supplying irrigation water</a:t>
            </a:r>
          </a:p>
          <a:p>
            <a:pPr lvl="2"/>
            <a:r>
              <a:rPr lang="en-US" dirty="0"/>
              <a:t>Recreation (reservoirs)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The Colorado River Story (2 of 2)</a:t>
            </a:r>
          </a:p>
        </p:txBody>
      </p:sp>
      <p:sp>
        <p:nvSpPr>
          <p:cNvPr id="3" name="Content Placeholder 2"/>
          <p:cNvSpPr>
            <a:spLocks noGrp="1"/>
          </p:cNvSpPr>
          <p:nvPr>
            <p:ph idx="1"/>
          </p:nvPr>
        </p:nvSpPr>
        <p:spPr/>
        <p:txBody>
          <a:bodyPr/>
          <a:lstStyle/>
          <a:p>
            <a:r>
              <a:rPr lang="en-US" dirty="0"/>
              <a:t>Issues</a:t>
            </a:r>
          </a:p>
          <a:p>
            <a:pPr lvl="1"/>
            <a:r>
              <a:rPr lang="en-US" dirty="0"/>
              <a:t>Very little water is reaching the Gulf of California</a:t>
            </a:r>
          </a:p>
          <a:p>
            <a:pPr lvl="1"/>
            <a:r>
              <a:rPr lang="en-US" dirty="0"/>
              <a:t>System has experienced severe drought since 1999</a:t>
            </a:r>
          </a:p>
          <a:p>
            <a:pPr lvl="1"/>
            <a:r>
              <a:rPr lang="en-US" dirty="0"/>
              <a:t>Lake Mead fell to record low water level in 2015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noChangeArrowheads="1"/>
          </p:cNvSpPr>
          <p:nvPr>
            <p:ph type="title"/>
          </p:nvPr>
        </p:nvSpPr>
        <p:spPr/>
        <p:txBody>
          <a:bodyPr>
            <a:normAutofit fontScale="90000"/>
          </a:bodyPr>
          <a:lstStyle/>
          <a:p>
            <a:r>
              <a:rPr lang="en-US" dirty="0"/>
              <a:t>Large Dams Provide Benefits and Create Problems (2 of 6)</a:t>
            </a:r>
          </a:p>
        </p:txBody>
      </p:sp>
      <p:sp>
        <p:nvSpPr>
          <p:cNvPr id="41987" name="Content Placeholder 3"/>
          <p:cNvSpPr>
            <a:spLocks noGrp="1" noChangeArrowheads="1"/>
          </p:cNvSpPr>
          <p:nvPr>
            <p:ph idx="1"/>
          </p:nvPr>
        </p:nvSpPr>
        <p:spPr/>
        <p:txBody>
          <a:bodyPr/>
          <a:lstStyle/>
          <a:p>
            <a:r>
              <a:rPr lang="en-US" dirty="0"/>
              <a:t>Reservoirs</a:t>
            </a:r>
          </a:p>
          <a:p>
            <a:pPr lvl="1"/>
            <a:r>
              <a:rPr lang="en-US" dirty="0"/>
              <a:t>Increase the reliable runoff available for use</a:t>
            </a:r>
          </a:p>
          <a:p>
            <a:pPr lvl="1"/>
            <a:r>
              <a:rPr lang="en-US" dirty="0"/>
              <a:t>Displace people</a:t>
            </a:r>
          </a:p>
          <a:p>
            <a:pPr lvl="1"/>
            <a:r>
              <a:rPr lang="en-US" dirty="0"/>
              <a:t>Impair ecological services of rivers</a:t>
            </a:r>
          </a:p>
          <a:p>
            <a:pPr lvl="1"/>
            <a:r>
              <a:rPr lang="en-US" dirty="0"/>
              <a:t>Endanger plant and animal species</a:t>
            </a:r>
          </a:p>
          <a:p>
            <a:pPr lvl="1"/>
            <a:r>
              <a:rPr lang="en-US" dirty="0"/>
              <a:t>Fill up with sediment within 50 years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Large Dams Provide Benefits and Create Problems (3 of 6)</a:t>
            </a:r>
          </a:p>
        </p:txBody>
      </p:sp>
      <p:sp>
        <p:nvSpPr>
          <p:cNvPr id="3" name="Content Placeholder 2"/>
          <p:cNvSpPr>
            <a:spLocks noGrp="1"/>
          </p:cNvSpPr>
          <p:nvPr>
            <p:ph idx="1"/>
          </p:nvPr>
        </p:nvSpPr>
        <p:spPr/>
        <p:txBody>
          <a:bodyPr/>
          <a:lstStyle/>
          <a:p>
            <a:r>
              <a:rPr lang="en-US" dirty="0"/>
              <a:t>Oroville dam in California was compromised by extremely heavy rainfall after a severe drought</a:t>
            </a:r>
          </a:p>
          <a:p>
            <a:r>
              <a:rPr lang="en-US" dirty="0"/>
              <a:t>Main spillway was damaged which almost caused the weir to collapse</a:t>
            </a:r>
          </a:p>
          <a:p>
            <a:r>
              <a:rPr lang="en-US" dirty="0"/>
              <a:t>180,000 people were evacuated with only an hour’s notice.</a:t>
            </a:r>
          </a:p>
          <a:p>
            <a:endParaRPr lang="en-US" dirty="0"/>
          </a:p>
          <a:p>
            <a:endParaRPr lang="en-US" dirty="0"/>
          </a:p>
        </p:txBody>
      </p:sp>
    </p:spTree>
    <p:extLst>
      <p:ext uri="{BB962C8B-B14F-4D97-AF65-F5344CB8AC3E}">
        <p14:creationId xmlns:p14="http://schemas.microsoft.com/office/powerpoint/2010/main" val="1741450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29C8-61E5-4AA7-B12D-F1700C4A293A}"/>
              </a:ext>
            </a:extLst>
          </p:cNvPr>
          <p:cNvSpPr>
            <a:spLocks noGrp="1"/>
          </p:cNvSpPr>
          <p:nvPr>
            <p:ph type="title"/>
          </p:nvPr>
        </p:nvSpPr>
        <p:spPr/>
        <p:txBody>
          <a:bodyPr>
            <a:normAutofit fontScale="90000"/>
          </a:bodyPr>
          <a:lstStyle/>
          <a:p>
            <a:r>
              <a:rPr lang="en-US" dirty="0"/>
              <a:t>Large Dams Provide Benefits and Create Problems (4 of 6)</a:t>
            </a:r>
          </a:p>
        </p:txBody>
      </p:sp>
      <p:sp>
        <p:nvSpPr>
          <p:cNvPr id="4" name="Text Placeholder 3">
            <a:extLst>
              <a:ext uri="{FF2B5EF4-FFF2-40B4-BE49-F238E27FC236}">
                <a16:creationId xmlns:a16="http://schemas.microsoft.com/office/drawing/2014/main" id="{69C914D7-185B-4537-84DC-F5A59362BE30}"/>
              </a:ext>
            </a:extLst>
          </p:cNvPr>
          <p:cNvSpPr>
            <a:spLocks noGrp="1"/>
          </p:cNvSpPr>
          <p:nvPr>
            <p:ph type="body" sz="half" idx="2"/>
          </p:nvPr>
        </p:nvSpPr>
        <p:spPr>
          <a:xfrm>
            <a:off x="1142999" y="4953000"/>
            <a:ext cx="7086601" cy="1198575"/>
          </a:xfrm>
        </p:spPr>
        <p:txBody>
          <a:bodyPr>
            <a:noAutofit/>
          </a:bodyPr>
          <a:lstStyle/>
          <a:p>
            <a:r>
              <a:rPr lang="en-US" sz="1600" dirty="0"/>
              <a:t>Two images of Oroville Dam, before (left) and during (right) the spillway failure in February, 2017 when severe rain and snowmelt required use of the spillways to prevent the dam from overtopping.</a:t>
            </a:r>
          </a:p>
        </p:txBody>
      </p:sp>
      <p:pic>
        <p:nvPicPr>
          <p:cNvPr id="6" name="Picture 5">
            <a:extLst>
              <a:ext uri="{FF2B5EF4-FFF2-40B4-BE49-F238E27FC236}">
                <a16:creationId xmlns:a16="http://schemas.microsoft.com/office/drawing/2014/main" id="{7E83F09E-76F2-43D2-9958-4529A777E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34771"/>
            <a:ext cx="8493504" cy="2805680"/>
          </a:xfrm>
          <a:prstGeom prst="rect">
            <a:avLst/>
          </a:prstGeom>
        </p:spPr>
      </p:pic>
    </p:spTree>
    <p:extLst>
      <p:ext uri="{BB962C8B-B14F-4D97-AF65-F5344CB8AC3E}">
        <p14:creationId xmlns:p14="http://schemas.microsoft.com/office/powerpoint/2010/main" val="185715301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normAutofit fontScale="90000"/>
          </a:bodyPr>
          <a:lstStyle/>
          <a:p>
            <a:r>
              <a:rPr lang="en-US" dirty="0"/>
              <a:t>Large Dams Provide Benefits and Create Problems (5 of 6)</a:t>
            </a:r>
          </a:p>
        </p:txBody>
      </p:sp>
      <p:pic>
        <p:nvPicPr>
          <p:cNvPr id="2" name="Picture 1" descr="An illustration shows a dam site with hydropower generation, on a three-dimensional surface, where the waters from the river is blocked by a wall with sluice openings through which the excess water flows outside. Hydropower generators looking like rods are shown on the walls over the sluice openings and the electricity generated is taken through wires and connected to a transformer shown behind. Vegetation is found on the banks of the river and pure water is tapped in a reservoir on the banks of the river. Ten callouts are shown in the illustration. The first callout on the left side pointing to the arrangement for irrigation reads, “Provides irrigation water above and below the dam.” The second callout pointing to the reservoir reads, “Provides water for drinking.” The third callout pointing to the dam water reads, “Reservoir useful for recreation and fishing.” The fourth callout pointing to the hydropower generators reads, “Can produce cheap electricity (hydropower).” The fifth callout pointing to the water coming out of the sluice openings reads, “Reduces down-stream flooding of cities and farms.” The sixth callout pointing to the road near the dam water on the right side top reads, “Flooded land destroys forests or cropland and displaces people.” The seventh callout pointing to the dam water reads, “Large losses of water through evaporation.” The eighth callout pointing to the reservoir reads, “Deprives downstream cropland and estuaries of nutrient-rich silt.” The ninth callout pointing to the walls that block the water from the reservoir reads, “Risk of failure and devastating downstream flooding.” The tenth callout pointing to the water flowing through the sluice opening reads, “Disrupts migration and spawning of some fish.” Another insight of the illustration is shown below which shows the reservoir and the dam which are labeled. The intake is indicated by an arrow mark from the reservoir and the water passes through Turbine like a ‘Plus’ symbol and labeled, and then flows outside. Powerhouse is shown just above the turbine and the generated power is taken through power lines connected to transform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99" y="1371600"/>
            <a:ext cx="4344231" cy="4691121"/>
          </a:xfrm>
          <a:prstGeom prst="rect">
            <a:avLst/>
          </a:prstGeom>
        </p:spPr>
      </p:pic>
    </p:spTree>
    <p:extLst>
      <p:ext uri="{BB962C8B-B14F-4D97-AF65-F5344CB8AC3E}">
        <p14:creationId xmlns:p14="http://schemas.microsoft.com/office/powerpoint/2010/main" val="360383906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Large Dams Provide Benefits and Create Problems (6 of 6)</a:t>
            </a:r>
          </a:p>
        </p:txBody>
      </p:sp>
      <p:sp>
        <p:nvSpPr>
          <p:cNvPr id="3" name="Content Placeholder 2"/>
          <p:cNvSpPr>
            <a:spLocks noGrp="1"/>
          </p:cNvSpPr>
          <p:nvPr>
            <p:ph idx="1"/>
          </p:nvPr>
        </p:nvSpPr>
        <p:spPr/>
        <p:txBody>
          <a:bodyPr/>
          <a:lstStyle/>
          <a:p>
            <a:r>
              <a:rPr lang="en-US" dirty="0"/>
              <a:t>Climate change intensifies weather extremes</a:t>
            </a:r>
          </a:p>
          <a:p>
            <a:pPr lvl="1"/>
            <a:r>
              <a:rPr lang="en-US" dirty="0"/>
              <a:t>Mountain snowpack will be reduced, making less freshwater available downstream</a:t>
            </a:r>
          </a:p>
          <a:p>
            <a:pPr lvl="1"/>
            <a:r>
              <a:rPr lang="en-US" dirty="0"/>
              <a:t>When water levels drop, hydroelectric dams cannot function</a:t>
            </a:r>
          </a:p>
          <a:p>
            <a:pPr lvl="1"/>
            <a:r>
              <a:rPr lang="en-US" dirty="0"/>
              <a:t>Colorado River will most likely not be able to meet water needs in Arizona, New Mexico, and California</a:t>
            </a:r>
          </a:p>
          <a:p>
            <a:pPr lvl="1"/>
            <a:endParaRPr lang="en-US" dirty="0"/>
          </a:p>
        </p:txBody>
      </p:sp>
    </p:spTree>
    <p:extLst>
      <p:ext uri="{BB962C8B-B14F-4D97-AF65-F5344CB8AC3E}">
        <p14:creationId xmlns:p14="http://schemas.microsoft.com/office/powerpoint/2010/main" val="41619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How Dams Can Kill an Estuary (1 of 3)</a:t>
            </a:r>
          </a:p>
        </p:txBody>
      </p:sp>
      <p:sp>
        <p:nvSpPr>
          <p:cNvPr id="45059" name="Content Placeholder 2"/>
          <p:cNvSpPr>
            <a:spLocks noGrp="1"/>
          </p:cNvSpPr>
          <p:nvPr>
            <p:ph idx="1"/>
          </p:nvPr>
        </p:nvSpPr>
        <p:spPr/>
        <p:txBody>
          <a:bodyPr/>
          <a:lstStyle/>
          <a:p>
            <a:r>
              <a:rPr lang="en-US" dirty="0"/>
              <a:t>Only a small amount of Colorado River water reaches Gulf of California</a:t>
            </a:r>
          </a:p>
          <a:p>
            <a:pPr lvl="1"/>
            <a:r>
              <a:rPr lang="en-US" dirty="0"/>
              <a:t>Threatens aquatic species in river and species that live in the estuary</a:t>
            </a:r>
          </a:p>
          <a:p>
            <a:r>
              <a:rPr lang="en-US" dirty="0"/>
              <a:t>Current rate of river withdrawal is not sustainable</a:t>
            </a:r>
          </a:p>
          <a:p>
            <a:r>
              <a:rPr lang="en-US" dirty="0"/>
              <a:t>Inefficient use of irrigation water for agriculture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How Dams Can Kill an Estuary (2 of 3)</a:t>
            </a:r>
          </a:p>
        </p:txBody>
      </p:sp>
      <p:sp>
        <p:nvSpPr>
          <p:cNvPr id="46083" name="Content Placeholder 2"/>
          <p:cNvSpPr>
            <a:spLocks noGrp="1"/>
          </p:cNvSpPr>
          <p:nvPr>
            <p:ph idx="1"/>
          </p:nvPr>
        </p:nvSpPr>
        <p:spPr/>
        <p:txBody>
          <a:bodyPr/>
          <a:lstStyle/>
          <a:p>
            <a:r>
              <a:rPr lang="en-US" dirty="0"/>
              <a:t>Proposed actions for states using Colorado river </a:t>
            </a:r>
          </a:p>
          <a:p>
            <a:pPr lvl="1"/>
            <a:r>
              <a:rPr lang="en-US" dirty="0"/>
              <a:t>Enact strict conservation measures</a:t>
            </a:r>
          </a:p>
          <a:p>
            <a:pPr lvl="1"/>
            <a:r>
              <a:rPr lang="en-US" dirty="0"/>
              <a:t>Phase out agricultural subsidies</a:t>
            </a:r>
          </a:p>
          <a:p>
            <a:pPr lvl="1"/>
            <a:r>
              <a:rPr lang="en-US" dirty="0"/>
              <a:t>Shift water-thirsty crops to less arid areas</a:t>
            </a:r>
          </a:p>
          <a:p>
            <a:pPr lvl="1"/>
            <a:r>
              <a:rPr lang="en-US" dirty="0"/>
              <a:t>Raise the price of freshwater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How Dams Can Kill an Estuary (3 of 3)</a:t>
            </a:r>
          </a:p>
        </p:txBody>
      </p:sp>
      <p:sp>
        <p:nvSpPr>
          <p:cNvPr id="46083" name="Content Placeholder 2"/>
          <p:cNvSpPr>
            <a:spLocks noGrp="1"/>
          </p:cNvSpPr>
          <p:nvPr>
            <p:ph idx="1"/>
          </p:nvPr>
        </p:nvSpPr>
        <p:spPr/>
        <p:txBody>
          <a:bodyPr/>
          <a:lstStyle/>
          <a:p>
            <a:r>
              <a:rPr lang="en-US" dirty="0"/>
              <a:t>2014: Morelos dam near Yuma, AZ opened for two months to release water through the delta to the Gulf of California</a:t>
            </a:r>
          </a:p>
          <a:p>
            <a:pPr lvl="1"/>
            <a:r>
              <a:rPr lang="en-US" dirty="0"/>
              <a:t>Dramatic short-term results</a:t>
            </a:r>
          </a:p>
        </p:txBody>
      </p:sp>
    </p:spTree>
    <p:extLst>
      <p:ext uri="{BB962C8B-B14F-4D97-AF65-F5344CB8AC3E}">
        <p14:creationId xmlns:p14="http://schemas.microsoft.com/office/powerpoint/2010/main" val="641143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Critical Concept: NEPA and Environmental Impact Statements</a:t>
            </a:r>
          </a:p>
        </p:txBody>
      </p:sp>
      <p:sp>
        <p:nvSpPr>
          <p:cNvPr id="3" name="Content Placeholder 2"/>
          <p:cNvSpPr>
            <a:spLocks noGrp="1"/>
          </p:cNvSpPr>
          <p:nvPr>
            <p:ph idx="1"/>
          </p:nvPr>
        </p:nvSpPr>
        <p:spPr/>
        <p:txBody>
          <a:bodyPr/>
          <a:lstStyle/>
          <a:p>
            <a:r>
              <a:rPr lang="en-US" dirty="0"/>
              <a:t>National Environmental Policy Act requires that an </a:t>
            </a:r>
            <a:r>
              <a:rPr lang="en-US" i="1" dirty="0"/>
              <a:t>environmental impact statement </a:t>
            </a:r>
            <a:r>
              <a:rPr lang="en-US" dirty="0"/>
              <a:t>be developed for every federal project likely to have an effect of environmental quality</a:t>
            </a:r>
          </a:p>
          <a:p>
            <a:r>
              <a:rPr lang="en-US" dirty="0"/>
              <a:t>Impact on water, soils, air quality, wildlife habitat, etc.</a:t>
            </a:r>
          </a:p>
        </p:txBody>
      </p:sp>
    </p:spTree>
    <p:extLst>
      <p:ext uri="{BB962C8B-B14F-4D97-AF65-F5344CB8AC3E}">
        <p14:creationId xmlns:p14="http://schemas.microsoft.com/office/powerpoint/2010/main" val="3066711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Removing Salt from Seawater to Provide Freshwater (1 of 2)</a:t>
            </a:r>
          </a:p>
        </p:txBody>
      </p:sp>
      <p:sp>
        <p:nvSpPr>
          <p:cNvPr id="2" name="Content Placeholder 1"/>
          <p:cNvSpPr>
            <a:spLocks noGrp="1"/>
          </p:cNvSpPr>
          <p:nvPr>
            <p:ph idx="1"/>
          </p:nvPr>
        </p:nvSpPr>
        <p:spPr/>
        <p:txBody>
          <a:bodyPr/>
          <a:lstStyle/>
          <a:p>
            <a:r>
              <a:rPr lang="en-US" dirty="0"/>
              <a:t>Desalination methods</a:t>
            </a:r>
          </a:p>
          <a:p>
            <a:pPr lvl="1"/>
            <a:r>
              <a:rPr lang="en-US" dirty="0"/>
              <a:t>Distillation</a:t>
            </a:r>
          </a:p>
          <a:p>
            <a:pPr lvl="1"/>
            <a:r>
              <a:rPr lang="en-US" dirty="0"/>
              <a:t>Reverse osmosis</a:t>
            </a:r>
          </a:p>
          <a:p>
            <a:r>
              <a:rPr lang="en-US" dirty="0"/>
              <a:t>More than 17,000 desalination plants currently operating in 150 countries</a:t>
            </a:r>
          </a:p>
          <a:p>
            <a:pPr lvl="1"/>
            <a:r>
              <a:rPr lang="en-US" dirty="0"/>
              <a:t>Most in arid nations of Middle East, North Africa, Caribbean, and Mediterranean</a:t>
            </a:r>
          </a:p>
          <a:p>
            <a:r>
              <a:rPr lang="en-US" dirty="0"/>
              <a:t>Issues: high cost, high energy use, and large amounts of salty wastewater</a:t>
            </a:r>
          </a:p>
        </p:txBody>
      </p:sp>
    </p:spTree>
    <p:extLst>
      <p:ext uri="{BB962C8B-B14F-4D97-AF65-F5344CB8AC3E}">
        <p14:creationId xmlns:p14="http://schemas.microsoft.com/office/powerpoint/2010/main" val="379570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Colorado River Basin</a:t>
            </a:r>
          </a:p>
        </p:txBody>
      </p:sp>
      <p:pic>
        <p:nvPicPr>
          <p:cNvPr id="3" name="Picture 2" descr="An illustration shows a map and a photo. The map shows the Colorado river basin, where the Colorado river, Arizona, Idaho, Wyoming, Nevada, Utah, Colorado, California, New Mexico, San Diego, Salt-lake-city, Cheyenne, Boulder, Denver, Grand Junction, Lake Mead, Lake Powell, Santa Fe, Boulder, Las Vegas, Palm Springs, Mexicali, Yuma, Phoenix, Tucson, Los Angeles, Albuquerque, and Gulf of California are labeled. Six dams constructed on the river Colorado are marked by indicating them in a different shade and a small green curve in the map, where the Hoover dam and Glen canyon dam are labeled. The upper and the lower basins of the Colorado River are shaded in two different shades. The aqueduct or canal are indicated in the lower basin and the surroundings. A scale of 0 to 160 in kilometers’ and 0 to 100 in miles are shown below the map and the scale to which the map is drawn is indicated. For dam it is a small green semicircle curve, for aqueduct or canal it is red curve, for upper basin it is yellow box and for lower basin it is a green box. The second photo shows a dam constructed across the river Colorado, namely, the Hoover dam, amidst the mountainous land with a road aside. A flowing river and the mountainous rocks are shown in the photo."/>
          <p:cNvPicPr>
            <a:picLocks noChangeAspect="1"/>
          </p:cNvPicPr>
          <p:nvPr/>
        </p:nvPicPr>
        <p:blipFill rotWithShape="1">
          <a:blip r:embed="rId3" cstate="print">
            <a:extLst>
              <a:ext uri="{28A0092B-C50C-407E-A947-70E740481C1C}">
                <a14:useLocalDpi xmlns:a14="http://schemas.microsoft.com/office/drawing/2010/main" val="0"/>
              </a:ext>
            </a:extLst>
          </a:blip>
          <a:srcRect l="-1" r="44095"/>
          <a:stretch/>
        </p:blipFill>
        <p:spPr>
          <a:xfrm>
            <a:off x="2604091" y="1562135"/>
            <a:ext cx="4196485" cy="4305265"/>
          </a:xfrm>
          <a:prstGeom prst="rect">
            <a:avLst/>
          </a:prstGeom>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831C-1ED8-4F42-BA5C-DCC7345450B2}"/>
              </a:ext>
            </a:extLst>
          </p:cNvPr>
          <p:cNvSpPr>
            <a:spLocks noGrp="1"/>
          </p:cNvSpPr>
          <p:nvPr>
            <p:ph type="title"/>
          </p:nvPr>
        </p:nvSpPr>
        <p:spPr/>
        <p:txBody>
          <a:bodyPr>
            <a:normAutofit fontScale="90000"/>
          </a:bodyPr>
          <a:lstStyle/>
          <a:p>
            <a:r>
              <a:rPr lang="en-US" dirty="0"/>
              <a:t>Removing Salt from Seawater to Provide Freshwater (2 of 2)</a:t>
            </a:r>
          </a:p>
        </p:txBody>
      </p:sp>
      <p:sp>
        <p:nvSpPr>
          <p:cNvPr id="4" name="Text Placeholder 3">
            <a:extLst>
              <a:ext uri="{FF2B5EF4-FFF2-40B4-BE49-F238E27FC236}">
                <a16:creationId xmlns:a16="http://schemas.microsoft.com/office/drawing/2014/main" id="{DF5DEB58-5A9E-4348-8886-A4B9EF2A050C}"/>
              </a:ext>
            </a:extLst>
          </p:cNvPr>
          <p:cNvSpPr>
            <a:spLocks noGrp="1"/>
          </p:cNvSpPr>
          <p:nvPr>
            <p:ph type="body" sz="half" idx="2"/>
          </p:nvPr>
        </p:nvSpPr>
        <p:spPr>
          <a:xfrm>
            <a:off x="304800" y="5370850"/>
            <a:ext cx="8534400" cy="780725"/>
          </a:xfrm>
        </p:spPr>
        <p:txBody>
          <a:bodyPr>
            <a:noAutofit/>
          </a:bodyPr>
          <a:lstStyle/>
          <a:p>
            <a:r>
              <a:rPr lang="en-US" sz="1200" i="1" dirty="0"/>
              <a:t>Desalination: </a:t>
            </a:r>
            <a:r>
              <a:rPr lang="en-US" sz="1200" dirty="0"/>
              <a:t>Reverse osmosis (left) involves applying high pressure </a:t>
            </a:r>
            <a:r>
              <a:rPr lang="en-US" sz="1200" b="1" dirty="0"/>
              <a:t>(a) </a:t>
            </a:r>
            <a:r>
              <a:rPr lang="en-US" sz="1200" dirty="0"/>
              <a:t>to force sea water from one chamber into another through a semipermeable membrane </a:t>
            </a:r>
            <a:r>
              <a:rPr lang="en-US" sz="1200" b="1" dirty="0"/>
              <a:t>(b) </a:t>
            </a:r>
            <a:r>
              <a:rPr lang="en-US" sz="1200" dirty="0"/>
              <a:t>that separates the salt </a:t>
            </a:r>
            <a:r>
              <a:rPr lang="en-US" sz="1200" b="1" dirty="0"/>
              <a:t>(c)</a:t>
            </a:r>
            <a:r>
              <a:rPr lang="en-US" sz="1200" dirty="0"/>
              <a:t>, producing freshwater </a:t>
            </a:r>
            <a:r>
              <a:rPr lang="en-US" sz="1200" b="1" dirty="0"/>
              <a:t>(d)</a:t>
            </a:r>
            <a:r>
              <a:rPr lang="en-US" sz="1200" dirty="0"/>
              <a:t>. Distillation (right) involves heating sea water </a:t>
            </a:r>
            <a:r>
              <a:rPr lang="en-US" sz="1200" b="1" dirty="0"/>
              <a:t>(a) </a:t>
            </a:r>
            <a:r>
              <a:rPr lang="en-US" sz="1200" dirty="0"/>
              <a:t>to produce steam </a:t>
            </a:r>
            <a:r>
              <a:rPr lang="en-US" sz="1200" b="1" dirty="0"/>
              <a:t>(b)</a:t>
            </a:r>
            <a:r>
              <a:rPr lang="en-US" sz="1200" dirty="0"/>
              <a:t>, which is then condensed </a:t>
            </a:r>
            <a:r>
              <a:rPr lang="en-US" sz="1200" b="1" dirty="0"/>
              <a:t>(c) </a:t>
            </a:r>
            <a:r>
              <a:rPr lang="en-US" sz="1200" dirty="0"/>
              <a:t>and collected as freshwater </a:t>
            </a:r>
            <a:r>
              <a:rPr lang="en-US" sz="1200" b="1" dirty="0"/>
              <a:t>(d)</a:t>
            </a:r>
            <a:r>
              <a:rPr lang="en-US" sz="1200" dirty="0"/>
              <a:t>, while brine is also collected </a:t>
            </a:r>
            <a:r>
              <a:rPr lang="en-US" sz="1200" b="1" dirty="0"/>
              <a:t>(e) </a:t>
            </a:r>
            <a:r>
              <a:rPr lang="en-US" sz="1200" dirty="0"/>
              <a:t>for processing.</a:t>
            </a:r>
          </a:p>
        </p:txBody>
      </p:sp>
      <p:pic>
        <p:nvPicPr>
          <p:cNvPr id="6" name="Picture 5">
            <a:extLst>
              <a:ext uri="{FF2B5EF4-FFF2-40B4-BE49-F238E27FC236}">
                <a16:creationId xmlns:a16="http://schemas.microsoft.com/office/drawing/2014/main" id="{F4684997-38A7-49F9-94A9-669CF927F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361637"/>
            <a:ext cx="8305800" cy="4009213"/>
          </a:xfrm>
          <a:prstGeom prst="rect">
            <a:avLst/>
          </a:prstGeom>
        </p:spPr>
      </p:pic>
    </p:spTree>
    <p:extLst>
      <p:ext uri="{BB962C8B-B14F-4D97-AF65-F5344CB8AC3E}">
        <p14:creationId xmlns:p14="http://schemas.microsoft.com/office/powerpoint/2010/main" val="321214821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noChangeArrowheads="1"/>
          </p:cNvSpPr>
          <p:nvPr>
            <p:ph type="title"/>
          </p:nvPr>
        </p:nvSpPr>
        <p:spPr/>
        <p:txBody>
          <a:bodyPr>
            <a:normAutofit fontScale="90000"/>
          </a:bodyPr>
          <a:lstStyle/>
          <a:p>
            <a:r>
              <a:rPr lang="en-US" dirty="0"/>
              <a:t>13.4 Can Water Transfers Expand Water Supplies? </a:t>
            </a:r>
          </a:p>
        </p:txBody>
      </p:sp>
      <p:sp>
        <p:nvSpPr>
          <p:cNvPr id="48131" name="Content Placeholder 3"/>
          <p:cNvSpPr>
            <a:spLocks noGrp="1" noChangeArrowheads="1"/>
          </p:cNvSpPr>
          <p:nvPr>
            <p:ph idx="1"/>
          </p:nvPr>
        </p:nvSpPr>
        <p:spPr/>
        <p:txBody>
          <a:bodyPr/>
          <a:lstStyle/>
          <a:p>
            <a:r>
              <a:rPr lang="en-US" dirty="0"/>
              <a:t>Transferring water from one place to another has greatly increased water supplies in some areas</a:t>
            </a:r>
          </a:p>
          <a:p>
            <a:pPr lvl="1"/>
            <a:r>
              <a:rPr lang="en-US" dirty="0"/>
              <a:t>Has also disrupted ecosystems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noChangeArrowheads="1"/>
          </p:cNvSpPr>
          <p:nvPr>
            <p:ph type="title"/>
          </p:nvPr>
        </p:nvSpPr>
        <p:spPr/>
        <p:txBody>
          <a:bodyPr>
            <a:normAutofit fontScale="90000"/>
          </a:bodyPr>
          <a:lstStyle/>
          <a:p>
            <a:r>
              <a:rPr lang="en-US" dirty="0"/>
              <a:t>Water Transfers Have Benefits and Drawbacks (1 of 2)</a:t>
            </a:r>
          </a:p>
        </p:txBody>
      </p:sp>
      <p:sp>
        <p:nvSpPr>
          <p:cNvPr id="49155" name="Content Placeholder 3"/>
          <p:cNvSpPr>
            <a:spLocks noGrp="1" noChangeArrowheads="1"/>
          </p:cNvSpPr>
          <p:nvPr>
            <p:ph idx="1"/>
          </p:nvPr>
        </p:nvSpPr>
        <p:spPr/>
        <p:txBody>
          <a:bodyPr/>
          <a:lstStyle/>
          <a:p>
            <a:r>
              <a:rPr lang="en-US" dirty="0"/>
              <a:t>China</a:t>
            </a:r>
          </a:p>
          <a:p>
            <a:pPr lvl="1"/>
            <a:r>
              <a:rPr lang="en-US" dirty="0"/>
              <a:t>South-North Water Diversion Project</a:t>
            </a:r>
          </a:p>
          <a:p>
            <a:pPr lvl="2"/>
            <a:r>
              <a:rPr lang="en-US" dirty="0"/>
              <a:t>Diverts six trillion gallons of water per year</a:t>
            </a:r>
          </a:p>
          <a:p>
            <a:r>
              <a:rPr lang="en-US" dirty="0"/>
              <a:t>California central valley</a:t>
            </a:r>
          </a:p>
          <a:p>
            <a:pPr lvl="1"/>
            <a:r>
              <a:rPr lang="en-US" dirty="0"/>
              <a:t>Aqueducts </a:t>
            </a:r>
          </a:p>
          <a:p>
            <a:r>
              <a:rPr lang="en-US" dirty="0"/>
              <a:t>Water loss through evaporation and leaks</a:t>
            </a:r>
          </a:p>
          <a:p>
            <a:r>
              <a:rPr lang="en-US" dirty="0"/>
              <a:t>Ecosystem degradation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normAutofit fontScale="90000"/>
          </a:bodyPr>
          <a:lstStyle/>
          <a:p>
            <a:r>
              <a:rPr lang="en-US" dirty="0"/>
              <a:t>Water Transfers Have Benefits and Drawbacks</a:t>
            </a:r>
            <a:br>
              <a:rPr lang="en-US" dirty="0"/>
            </a:br>
            <a:r>
              <a:rPr lang="en-US" dirty="0"/>
              <a:t>(2 of 2)</a:t>
            </a:r>
          </a:p>
        </p:txBody>
      </p:sp>
      <p:pic>
        <p:nvPicPr>
          <p:cNvPr id="2" name="Picture 1" descr="A map shows California state water project, where California, Shasta lake, Sacramento river, Sacramento, lake Tahoe, Oroville dam and reservoir, San Luis dam and reservoir, Sierra mountain range, San Joaquin river, Fresno, Santa Barbara, Los Angeles, San Diego, Nevada, San Francisco, and Hoover dam and reservoir are labeled. The Colorado River, the Colorado River aqueduct, North Bay aqueduct, south bay aqueduct, California aqueduct, and Los Angeles aqueduct are shaded with a red line and labeled. A photo on the top of the map, shows a river and dry land on both sides of the river, along with the bridge over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010" y="1311194"/>
            <a:ext cx="3298490" cy="4784806"/>
          </a:xfrm>
          <a:prstGeom prst="rect">
            <a:avLst/>
          </a:prstGeom>
        </p:spPr>
      </p:pic>
    </p:spTree>
    <p:extLst>
      <p:ext uri="{BB962C8B-B14F-4D97-AF65-F5344CB8AC3E}">
        <p14:creationId xmlns:p14="http://schemas.microsoft.com/office/powerpoint/2010/main" val="150375510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noChangeArrowheads="1"/>
          </p:cNvSpPr>
          <p:nvPr>
            <p:ph type="title"/>
          </p:nvPr>
        </p:nvSpPr>
        <p:spPr/>
        <p:txBody>
          <a:bodyPr/>
          <a:lstStyle/>
          <a:p>
            <a:r>
              <a:rPr lang="en-US" dirty="0"/>
              <a:t>Case Study: The Aral Sea Disaster (1 of 3)</a:t>
            </a:r>
          </a:p>
        </p:txBody>
      </p:sp>
      <p:sp>
        <p:nvSpPr>
          <p:cNvPr id="52227" name="Content Placeholder 3"/>
          <p:cNvSpPr>
            <a:spLocks noGrp="1" noChangeArrowheads="1"/>
          </p:cNvSpPr>
          <p:nvPr>
            <p:ph idx="1"/>
          </p:nvPr>
        </p:nvSpPr>
        <p:spPr/>
        <p:txBody>
          <a:bodyPr/>
          <a:lstStyle/>
          <a:p>
            <a:r>
              <a:rPr lang="en-US" dirty="0"/>
              <a:t>Large-scale water transfers in dry central Asia have led to:</a:t>
            </a:r>
          </a:p>
          <a:p>
            <a:pPr lvl="1"/>
            <a:r>
              <a:rPr lang="en-US" dirty="0"/>
              <a:t>Wetland destruction</a:t>
            </a:r>
          </a:p>
          <a:p>
            <a:pPr lvl="2"/>
            <a:r>
              <a:rPr lang="en-US" dirty="0"/>
              <a:t>Desertification</a:t>
            </a:r>
          </a:p>
          <a:p>
            <a:pPr lvl="1"/>
            <a:r>
              <a:rPr lang="en-US" dirty="0"/>
              <a:t>Greatly increased salinity</a:t>
            </a:r>
          </a:p>
          <a:p>
            <a:pPr lvl="1"/>
            <a:r>
              <a:rPr lang="en-US" dirty="0"/>
              <a:t>Fish extinctions and decline of fishing</a:t>
            </a:r>
          </a:p>
          <a:p>
            <a:pPr lvl="1"/>
            <a:r>
              <a:rPr lang="en-US" dirty="0"/>
              <a:t>Blowing salt and dust destroying wildlife and crops</a:t>
            </a:r>
          </a:p>
          <a:p>
            <a:pPr lvl="1"/>
            <a:r>
              <a:rPr lang="en-US" dirty="0"/>
              <a:t>Increased glacial melting in the Himalayas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noChangeArrowheads="1"/>
          </p:cNvSpPr>
          <p:nvPr>
            <p:ph type="title"/>
          </p:nvPr>
        </p:nvSpPr>
        <p:spPr/>
        <p:txBody>
          <a:bodyPr/>
          <a:lstStyle/>
          <a:p>
            <a:r>
              <a:rPr lang="en-US" dirty="0"/>
              <a:t>Case Study: The Aral Sea Disaster (2 of 3)</a:t>
            </a:r>
          </a:p>
        </p:txBody>
      </p:sp>
      <p:sp>
        <p:nvSpPr>
          <p:cNvPr id="53251" name="Content Placeholder 3"/>
          <p:cNvSpPr>
            <a:spLocks noGrp="1" noChangeArrowheads="1"/>
          </p:cNvSpPr>
          <p:nvPr>
            <p:ph idx="1"/>
          </p:nvPr>
        </p:nvSpPr>
        <p:spPr/>
        <p:txBody>
          <a:bodyPr/>
          <a:lstStyle/>
          <a:p>
            <a:r>
              <a:rPr lang="en-US" dirty="0"/>
              <a:t>Shrinkage of the Aral Sea has altered local climate</a:t>
            </a:r>
          </a:p>
          <a:p>
            <a:pPr lvl="1"/>
            <a:r>
              <a:rPr lang="en-US" dirty="0"/>
              <a:t>Hot, dry summers, colder winters, and a shortened growing season</a:t>
            </a:r>
          </a:p>
          <a:p>
            <a:r>
              <a:rPr lang="en-US" dirty="0"/>
              <a:t>Restoration efforts</a:t>
            </a:r>
          </a:p>
          <a:p>
            <a:pPr lvl="1"/>
            <a:r>
              <a:rPr lang="en-US" dirty="0"/>
              <a:t>Cooperation of neighboring countries</a:t>
            </a:r>
          </a:p>
          <a:p>
            <a:pPr lvl="1"/>
            <a:r>
              <a:rPr lang="en-US" dirty="0"/>
              <a:t>More efficient irrigation</a:t>
            </a:r>
          </a:p>
          <a:p>
            <a:pPr lvl="1"/>
            <a:r>
              <a:rPr lang="en-US" dirty="0"/>
              <a:t>Dike construction raised level of Northern Sea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lstStyle/>
          <a:p>
            <a:r>
              <a:rPr lang="en-US" dirty="0"/>
              <a:t>Case Study: The Aral Sea Disaster (3 of 3)</a:t>
            </a:r>
          </a:p>
        </p:txBody>
      </p:sp>
      <p:pic>
        <p:nvPicPr>
          <p:cNvPr id="2" name="Picture 1" descr="A figure shows two photos. The first photo shows the complete Aral Sea which was in existence during 1976 on the left side. The second photo shows the shrunken Aral Sea which shows only a few portions of the Aral Sea which was in existence during 2015 on the right s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28" y="1101900"/>
            <a:ext cx="8628944" cy="4765500"/>
          </a:xfrm>
          <a:prstGeom prst="rect">
            <a:avLst/>
          </a:prstGeom>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noChangeArrowheads="1"/>
          </p:cNvSpPr>
          <p:nvPr>
            <p:ph type="title"/>
          </p:nvPr>
        </p:nvSpPr>
        <p:spPr/>
        <p:txBody>
          <a:bodyPr>
            <a:normAutofit fontScale="90000"/>
          </a:bodyPr>
          <a:lstStyle/>
          <a:p>
            <a:r>
              <a:rPr lang="en-US" dirty="0"/>
              <a:t>13.5 How Can We Use Freshwater More Sustainably?</a:t>
            </a:r>
          </a:p>
        </p:txBody>
      </p:sp>
      <p:sp>
        <p:nvSpPr>
          <p:cNvPr id="59395" name="Content Placeholder 3"/>
          <p:cNvSpPr>
            <a:spLocks noGrp="1" noChangeArrowheads="1"/>
          </p:cNvSpPr>
          <p:nvPr>
            <p:ph idx="1"/>
          </p:nvPr>
        </p:nvSpPr>
        <p:spPr/>
        <p:txBody>
          <a:bodyPr/>
          <a:lstStyle/>
          <a:p>
            <a:r>
              <a:rPr lang="en-US" dirty="0"/>
              <a:t>Ways to use freshwater more sustainably</a:t>
            </a:r>
          </a:p>
          <a:p>
            <a:pPr lvl="1"/>
            <a:r>
              <a:rPr lang="en-US" dirty="0"/>
              <a:t>Cut water waste</a:t>
            </a:r>
          </a:p>
          <a:p>
            <a:pPr lvl="1"/>
            <a:r>
              <a:rPr lang="en-US" dirty="0"/>
              <a:t>Raise water prices</a:t>
            </a:r>
          </a:p>
          <a:p>
            <a:pPr lvl="1"/>
            <a:r>
              <a:rPr lang="en-US" dirty="0"/>
              <a:t>Slow population growth</a:t>
            </a:r>
          </a:p>
          <a:p>
            <a:pPr lvl="1"/>
            <a:r>
              <a:rPr lang="en-US" dirty="0"/>
              <a:t>Protect aquifers, forests, and other ecosystems that store and release freshwater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noChangeArrowheads="1"/>
          </p:cNvSpPr>
          <p:nvPr>
            <p:ph type="title"/>
          </p:nvPr>
        </p:nvSpPr>
        <p:spPr/>
        <p:txBody>
          <a:bodyPr>
            <a:normAutofit fontScale="90000"/>
          </a:bodyPr>
          <a:lstStyle/>
          <a:p>
            <a:r>
              <a:rPr lang="en-US" dirty="0"/>
              <a:t>Cutting Water Waste Would Have Many Benefits</a:t>
            </a:r>
          </a:p>
        </p:txBody>
      </p:sp>
      <p:sp>
        <p:nvSpPr>
          <p:cNvPr id="60419" name="Content Placeholder 3"/>
          <p:cNvSpPr>
            <a:spLocks noGrp="1" noChangeArrowheads="1"/>
          </p:cNvSpPr>
          <p:nvPr>
            <p:ph idx="1"/>
          </p:nvPr>
        </p:nvSpPr>
        <p:spPr/>
        <p:txBody>
          <a:bodyPr/>
          <a:lstStyle/>
          <a:p>
            <a:r>
              <a:rPr lang="en-US" dirty="0"/>
              <a:t>One-half to two-thirds of water is wasted</a:t>
            </a:r>
          </a:p>
          <a:p>
            <a:pPr lvl="1"/>
            <a:r>
              <a:rPr lang="en-US" dirty="0"/>
              <a:t>Evaporation, leaks, and inefficient use</a:t>
            </a:r>
          </a:p>
          <a:p>
            <a:r>
              <a:rPr lang="en-US" dirty="0"/>
              <a:t>The cost of water to users is low</a:t>
            </a:r>
          </a:p>
          <a:p>
            <a:pPr lvl="1"/>
            <a:r>
              <a:rPr lang="en-US" dirty="0"/>
              <a:t>Government subsidies mask the true cost of water</a:t>
            </a:r>
          </a:p>
          <a:p>
            <a:pPr lvl="2"/>
            <a:r>
              <a:rPr lang="en-US" dirty="0"/>
              <a:t>No subsidies for improved efficiency</a:t>
            </a:r>
          </a:p>
          <a:p>
            <a:r>
              <a:rPr lang="en-US" dirty="0"/>
              <a:t>Raising prices could hurt lower-income farmers and city dwellers</a:t>
            </a:r>
          </a:p>
          <a:p>
            <a:pPr lvl="1"/>
            <a:r>
              <a:rPr lang="en-US" dirty="0"/>
              <a:t>Solution: establish lifeline rates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noChangeArrowheads="1"/>
          </p:cNvSpPr>
          <p:nvPr>
            <p:ph type="title"/>
          </p:nvPr>
        </p:nvSpPr>
        <p:spPr/>
        <p:txBody>
          <a:bodyPr>
            <a:normAutofit fontScale="90000"/>
          </a:bodyPr>
          <a:lstStyle/>
          <a:p>
            <a:r>
              <a:rPr lang="en-US" dirty="0"/>
              <a:t>We Can Improve Efficiency in Irrigation (1 of 3)</a:t>
            </a:r>
          </a:p>
        </p:txBody>
      </p:sp>
      <p:sp>
        <p:nvSpPr>
          <p:cNvPr id="61443" name="Content Placeholder 3"/>
          <p:cNvSpPr>
            <a:spLocks noGrp="1" noChangeArrowheads="1"/>
          </p:cNvSpPr>
          <p:nvPr>
            <p:ph idx="1"/>
          </p:nvPr>
        </p:nvSpPr>
        <p:spPr/>
        <p:txBody>
          <a:bodyPr/>
          <a:lstStyle/>
          <a:p>
            <a:r>
              <a:rPr lang="en-US" dirty="0"/>
              <a:t>Flood irrigation</a:t>
            </a:r>
          </a:p>
          <a:p>
            <a:pPr lvl="1"/>
            <a:r>
              <a:rPr lang="en-US" dirty="0"/>
              <a:t>45% of water lost</a:t>
            </a:r>
          </a:p>
          <a:p>
            <a:r>
              <a:rPr lang="en-US" dirty="0"/>
              <a:t>More efficient techniques</a:t>
            </a:r>
          </a:p>
          <a:p>
            <a:pPr lvl="1"/>
            <a:r>
              <a:rPr lang="en-US" dirty="0"/>
              <a:t>Center pivot, low pressure sprinkler</a:t>
            </a:r>
          </a:p>
          <a:p>
            <a:pPr lvl="1"/>
            <a:r>
              <a:rPr lang="en-US" dirty="0"/>
              <a:t>Low-energy, precision application sprinklers</a:t>
            </a:r>
          </a:p>
          <a:p>
            <a:pPr lvl="1"/>
            <a:r>
              <a:rPr lang="en-US" dirty="0"/>
              <a:t>Drip or trickle irrigation, </a:t>
            </a:r>
            <a:r>
              <a:rPr lang="en-US" dirty="0" err="1"/>
              <a:t>microirrigation</a:t>
            </a:r>
            <a:endParaRPr lang="en-US" dirty="0"/>
          </a:p>
          <a:p>
            <a:pPr lvl="2"/>
            <a:r>
              <a:rPr lang="en-US" dirty="0"/>
              <a:t>Costly</a:t>
            </a:r>
          </a:p>
          <a:p>
            <a:pPr lvl="2"/>
            <a:r>
              <a:rPr lang="en-US" dirty="0"/>
              <a:t>Less water waste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noChangeArrowheads="1"/>
          </p:cNvSpPr>
          <p:nvPr>
            <p:ph type="title"/>
          </p:nvPr>
        </p:nvSpPr>
        <p:spPr/>
        <p:txBody>
          <a:bodyPr/>
          <a:lstStyle/>
          <a:p>
            <a:r>
              <a:rPr lang="en-US" dirty="0"/>
              <a:t>13.1 Will We Have Enough Usable Water?</a:t>
            </a:r>
          </a:p>
        </p:txBody>
      </p:sp>
      <p:sp>
        <p:nvSpPr>
          <p:cNvPr id="8195" name="Content Placeholder 3"/>
          <p:cNvSpPr>
            <a:spLocks noGrp="1" noChangeArrowheads="1"/>
          </p:cNvSpPr>
          <p:nvPr>
            <p:ph idx="1"/>
          </p:nvPr>
        </p:nvSpPr>
        <p:spPr/>
        <p:txBody>
          <a:bodyPr/>
          <a:lstStyle/>
          <a:p>
            <a:r>
              <a:rPr lang="en-US" dirty="0"/>
              <a:t>Freshwater</a:t>
            </a:r>
          </a:p>
          <a:p>
            <a:pPr lvl="1"/>
            <a:r>
              <a:rPr lang="en-US" dirty="0"/>
              <a:t>One of the earth’s most important forms of natural capital</a:t>
            </a:r>
          </a:p>
          <a:p>
            <a:pPr lvl="1"/>
            <a:r>
              <a:rPr lang="en-US" dirty="0"/>
              <a:t>Used inefficiently and polluted</a:t>
            </a:r>
          </a:p>
          <a:p>
            <a:pPr lvl="1"/>
            <a:r>
              <a:rPr lang="en-US" dirty="0"/>
              <a:t>Low cost encourages waste</a:t>
            </a:r>
          </a:p>
          <a:p>
            <a:pPr lvl="1"/>
            <a:r>
              <a:rPr lang="en-US" dirty="0"/>
              <a:t>Not accessible to many people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45720" y="27709"/>
            <a:ext cx="9052560" cy="1039091"/>
          </a:xfrm>
        </p:spPr>
        <p:txBody>
          <a:bodyPr>
            <a:normAutofit fontScale="90000"/>
          </a:bodyPr>
          <a:lstStyle/>
          <a:p>
            <a:r>
              <a:rPr lang="en-US" dirty="0"/>
              <a:t>We Can Improve Efficiency in Irrigation (2 of 3)</a:t>
            </a:r>
          </a:p>
        </p:txBody>
      </p:sp>
      <p:pic>
        <p:nvPicPr>
          <p:cNvPr id="7" name="Picture 6" descr="An illustration shows three sections. The first section shows the crops or plants planted on the soil in rows which is shown on a three-dimensional surface and the text below reads, “Gravity Flow (Efficiency 60% and 80% with surge values), Water usually comes from an aqueduct system or a nearby river.” The second section shows the trees being planted in rows and columns and for each tree a circular rod-like structure is placed around and the circular rods are interconnected by horizontal and vertical rods forming a newer system of irrigation called, “drip irrigation.” The text below reads, “Drip Irrigation (efficiency 90-95%), above or below ground pipes or tubes deliver water to individual plant roots.” The third section shows the crops being planted in a circular pattern on a three-dimensional surface and irrigated through pipes from the top which are supported by the pivot at the center. The insight of this illustration is shown above, which is indicated by an arrow mark from the center pivot, shows a plane surface where the crops are planted and the water is sprinkled from above through pipes on each row, from the rod structure which is held in a horizontal position through a vertical rod support. The text below reads, “Centre pivot (efficiency 80% with low pressure sprinkler and 90-95% LEPA sprinkler), Water usually pumped from underground and sprayed from mobile boom with sprinkl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88" y="1362872"/>
            <a:ext cx="6617875" cy="4397433"/>
          </a:xfrm>
          <a:prstGeom prst="rect">
            <a:avLst/>
          </a:prstGeom>
        </p:spPr>
      </p:pic>
      <p:sp>
        <p:nvSpPr>
          <p:cNvPr id="2" name="Content Placeholder 1"/>
          <p:cNvSpPr/>
          <p:nvPr/>
        </p:nvSpPr>
        <p:spPr>
          <a:xfrm>
            <a:off x="8001000" y="5715000"/>
            <a:ext cx="1051039" cy="276999"/>
          </a:xfrm>
          <a:prstGeom prst="rect">
            <a:avLst/>
          </a:prstGeom>
        </p:spPr>
        <p:txBody>
          <a:bodyPr wrap="none">
            <a:spAutoFit/>
          </a:bodyPr>
          <a:lstStyle/>
          <a:p>
            <a:r>
              <a:rPr lang="en-US" sz="1200" b="1" dirty="0">
                <a:solidFill>
                  <a:srgbClr val="008040"/>
                </a:solidFill>
              </a:rPr>
              <a:t>Stepped Art</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Can Improve Efficiency in Irrigation (3 of 3)</a:t>
            </a:r>
          </a:p>
        </p:txBody>
      </p:sp>
      <p:pic>
        <p:nvPicPr>
          <p:cNvPr id="7" name="Picture 6">
            <a:extLst>
              <a:ext uri="{FF2B5EF4-FFF2-40B4-BE49-F238E27FC236}">
                <a16:creationId xmlns:a16="http://schemas.microsoft.com/office/drawing/2014/main" id="{B633B076-72E2-4138-8C54-43961BBFE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769" y="1143000"/>
            <a:ext cx="5986462" cy="4930028"/>
          </a:xfrm>
          <a:prstGeom prst="rect">
            <a:avLst/>
          </a:prstGeom>
        </p:spPr>
      </p:pic>
    </p:spTree>
    <p:extLst>
      <p:ext uri="{BB962C8B-B14F-4D97-AF65-F5344CB8AC3E}">
        <p14:creationId xmlns:p14="http://schemas.microsoft.com/office/powerpoint/2010/main" val="742360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noChangeArrowheads="1"/>
          </p:cNvSpPr>
          <p:nvPr>
            <p:ph type="title"/>
          </p:nvPr>
        </p:nvSpPr>
        <p:spPr/>
        <p:txBody>
          <a:bodyPr>
            <a:normAutofit fontScale="90000"/>
          </a:bodyPr>
          <a:lstStyle/>
          <a:p>
            <a:r>
              <a:rPr lang="en-US" dirty="0"/>
              <a:t>Poor Farmers Conserve Water Using Low-Tech Methods (1 of 2)</a:t>
            </a:r>
          </a:p>
        </p:txBody>
      </p:sp>
      <p:sp>
        <p:nvSpPr>
          <p:cNvPr id="64515" name="Content Placeholder 3"/>
          <p:cNvSpPr>
            <a:spLocks noGrp="1" noChangeArrowheads="1"/>
          </p:cNvSpPr>
          <p:nvPr>
            <p:ph idx="1"/>
          </p:nvPr>
        </p:nvSpPr>
        <p:spPr/>
        <p:txBody>
          <a:bodyPr/>
          <a:lstStyle/>
          <a:p>
            <a:r>
              <a:rPr lang="en-US" dirty="0"/>
              <a:t>Human-powered treadle pumps bring water into irrigation ditches</a:t>
            </a:r>
          </a:p>
          <a:p>
            <a:r>
              <a:rPr lang="en-US" dirty="0"/>
              <a:t>Harvest and store rainwater</a:t>
            </a:r>
          </a:p>
          <a:p>
            <a:r>
              <a:rPr lang="en-US" dirty="0"/>
              <a:t>Capture water from fog</a:t>
            </a:r>
          </a:p>
          <a:p>
            <a:r>
              <a:rPr lang="en-US" dirty="0"/>
              <a:t>Use polyculture to create canopy vegetation</a:t>
            </a:r>
          </a:p>
          <a:p>
            <a:pPr lvl="1"/>
            <a:r>
              <a:rPr lang="en-US" dirty="0"/>
              <a:t>Reduces evaporation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normAutofit fontScale="90000"/>
          </a:bodyPr>
          <a:lstStyle/>
          <a:p>
            <a:r>
              <a:rPr lang="en-US" dirty="0"/>
              <a:t>Poor Farmers Conserve Water Using Low-Tech Methods (2 of 2)</a:t>
            </a:r>
          </a:p>
        </p:txBody>
      </p:sp>
      <p:pic>
        <p:nvPicPr>
          <p:cNvPr id="3" name="Picture 2" descr="A photo shows a field in which men, and women are working and on the left corner, a treadle pump with a girl standing on it and the pump’s water supply is sh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057" y="1441402"/>
            <a:ext cx="5385135" cy="4432951"/>
          </a:xfrm>
          <a:prstGeom prst="rect">
            <a:avLst/>
          </a:prstGeom>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noChangeArrowheads="1"/>
          </p:cNvSpPr>
          <p:nvPr>
            <p:ph type="title"/>
          </p:nvPr>
        </p:nvSpPr>
        <p:spPr/>
        <p:txBody>
          <a:bodyPr>
            <a:normAutofit fontScale="90000"/>
          </a:bodyPr>
          <a:lstStyle/>
          <a:p>
            <a:r>
              <a:rPr lang="en-US" dirty="0"/>
              <a:t>Cutting Freshwater Losses in Industry and Homes (1 of 3)</a:t>
            </a:r>
          </a:p>
        </p:txBody>
      </p:sp>
      <p:sp>
        <p:nvSpPr>
          <p:cNvPr id="66563" name="Content Placeholder 3"/>
          <p:cNvSpPr>
            <a:spLocks noGrp="1" noChangeArrowheads="1"/>
          </p:cNvSpPr>
          <p:nvPr>
            <p:ph idx="1"/>
          </p:nvPr>
        </p:nvSpPr>
        <p:spPr/>
        <p:txBody>
          <a:bodyPr/>
          <a:lstStyle/>
          <a:p>
            <a:r>
              <a:rPr lang="en-US" dirty="0"/>
              <a:t>Recycle water used in industry</a:t>
            </a:r>
          </a:p>
          <a:p>
            <a:r>
              <a:rPr lang="en-US" dirty="0"/>
              <a:t>Use low-flow toilets, showerheads, and front-loading washing machines</a:t>
            </a:r>
          </a:p>
          <a:p>
            <a:r>
              <a:rPr lang="en-US" dirty="0"/>
              <a:t>Fix leaks in the plumbing systems</a:t>
            </a:r>
          </a:p>
          <a:p>
            <a:r>
              <a:rPr lang="en-US" dirty="0"/>
              <a:t>Use native plants in landscaping</a:t>
            </a:r>
          </a:p>
          <a:p>
            <a:r>
              <a:rPr lang="en-US" dirty="0"/>
              <a:t>Use gray water</a:t>
            </a:r>
          </a:p>
          <a:p>
            <a:r>
              <a:rPr lang="en-US" dirty="0"/>
              <a:t>Water meters reduce water use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normAutofit fontScale="90000"/>
          </a:bodyPr>
          <a:lstStyle/>
          <a:p>
            <a:r>
              <a:rPr lang="en-US" dirty="0"/>
              <a:t>Cutting Freshwater Losses in Industry and Homes (2 of 3)</a:t>
            </a:r>
          </a:p>
        </p:txBody>
      </p:sp>
      <p:pic>
        <p:nvPicPr>
          <p:cNvPr id="2" name="Picture 1" descr="A photo shows a garden with several flowering and non-flowering native plants and trees including coconut trees with buildings shown behi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597" y="1529973"/>
            <a:ext cx="6994807" cy="4489827"/>
          </a:xfrm>
          <a:prstGeom prst="rect">
            <a:avLst/>
          </a:prstGeom>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p:txBody>
          <a:bodyPr>
            <a:normAutofit fontScale="90000"/>
          </a:bodyPr>
          <a:lstStyle/>
          <a:p>
            <a:r>
              <a:rPr lang="en-US" dirty="0"/>
              <a:t>Cutting Freshwater Losses in Industry and Homes (3 of 3)</a:t>
            </a:r>
          </a:p>
        </p:txBody>
      </p:sp>
      <p:pic>
        <p:nvPicPr>
          <p:cNvPr id="7" name="Picture 6">
            <a:extLst>
              <a:ext uri="{FF2B5EF4-FFF2-40B4-BE49-F238E27FC236}">
                <a16:creationId xmlns:a16="http://schemas.microsoft.com/office/drawing/2014/main" id="{86D1E6F0-AE3D-4B21-83D3-AA00471F5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219200"/>
            <a:ext cx="5634037" cy="493712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noChangeArrowheads="1"/>
          </p:cNvSpPr>
          <p:nvPr>
            <p:ph type="title"/>
          </p:nvPr>
        </p:nvSpPr>
        <p:spPr/>
        <p:txBody>
          <a:bodyPr>
            <a:normAutofit/>
          </a:bodyPr>
          <a:lstStyle/>
          <a:p>
            <a:r>
              <a:rPr lang="en-US" dirty="0"/>
              <a:t>Using Less Water to Remove Wastes</a:t>
            </a:r>
          </a:p>
        </p:txBody>
      </p:sp>
      <p:sp>
        <p:nvSpPr>
          <p:cNvPr id="69635" name="Content Placeholder 3"/>
          <p:cNvSpPr>
            <a:spLocks noGrp="1" noChangeArrowheads="1"/>
          </p:cNvSpPr>
          <p:nvPr>
            <p:ph idx="1"/>
          </p:nvPr>
        </p:nvSpPr>
        <p:spPr/>
        <p:txBody>
          <a:bodyPr/>
          <a:lstStyle/>
          <a:p>
            <a:r>
              <a:rPr lang="en-US" dirty="0"/>
              <a:t>Large amounts of freshwater used to flush away wastes</a:t>
            </a:r>
          </a:p>
          <a:p>
            <a:r>
              <a:rPr lang="en-US" dirty="0"/>
              <a:t>Reuse wastewater</a:t>
            </a:r>
          </a:p>
          <a:p>
            <a:pPr lvl="1"/>
            <a:r>
              <a:rPr lang="en-US" dirty="0"/>
              <a:t>Only about 7% of wastewater is currently recycled</a:t>
            </a:r>
          </a:p>
          <a:p>
            <a:r>
              <a:rPr lang="en-US" dirty="0"/>
              <a:t>Use waterless composting toilets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Using Water More Sustainably (1 of 2) </a:t>
            </a:r>
          </a:p>
        </p:txBody>
      </p:sp>
      <p:sp>
        <p:nvSpPr>
          <p:cNvPr id="3" name="Content Placeholder 2"/>
          <p:cNvSpPr>
            <a:spLocks noGrp="1"/>
          </p:cNvSpPr>
          <p:nvPr>
            <p:ph idx="1"/>
          </p:nvPr>
        </p:nvSpPr>
        <p:spPr/>
        <p:txBody>
          <a:bodyPr/>
          <a:lstStyle/>
          <a:p>
            <a:r>
              <a:rPr lang="en-US" dirty="0"/>
              <a:t>Protect water supplies</a:t>
            </a:r>
          </a:p>
          <a:p>
            <a:r>
              <a:rPr lang="en-US" dirty="0"/>
              <a:t>Apply strategies at local, regional, national, and international levels</a:t>
            </a:r>
          </a:p>
          <a:p>
            <a:r>
              <a:rPr lang="en-US" dirty="0"/>
              <a:t>Apply strategies at a personal level</a:t>
            </a:r>
          </a:p>
          <a:p>
            <a:pPr lvl="1"/>
            <a:r>
              <a:rPr lang="en-US" dirty="0"/>
              <a:t>Use less freshwater and use it more efficiently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Using Water More Sustainably (2 of 2) </a:t>
            </a:r>
          </a:p>
        </p:txBody>
      </p:sp>
      <p:pic>
        <p:nvPicPr>
          <p:cNvPr id="7" name="Picture 6">
            <a:extLst>
              <a:ext uri="{FF2B5EF4-FFF2-40B4-BE49-F238E27FC236}">
                <a16:creationId xmlns:a16="http://schemas.microsoft.com/office/drawing/2014/main" id="{4D424981-33B8-4573-8176-00CCCFD86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219200"/>
            <a:ext cx="4495800" cy="49676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noChangeArrowheads="1"/>
          </p:cNvSpPr>
          <p:nvPr>
            <p:ph type="title"/>
          </p:nvPr>
        </p:nvSpPr>
        <p:spPr/>
        <p:txBody>
          <a:bodyPr>
            <a:normAutofit fontScale="90000"/>
          </a:bodyPr>
          <a:lstStyle/>
          <a:p>
            <a:r>
              <a:rPr lang="en-US" dirty="0"/>
              <a:t>Freshwater Is an Irreplaceable Resource That We Are Managing Poorly</a:t>
            </a:r>
          </a:p>
        </p:txBody>
      </p:sp>
      <p:sp>
        <p:nvSpPr>
          <p:cNvPr id="9219" name="Content Placeholder 3"/>
          <p:cNvSpPr>
            <a:spLocks noGrp="1" noChangeArrowheads="1"/>
          </p:cNvSpPr>
          <p:nvPr>
            <p:ph idx="1"/>
          </p:nvPr>
        </p:nvSpPr>
        <p:spPr/>
        <p:txBody>
          <a:bodyPr/>
          <a:lstStyle/>
          <a:p>
            <a:r>
              <a:rPr lang="en-US" dirty="0"/>
              <a:t>Access to freshwater a global health issue</a:t>
            </a:r>
          </a:p>
          <a:p>
            <a:pPr lvl="1"/>
            <a:r>
              <a:rPr lang="en-US" dirty="0"/>
              <a:t>Over 4,000 people die each day from lack of access to safe drinking water</a:t>
            </a:r>
          </a:p>
          <a:p>
            <a:r>
              <a:rPr lang="en-US" dirty="0"/>
              <a:t>Economic issue</a:t>
            </a:r>
          </a:p>
          <a:p>
            <a:pPr lvl="1"/>
            <a:r>
              <a:rPr lang="en-US" dirty="0"/>
              <a:t>Water vital for producing food and energy</a:t>
            </a:r>
          </a:p>
          <a:p>
            <a:r>
              <a:rPr lang="en-US" dirty="0"/>
              <a:t>National and global security issue</a:t>
            </a:r>
          </a:p>
          <a:p>
            <a:r>
              <a:rPr lang="en-US" dirty="0"/>
              <a:t>Environmental issue</a:t>
            </a:r>
          </a:p>
          <a:p>
            <a:pPr lvl="1"/>
            <a:r>
              <a:rPr lang="en-US" dirty="0"/>
              <a:t>Excessive withdrawal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noChangeArrowheads="1"/>
          </p:cNvSpPr>
          <p:nvPr>
            <p:ph type="title"/>
          </p:nvPr>
        </p:nvSpPr>
        <p:spPr/>
        <p:txBody>
          <a:bodyPr>
            <a:normAutofit fontScale="90000"/>
          </a:bodyPr>
          <a:lstStyle/>
          <a:p>
            <a:r>
              <a:rPr lang="en-US" dirty="0"/>
              <a:t>13.6 How Can We Reduce the Threat of Flooding?</a:t>
            </a:r>
          </a:p>
        </p:txBody>
      </p:sp>
      <p:sp>
        <p:nvSpPr>
          <p:cNvPr id="72707" name="Content Placeholder 3"/>
          <p:cNvSpPr>
            <a:spLocks noGrp="1" noChangeArrowheads="1"/>
          </p:cNvSpPr>
          <p:nvPr>
            <p:ph idx="1"/>
          </p:nvPr>
        </p:nvSpPr>
        <p:spPr/>
        <p:txBody>
          <a:bodyPr/>
          <a:lstStyle/>
          <a:p>
            <a:r>
              <a:rPr lang="en-US" dirty="0"/>
              <a:t>We can lessen the threat of flooding by:</a:t>
            </a:r>
          </a:p>
          <a:p>
            <a:pPr lvl="1"/>
            <a:r>
              <a:rPr lang="en-US" dirty="0"/>
              <a:t>Protecting more wetlands and natural vegetation in watersheds</a:t>
            </a:r>
          </a:p>
          <a:p>
            <a:pPr lvl="1"/>
            <a:r>
              <a:rPr lang="en-US" dirty="0"/>
              <a:t>Not building in areas subject to frequent flooding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noChangeArrowheads="1"/>
          </p:cNvSpPr>
          <p:nvPr>
            <p:ph type="title"/>
          </p:nvPr>
        </p:nvSpPr>
        <p:spPr/>
        <p:txBody>
          <a:bodyPr>
            <a:normAutofit fontScale="90000"/>
          </a:bodyPr>
          <a:lstStyle/>
          <a:p>
            <a:r>
              <a:rPr lang="en-US" dirty="0"/>
              <a:t>Some Areas Get Too Much Water from Flooding (1 of 3)</a:t>
            </a:r>
          </a:p>
        </p:txBody>
      </p:sp>
      <p:sp>
        <p:nvSpPr>
          <p:cNvPr id="73731" name="Content Placeholder 3"/>
          <p:cNvSpPr>
            <a:spLocks noGrp="1" noChangeArrowheads="1"/>
          </p:cNvSpPr>
          <p:nvPr>
            <p:ph idx="1"/>
          </p:nvPr>
        </p:nvSpPr>
        <p:spPr/>
        <p:txBody>
          <a:bodyPr/>
          <a:lstStyle/>
          <a:p>
            <a:r>
              <a:rPr lang="en-US" dirty="0"/>
              <a:t>Floodplain</a:t>
            </a:r>
          </a:p>
          <a:p>
            <a:pPr lvl="1"/>
            <a:r>
              <a:rPr lang="en-US" dirty="0"/>
              <a:t>Area flooded when a stream overflows its channel </a:t>
            </a:r>
          </a:p>
          <a:p>
            <a:pPr lvl="1"/>
            <a:r>
              <a:rPr lang="en-US" dirty="0"/>
              <a:t>Fertile soils for farming</a:t>
            </a:r>
          </a:p>
          <a:p>
            <a:pPr lvl="1"/>
            <a:r>
              <a:rPr lang="en-US" dirty="0"/>
              <a:t>Recharge groundwater and refill wetlands</a:t>
            </a:r>
          </a:p>
          <a:p>
            <a:r>
              <a:rPr lang="en-US" dirty="0"/>
              <a:t>Human activities that damage floodplains</a:t>
            </a:r>
          </a:p>
          <a:p>
            <a:pPr lvl="1"/>
            <a:r>
              <a:rPr lang="en-US" dirty="0"/>
              <a:t>Vegetation removal</a:t>
            </a:r>
          </a:p>
          <a:p>
            <a:pPr lvl="1"/>
            <a:r>
              <a:rPr lang="en-US" dirty="0"/>
              <a:t>Draining of wetlands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r>
              <a:rPr lang="en-US" dirty="0"/>
              <a:t>Some Areas Get Too Much Water from Flooding (2 of 3)</a:t>
            </a:r>
          </a:p>
        </p:txBody>
      </p:sp>
      <p:sp>
        <p:nvSpPr>
          <p:cNvPr id="74755" name="Content Placeholder 2"/>
          <p:cNvSpPr>
            <a:spLocks noGrp="1"/>
          </p:cNvSpPr>
          <p:nvPr>
            <p:ph idx="1"/>
          </p:nvPr>
        </p:nvSpPr>
        <p:spPr/>
        <p:txBody>
          <a:bodyPr/>
          <a:lstStyle/>
          <a:p>
            <a:r>
              <a:rPr lang="en-US" dirty="0"/>
              <a:t>Human activities that damage floodplains (cont’d.)</a:t>
            </a:r>
          </a:p>
          <a:p>
            <a:pPr lvl="1"/>
            <a:r>
              <a:rPr lang="en-US" dirty="0"/>
              <a:t>Rising sea levels from global warming means more coastal flooding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 y="27709"/>
            <a:ext cx="9052560" cy="1039091"/>
          </a:xfrm>
        </p:spPr>
        <p:txBody>
          <a:bodyPr>
            <a:normAutofit fontScale="90000"/>
          </a:bodyPr>
          <a:lstStyle/>
          <a:p>
            <a:r>
              <a:rPr lang="en-US" dirty="0"/>
              <a:t>Some Areas Get Too Much Water from Flooding (3 of 3)</a:t>
            </a:r>
          </a:p>
        </p:txBody>
      </p:sp>
      <p:pic>
        <p:nvPicPr>
          <p:cNvPr id="6" name="Picture 5" descr="An illustration shows two models, one for forested hill-side and the other for After Deforestation. An illustration for forested hillside shows a lake, crops cultivated in agricultural land, and a grassland at the base of the hill and along the elevation of the hill-side, numerous trees are shown. Cloud mass is shown above the hill from which raining is shown. Arrow marks pointing upwards from the hillside is shown and the text beside reads, “Evapotranspiration.” The agricultural land is labeled. The text over the hill-side reads, “Diverse Ecological Habitat.” A callout pointing to the tree roots reads the text, “Tree roots stabilize soil.” A callout pointing to the grasslands reads the text, “Vegetation releases water slowly and reduces flooding.” The text beside the model reads, “Trees reduce soil erosion from heavy rain and wind.” An illustration on the right side, shows After Deforestation displaying the hillside which is covered with trees as well as roads and at the base of the hillside are the lake, grasslands, and agricultural land. Along the slope of the hillside, gullies and landslides are shown and labeled. The grasslands are shown as bare lands and labeled as, “Heavy rain erodes top soil.” The lake is labeled as, “Silt from erosion fills rivers and reservoirs.” The region close to the lake-side is labeled as, “rapid runoff causes flooding.” The text on the top of the agricultural land reads, “Agricultural land is flooded and silted up.” The text beside the grassland where the cattle are grazing reads “Overgrazing accelerates soil erosion by water and wind.” Below that it is labeled as, “winds remove fragile topsoil.” The sand path on the sides of the grassland is labeled as, “Gullies and landslid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84" y="1752600"/>
            <a:ext cx="8340632" cy="3962400"/>
          </a:xfrm>
          <a:prstGeom prst="rect">
            <a:avLst/>
          </a:prstGeom>
        </p:spPr>
      </p:pic>
      <p:sp>
        <p:nvSpPr>
          <p:cNvPr id="2" name="Content Placeholder 1"/>
          <p:cNvSpPr/>
          <p:nvPr/>
        </p:nvSpPr>
        <p:spPr>
          <a:xfrm>
            <a:off x="8001000" y="5867400"/>
            <a:ext cx="1051039" cy="276999"/>
          </a:xfrm>
          <a:prstGeom prst="rect">
            <a:avLst/>
          </a:prstGeom>
        </p:spPr>
        <p:txBody>
          <a:bodyPr wrap="none">
            <a:spAutoFit/>
          </a:bodyPr>
          <a:lstStyle/>
          <a:p>
            <a:r>
              <a:rPr lang="en-US" sz="1200" b="1" dirty="0">
                <a:solidFill>
                  <a:srgbClr val="008040"/>
                </a:solidFill>
              </a:rPr>
              <a:t>Stepped Art</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noChangeArrowheads="1"/>
          </p:cNvSpPr>
          <p:nvPr>
            <p:ph type="title"/>
          </p:nvPr>
        </p:nvSpPr>
        <p:spPr/>
        <p:txBody>
          <a:bodyPr>
            <a:normAutofit fontScale="90000"/>
          </a:bodyPr>
          <a:lstStyle/>
          <a:p>
            <a:r>
              <a:rPr lang="en-US" dirty="0"/>
              <a:t>Case Study: Living Dangerously on Floodplains in Bangladesh</a:t>
            </a:r>
          </a:p>
        </p:txBody>
      </p:sp>
      <p:sp>
        <p:nvSpPr>
          <p:cNvPr id="77827" name="Content Placeholder 3"/>
          <p:cNvSpPr>
            <a:spLocks noGrp="1" noChangeArrowheads="1"/>
          </p:cNvSpPr>
          <p:nvPr>
            <p:ph idx="1"/>
          </p:nvPr>
        </p:nvSpPr>
        <p:spPr/>
        <p:txBody>
          <a:bodyPr/>
          <a:lstStyle/>
          <a:p>
            <a:r>
              <a:rPr lang="en-US" dirty="0"/>
              <a:t>Dense population on coastal floodplain</a:t>
            </a:r>
          </a:p>
          <a:p>
            <a:r>
              <a:rPr lang="en-US" dirty="0"/>
              <a:t>Moderate floods maintain fertile soil</a:t>
            </a:r>
          </a:p>
          <a:p>
            <a:r>
              <a:rPr lang="en-US" dirty="0"/>
              <a:t>Recent increased frequency of severe floods</a:t>
            </a:r>
          </a:p>
          <a:p>
            <a:r>
              <a:rPr lang="en-US" dirty="0"/>
              <a:t>Destruction of coastal wetlands </a:t>
            </a:r>
          </a:p>
          <a:p>
            <a:pPr lvl="1"/>
            <a:r>
              <a:rPr lang="en-US" dirty="0"/>
              <a:t>Mangrove forests cleared</a:t>
            </a:r>
          </a:p>
          <a:p>
            <a:pPr lvl="1"/>
            <a:r>
              <a:rPr lang="en-US" dirty="0"/>
              <a:t>Increased storm damage</a:t>
            </a:r>
          </a:p>
          <a:p>
            <a:r>
              <a:rPr lang="en-US" dirty="0"/>
              <a:t>Adapting: using more flood-tolerant crops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p:cNvSpPr>
            <a:spLocks noGrp="1" noChangeArrowheads="1"/>
          </p:cNvSpPr>
          <p:nvPr>
            <p:ph type="title"/>
          </p:nvPr>
        </p:nvSpPr>
        <p:spPr/>
        <p:txBody>
          <a:bodyPr/>
          <a:lstStyle/>
          <a:p>
            <a:r>
              <a:rPr lang="en-US" dirty="0"/>
              <a:t>Reducing Flood Risks (1 of 2)</a:t>
            </a:r>
          </a:p>
        </p:txBody>
      </p:sp>
      <p:sp>
        <p:nvSpPr>
          <p:cNvPr id="78851" name="Content Placeholder 3"/>
          <p:cNvSpPr>
            <a:spLocks noGrp="1" noChangeArrowheads="1"/>
          </p:cNvSpPr>
          <p:nvPr>
            <p:ph idx="1"/>
          </p:nvPr>
        </p:nvSpPr>
        <p:spPr/>
        <p:txBody>
          <a:bodyPr/>
          <a:lstStyle/>
          <a:p>
            <a:r>
              <a:rPr lang="en-US" dirty="0"/>
              <a:t>Rely more on nature’s systems</a:t>
            </a:r>
          </a:p>
          <a:p>
            <a:pPr lvl="1"/>
            <a:r>
              <a:rPr lang="en-US" dirty="0"/>
              <a:t>Wetlands</a:t>
            </a:r>
          </a:p>
          <a:p>
            <a:pPr lvl="1"/>
            <a:r>
              <a:rPr lang="en-US" dirty="0"/>
              <a:t>Natural vegetation in watersheds</a:t>
            </a:r>
          </a:p>
          <a:p>
            <a:r>
              <a:rPr lang="en-US" dirty="0"/>
              <a:t>Rely less on engineering devices</a:t>
            </a:r>
          </a:p>
          <a:p>
            <a:pPr lvl="1"/>
            <a:r>
              <a:rPr lang="en-US" dirty="0"/>
              <a:t>Dams</a:t>
            </a:r>
          </a:p>
          <a:p>
            <a:pPr lvl="1"/>
            <a:r>
              <a:rPr lang="en-US" dirty="0"/>
              <a:t>Levees</a:t>
            </a:r>
          </a:p>
          <a:p>
            <a:pPr lvl="1"/>
            <a:r>
              <a:rPr lang="en-US" dirty="0"/>
              <a:t>Channelized streams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 y="27709"/>
            <a:ext cx="9052560" cy="1039091"/>
          </a:xfrm>
        </p:spPr>
        <p:txBody>
          <a:bodyPr/>
          <a:lstStyle/>
          <a:p>
            <a:r>
              <a:rPr lang="en-US" dirty="0"/>
              <a:t>We Can Reduce Flood Risks (2 of 2)</a:t>
            </a:r>
          </a:p>
        </p:txBody>
      </p:sp>
      <p:pic>
        <p:nvPicPr>
          <p:cNvPr id="2" name="Picture 1" descr="An illustration shows information about Reducing Flood Damage in three columns. The text in the first column provides information about Prevention which reads, “Preserve forests in watersheds, preserve and restore wetlands on floodplains, tax development on floodplains, increase use of flood plains for sustainable agriculture and forestry.” The second column shows the photo of a river, flowing along with green vegetation on the sides, and another photo which shows a dam site comprising of the river and dam construction. The third column provides information about Control that reads the text, “Strengthen and deepen streams (channelization), build levees or floodwalls along the streams, and build da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19200"/>
            <a:ext cx="5147240" cy="4628526"/>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normAutofit fontScale="90000"/>
          </a:bodyPr>
          <a:lstStyle/>
          <a:p>
            <a:r>
              <a:rPr lang="en-US" dirty="0"/>
              <a:t>Most of Earth’s Freshwater Is Not Available </a:t>
            </a:r>
            <a:br>
              <a:rPr lang="en-US" dirty="0"/>
            </a:br>
            <a:r>
              <a:rPr lang="en-US" dirty="0"/>
              <a:t>to Us (1 of 2)</a:t>
            </a:r>
          </a:p>
        </p:txBody>
      </p:sp>
      <p:sp>
        <p:nvSpPr>
          <p:cNvPr id="12291" name="Content Placeholder 3"/>
          <p:cNvSpPr>
            <a:spLocks noGrp="1" noChangeArrowheads="1"/>
          </p:cNvSpPr>
          <p:nvPr>
            <p:ph idx="1"/>
          </p:nvPr>
        </p:nvSpPr>
        <p:spPr>
          <a:xfrm>
            <a:off x="228600" y="1295400"/>
            <a:ext cx="8229600" cy="5029200"/>
          </a:xfrm>
        </p:spPr>
        <p:txBody>
          <a:bodyPr/>
          <a:lstStyle/>
          <a:p>
            <a:r>
              <a:rPr lang="en-US" dirty="0"/>
              <a:t>Freshwater availability: 0.024% of water supply</a:t>
            </a:r>
          </a:p>
          <a:p>
            <a:pPr lvl="1"/>
            <a:r>
              <a:rPr lang="en-US" dirty="0"/>
              <a:t>Groundwater, lakes, rivers, and streams</a:t>
            </a:r>
          </a:p>
          <a:p>
            <a:r>
              <a:rPr lang="en-US" dirty="0"/>
              <a:t>Hydrologic cycle </a:t>
            </a:r>
          </a:p>
          <a:p>
            <a:pPr lvl="1"/>
            <a:r>
              <a:rPr lang="en-US" dirty="0"/>
              <a:t>Movement of water in the seas, land, and air</a:t>
            </a:r>
          </a:p>
          <a:p>
            <a:pPr lvl="1"/>
            <a:r>
              <a:rPr lang="en-US" dirty="0"/>
              <a:t>Distributed unevenly</a:t>
            </a:r>
          </a:p>
          <a:p>
            <a:r>
              <a:rPr lang="en-US" dirty="0"/>
              <a:t>Humans alter the hydrologic cycle</a:t>
            </a:r>
          </a:p>
          <a:p>
            <a:pPr lvl="1"/>
            <a:r>
              <a:rPr lang="en-US" dirty="0"/>
              <a:t>Withdrawing and polluting water, and causing climate change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779C-4708-4384-A3F0-38FBDB6F1336}"/>
              </a:ext>
            </a:extLst>
          </p:cNvPr>
          <p:cNvSpPr>
            <a:spLocks noGrp="1"/>
          </p:cNvSpPr>
          <p:nvPr>
            <p:ph type="title"/>
          </p:nvPr>
        </p:nvSpPr>
        <p:spPr/>
        <p:txBody>
          <a:bodyPr>
            <a:normAutofit fontScale="90000"/>
          </a:bodyPr>
          <a:lstStyle/>
          <a:p>
            <a:r>
              <a:rPr lang="en-US" dirty="0"/>
              <a:t>Most of Earth’s Freshwater Is Not Available </a:t>
            </a:r>
            <a:br>
              <a:rPr lang="en-US" dirty="0"/>
            </a:br>
            <a:r>
              <a:rPr lang="en-US" dirty="0"/>
              <a:t>to Us (2 of 2)</a:t>
            </a:r>
          </a:p>
        </p:txBody>
      </p:sp>
      <p:sp>
        <p:nvSpPr>
          <p:cNvPr id="4" name="Text Placeholder 3">
            <a:extLst>
              <a:ext uri="{FF2B5EF4-FFF2-40B4-BE49-F238E27FC236}">
                <a16:creationId xmlns:a16="http://schemas.microsoft.com/office/drawing/2014/main" id="{0B70A840-97BF-4265-B895-9DED08979058}"/>
              </a:ext>
            </a:extLst>
          </p:cNvPr>
          <p:cNvSpPr>
            <a:spLocks noGrp="1"/>
          </p:cNvSpPr>
          <p:nvPr>
            <p:ph type="body" sz="half" idx="2"/>
          </p:nvPr>
        </p:nvSpPr>
        <p:spPr>
          <a:xfrm>
            <a:off x="914401" y="5899074"/>
            <a:ext cx="7637406" cy="252501"/>
          </a:xfrm>
        </p:spPr>
        <p:txBody>
          <a:bodyPr>
            <a:normAutofit fontScale="92500" lnSpcReduction="20000"/>
          </a:bodyPr>
          <a:lstStyle/>
          <a:p>
            <a:r>
              <a:rPr lang="en-US" dirty="0"/>
              <a:t>Shiv Ji Joshi/National Geographic Creative</a:t>
            </a:r>
          </a:p>
        </p:txBody>
      </p:sp>
      <p:pic>
        <p:nvPicPr>
          <p:cNvPr id="6" name="Picture 5">
            <a:extLst>
              <a:ext uri="{FF2B5EF4-FFF2-40B4-BE49-F238E27FC236}">
                <a16:creationId xmlns:a16="http://schemas.microsoft.com/office/drawing/2014/main" id="{9AE2F8DF-B91E-404E-B69B-4E97474F7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469511"/>
            <a:ext cx="7315200" cy="4321689"/>
          </a:xfrm>
          <a:prstGeom prst="rect">
            <a:avLst/>
          </a:prstGeom>
        </p:spPr>
      </p:pic>
    </p:spTree>
    <p:extLst>
      <p:ext uri="{BB962C8B-B14F-4D97-AF65-F5344CB8AC3E}">
        <p14:creationId xmlns:p14="http://schemas.microsoft.com/office/powerpoint/2010/main" val="6935525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noChangeArrowheads="1"/>
          </p:cNvSpPr>
          <p:nvPr>
            <p:ph type="title"/>
          </p:nvPr>
        </p:nvSpPr>
        <p:spPr/>
        <p:txBody>
          <a:bodyPr>
            <a:normAutofit fontScale="90000"/>
          </a:bodyPr>
          <a:lstStyle/>
          <a:p>
            <a:r>
              <a:rPr lang="en-US" dirty="0"/>
              <a:t>Groundwater and Surface Water Are Critical Resources (1 of 3)</a:t>
            </a:r>
          </a:p>
        </p:txBody>
      </p:sp>
      <p:sp>
        <p:nvSpPr>
          <p:cNvPr id="14339" name="Content Placeholder 3"/>
          <p:cNvSpPr>
            <a:spLocks noGrp="1" noChangeArrowheads="1"/>
          </p:cNvSpPr>
          <p:nvPr>
            <p:ph idx="1"/>
          </p:nvPr>
        </p:nvSpPr>
        <p:spPr/>
        <p:txBody>
          <a:bodyPr/>
          <a:lstStyle/>
          <a:p>
            <a:r>
              <a:rPr lang="en-US" dirty="0"/>
              <a:t>Zone of saturation</a:t>
            </a:r>
          </a:p>
          <a:p>
            <a:pPr lvl="1"/>
            <a:r>
              <a:rPr lang="en-US" dirty="0"/>
              <a:t>Spaces in soil below a certain depth are filled with water</a:t>
            </a:r>
          </a:p>
          <a:p>
            <a:r>
              <a:rPr lang="en-US" dirty="0"/>
              <a:t>Water table</a:t>
            </a:r>
          </a:p>
          <a:p>
            <a:pPr lvl="1"/>
            <a:r>
              <a:rPr lang="en-US" dirty="0"/>
              <a:t>Top of zone of saturation</a:t>
            </a:r>
          </a:p>
          <a:p>
            <a:r>
              <a:rPr lang="en-US" dirty="0"/>
              <a:t>Aquifers</a:t>
            </a:r>
          </a:p>
          <a:p>
            <a:pPr lvl="1"/>
            <a:r>
              <a:rPr lang="en-US" dirty="0"/>
              <a:t>Recharged naturally by precipitation or by nearby lakes, rivers, and streams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6227</TotalTime>
  <Words>3164</Words>
  <Application>Microsoft Office PowerPoint</Application>
  <PresentationFormat>On-screen Show (4:3)</PresentationFormat>
  <Paragraphs>359</Paragraphs>
  <Slides>66</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ＭＳ Ｐゴシック</vt:lpstr>
      <vt:lpstr>Arial</vt:lpstr>
      <vt:lpstr>Calibri</vt:lpstr>
      <vt:lpstr>Courier New</vt:lpstr>
      <vt:lpstr>Verdana</vt:lpstr>
      <vt:lpstr>Wingdings</vt:lpstr>
      <vt:lpstr>Sample</vt:lpstr>
      <vt:lpstr>Exploring Environmental Science for AP®</vt:lpstr>
      <vt:lpstr>Case Study: The Colorado River Story (1 of 2)</vt:lpstr>
      <vt:lpstr>Case Study: The Colorado River Story (2 of 2)</vt:lpstr>
      <vt:lpstr>The Colorado River Basin</vt:lpstr>
      <vt:lpstr>13.1 Will We Have Enough Usable Water?</vt:lpstr>
      <vt:lpstr>Freshwater Is an Irreplaceable Resource That We Are Managing Poorly</vt:lpstr>
      <vt:lpstr>Most of Earth’s Freshwater Is Not Available  to Us (1 of 2)</vt:lpstr>
      <vt:lpstr>Most of Earth’s Freshwater Is Not Available  to Us (2 of 2)</vt:lpstr>
      <vt:lpstr>Groundwater and Surface Water Are Critical Resources (1 of 3)</vt:lpstr>
      <vt:lpstr>Groundwater and Surface Water Are Critical Resources (2 of 3)</vt:lpstr>
      <vt:lpstr>Groundwater and Surface Water Are Critical Resources (3 of 3)</vt:lpstr>
      <vt:lpstr>We Are Using Increasing Amounts of the World’s Reliable Runoff  (1 of 2)</vt:lpstr>
      <vt:lpstr>We Are Using Increasing Amounts of the World’s Reliable Runoff (2 of 2)</vt:lpstr>
      <vt:lpstr>Case Study: Freshwater Resources in the United States (1 of 2)</vt:lpstr>
      <vt:lpstr>Case Study: Freshwater Resources in the United States (2 of 2)</vt:lpstr>
      <vt:lpstr>Critical Concept: Your Water Footprint (1 of 2)</vt:lpstr>
      <vt:lpstr>Critical Concept: Your Water Footprint (2 of 2)</vt:lpstr>
      <vt:lpstr>Freshwater Shortages Will Grow (1 of 2)</vt:lpstr>
      <vt:lpstr>Freshwater Shortages Will Grow (2 of 2)</vt:lpstr>
      <vt:lpstr>13.2 Is Groundwater a Sustainable Resource?  </vt:lpstr>
      <vt:lpstr>Groundwater Withdrawals are Unsustainable in  Some Areas (1 of 2)</vt:lpstr>
      <vt:lpstr>Groundwater Withdrawals are Unsustainable in  Some Areas (2 of 2) </vt:lpstr>
      <vt:lpstr>Case Study: Overpumping the Ogallala Aquifer (1 of 2)</vt:lpstr>
      <vt:lpstr>Case Study: Overpumping the Ogallala Aquifer (2 of 2)</vt:lpstr>
      <vt:lpstr>Overpumping Aquifers Can Have Harmful Effects (1 of 3)</vt:lpstr>
      <vt:lpstr>Overpumping Aquifers Can Have Harmful Effects (2 of 3)</vt:lpstr>
      <vt:lpstr>Overpumping Aquifers Can Have Harmful Effects (3 of 3)</vt:lpstr>
      <vt:lpstr>13.3 How Can We Increase Freshwater Supplies?</vt:lpstr>
      <vt:lpstr>Large Dams Provide Benefits and Create Problems (1 of 6)</vt:lpstr>
      <vt:lpstr>Large Dams Provide Benefits and Create Problems (2 of 6)</vt:lpstr>
      <vt:lpstr>Large Dams Provide Benefits and Create Problems (3 of 6)</vt:lpstr>
      <vt:lpstr>Large Dams Provide Benefits and Create Problems (4 of 6)</vt:lpstr>
      <vt:lpstr>Large Dams Provide Benefits and Create Problems (5 of 6)</vt:lpstr>
      <vt:lpstr>Large Dams Provide Benefits and Create Problems (6 of 6)</vt:lpstr>
      <vt:lpstr>How Dams Can Kill an Estuary (1 of 3)</vt:lpstr>
      <vt:lpstr>How Dams Can Kill an Estuary (2 of 3)</vt:lpstr>
      <vt:lpstr>How Dams Can Kill an Estuary (3 of 3)</vt:lpstr>
      <vt:lpstr> Critical Concept: NEPA and Environmental Impact Statements</vt:lpstr>
      <vt:lpstr>Removing Salt from Seawater to Provide Freshwater (1 of 2)</vt:lpstr>
      <vt:lpstr>Removing Salt from Seawater to Provide Freshwater (2 of 2)</vt:lpstr>
      <vt:lpstr>13.4 Can Water Transfers Expand Water Supplies? </vt:lpstr>
      <vt:lpstr>Water Transfers Have Benefits and Drawbacks (1 of 2)</vt:lpstr>
      <vt:lpstr>Water Transfers Have Benefits and Drawbacks (2 of 2)</vt:lpstr>
      <vt:lpstr>Case Study: The Aral Sea Disaster (1 of 3)</vt:lpstr>
      <vt:lpstr>Case Study: The Aral Sea Disaster (2 of 3)</vt:lpstr>
      <vt:lpstr>Case Study: The Aral Sea Disaster (3 of 3)</vt:lpstr>
      <vt:lpstr>13.5 How Can We Use Freshwater More Sustainably?</vt:lpstr>
      <vt:lpstr>Cutting Water Waste Would Have Many Benefits</vt:lpstr>
      <vt:lpstr>We Can Improve Efficiency in Irrigation (1 of 3)</vt:lpstr>
      <vt:lpstr>We Can Improve Efficiency in Irrigation (2 of 3)</vt:lpstr>
      <vt:lpstr>We Can Improve Efficiency in Irrigation (3 of 3)</vt:lpstr>
      <vt:lpstr>Poor Farmers Conserve Water Using Low-Tech Methods (1 of 2)</vt:lpstr>
      <vt:lpstr>Poor Farmers Conserve Water Using Low-Tech Methods (2 of 2)</vt:lpstr>
      <vt:lpstr>Cutting Freshwater Losses in Industry and Homes (1 of 3)</vt:lpstr>
      <vt:lpstr>Cutting Freshwater Losses in Industry and Homes (2 of 3)</vt:lpstr>
      <vt:lpstr>Cutting Freshwater Losses in Industry and Homes (3 of 3)</vt:lpstr>
      <vt:lpstr>Using Less Water to Remove Wastes</vt:lpstr>
      <vt:lpstr>Using Water More Sustainably (1 of 2) </vt:lpstr>
      <vt:lpstr>Using Water More Sustainably (2 of 2) </vt:lpstr>
      <vt:lpstr>13.6 How Can We Reduce the Threat of Flooding?</vt:lpstr>
      <vt:lpstr>Some Areas Get Too Much Water from Flooding (1 of 3)</vt:lpstr>
      <vt:lpstr>Some Areas Get Too Much Water from Flooding (2 of 3)</vt:lpstr>
      <vt:lpstr>Some Areas Get Too Much Water from Flooding (3 of 3)</vt:lpstr>
      <vt:lpstr>Case Study: Living Dangerously on Floodplains in Bangladesh</vt:lpstr>
      <vt:lpstr>Reducing Flood Risks (1 of 2)</vt:lpstr>
      <vt:lpstr>We Can Reduce Flood Risks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Water Resources</dc:title>
  <dc:creator>Tyler</dc:creator>
  <cp:lastModifiedBy>Anderson, John W</cp:lastModifiedBy>
  <cp:revision>434</cp:revision>
  <dcterms:created xsi:type="dcterms:W3CDTF">2013-09-12T16:10:24Z</dcterms:created>
  <dcterms:modified xsi:type="dcterms:W3CDTF">2018-09-25T18:29:57Z</dcterms:modified>
</cp:coreProperties>
</file>