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5" r:id="rId1"/>
  </p:sldMasterIdLst>
  <p:notesMasterIdLst>
    <p:notesMasterId r:id="rId58"/>
  </p:notesMasterIdLst>
  <p:sldIdLst>
    <p:sldId id="376" r:id="rId2"/>
    <p:sldId id="323" r:id="rId3"/>
    <p:sldId id="377" r:id="rId4"/>
    <p:sldId id="378" r:id="rId5"/>
    <p:sldId id="379" r:id="rId6"/>
    <p:sldId id="324" r:id="rId7"/>
    <p:sldId id="328" r:id="rId8"/>
    <p:sldId id="330" r:id="rId9"/>
    <p:sldId id="329" r:id="rId10"/>
    <p:sldId id="380" r:id="rId11"/>
    <p:sldId id="381" r:id="rId12"/>
    <p:sldId id="331" r:id="rId13"/>
    <p:sldId id="332" r:id="rId14"/>
    <p:sldId id="382" r:id="rId15"/>
    <p:sldId id="334" r:id="rId16"/>
    <p:sldId id="383" r:id="rId17"/>
    <p:sldId id="335" r:id="rId18"/>
    <p:sldId id="336" r:id="rId19"/>
    <p:sldId id="384" r:id="rId20"/>
    <p:sldId id="337" r:id="rId21"/>
    <p:sldId id="338" r:id="rId22"/>
    <p:sldId id="385" r:id="rId23"/>
    <p:sldId id="342" r:id="rId24"/>
    <p:sldId id="343" r:id="rId25"/>
    <p:sldId id="386" r:id="rId26"/>
    <p:sldId id="387" r:id="rId27"/>
    <p:sldId id="388" r:id="rId28"/>
    <p:sldId id="344" r:id="rId29"/>
    <p:sldId id="346" r:id="rId30"/>
    <p:sldId id="389" r:id="rId31"/>
    <p:sldId id="390" r:id="rId32"/>
    <p:sldId id="391" r:id="rId33"/>
    <p:sldId id="347" r:id="rId34"/>
    <p:sldId id="348" r:id="rId35"/>
    <p:sldId id="392" r:id="rId36"/>
    <p:sldId id="393" r:id="rId37"/>
    <p:sldId id="349" r:id="rId38"/>
    <p:sldId id="350" r:id="rId39"/>
    <p:sldId id="351" r:id="rId40"/>
    <p:sldId id="394" r:id="rId41"/>
    <p:sldId id="352" r:id="rId42"/>
    <p:sldId id="353" r:id="rId43"/>
    <p:sldId id="395" r:id="rId44"/>
    <p:sldId id="396" r:id="rId45"/>
    <p:sldId id="355" r:id="rId46"/>
    <p:sldId id="356" r:id="rId47"/>
    <p:sldId id="358" r:id="rId48"/>
    <p:sldId id="360" r:id="rId49"/>
    <p:sldId id="361" r:id="rId50"/>
    <p:sldId id="364" r:id="rId51"/>
    <p:sldId id="365" r:id="rId52"/>
    <p:sldId id="366" r:id="rId53"/>
    <p:sldId id="397" r:id="rId54"/>
    <p:sldId id="367" r:id="rId55"/>
    <p:sldId id="368" r:id="rId56"/>
    <p:sldId id="369" r:id="rId5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4F97"/>
    <a:srgbClr val="5B493F"/>
    <a:srgbClr val="007DB7"/>
    <a:srgbClr val="90ECFE"/>
    <a:srgbClr val="48B5DB"/>
    <a:srgbClr val="002536"/>
    <a:srgbClr val="C58A4E"/>
    <a:srgbClr val="44C9F2"/>
    <a:srgbClr val="1DB9FF"/>
    <a:srgbClr val="0094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1" autoAdjust="0"/>
    <p:restoredTop sz="84725" autoAdjust="0"/>
  </p:normalViewPr>
  <p:slideViewPr>
    <p:cSldViewPr>
      <p:cViewPr>
        <p:scale>
          <a:sx n="65" d="100"/>
          <a:sy n="65" d="100"/>
        </p:scale>
        <p:origin x="-82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111" d="100"/>
          <a:sy n="111" d="100"/>
        </p:scale>
        <p:origin x="-522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endParaRPr lang="en-US" dirty="0"/>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28" charset="-128"/>
                <a:cs typeface="+mn-cs"/>
              </a:defRPr>
            </a:lvl1pPr>
          </a:lstStyle>
          <a:p>
            <a:pPr>
              <a:defRPr/>
            </a:pPr>
            <a:endParaRPr lang="en-US" dirty="0"/>
          </a:p>
        </p:txBody>
      </p:sp>
      <p:sp>
        <p:nvSpPr>
          <p:cNvPr id="3789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28" charset="-128"/>
                <a:cs typeface="+mn-cs"/>
              </a:defRPr>
            </a:lvl1pPr>
          </a:lstStyle>
          <a:p>
            <a:pPr>
              <a:defRPr/>
            </a:pPr>
            <a:fld id="{DFB95050-E3A9-4E27-9553-0C85D1628038}" type="slidenum">
              <a:rPr lang="en-US"/>
              <a:pPr>
                <a:defRPr/>
              </a:pPr>
              <a:t>‹#›</a:t>
            </a:fld>
            <a:endParaRPr lang="en-US" dirty="0"/>
          </a:p>
        </p:txBody>
      </p:sp>
    </p:spTree>
    <p:extLst>
      <p:ext uri="{BB962C8B-B14F-4D97-AF65-F5344CB8AC3E}">
        <p14:creationId xmlns:p14="http://schemas.microsoft.com/office/powerpoint/2010/main" val="2959009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C0C2976-F680-4B00-B6B1-78AD50A35D65}" type="slidenum">
              <a:rPr lang="en-US" altLang="en-US" sz="1200">
                <a:solidFill>
                  <a:prstClr val="black"/>
                </a:solidFill>
              </a:rPr>
              <a:pPr/>
              <a:t>2</a:t>
            </a:fld>
            <a:endParaRPr lang="en-US" altLang="en-US" sz="1200" dirty="0">
              <a:solidFill>
                <a:prstClr val="black"/>
              </a:solidFill>
            </a:endParaRPr>
          </a:p>
        </p:txBody>
      </p:sp>
    </p:spTree>
    <p:extLst>
      <p:ext uri="{BB962C8B-B14F-4D97-AF65-F5344CB8AC3E}">
        <p14:creationId xmlns:p14="http://schemas.microsoft.com/office/powerpoint/2010/main" val="2515721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E8B2BA9-311D-4CB4-927A-1B1135323C70}" type="slidenum">
              <a:rPr lang="en-US" altLang="en-US" sz="1200">
                <a:solidFill>
                  <a:prstClr val="black"/>
                </a:solidFill>
              </a:rPr>
              <a:pPr/>
              <a:t>11</a:t>
            </a:fld>
            <a:endParaRPr lang="en-US" altLang="en-US" sz="1200" dirty="0">
              <a:solidFill>
                <a:prstClr val="black"/>
              </a:solidFill>
            </a:endParaRPr>
          </a:p>
        </p:txBody>
      </p:sp>
    </p:spTree>
    <p:extLst>
      <p:ext uri="{BB962C8B-B14F-4D97-AF65-F5344CB8AC3E}">
        <p14:creationId xmlns:p14="http://schemas.microsoft.com/office/powerpoint/2010/main" val="3544360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13.3 </a:t>
            </a:r>
            <a:r>
              <a:rPr lang="en-US" altLang="en-US" dirty="0" smtClean="0">
                <a:latin typeface="Arial" panose="020B0604020202020204" pitchFamily="34" charset="0"/>
                <a:ea typeface="ＭＳ Ｐゴシック" panose="020B0600070205080204" pitchFamily="34" charset="-128"/>
              </a:rPr>
              <a:t>Genotype gives rise to phenotype. In this example, the dominant allele </a:t>
            </a:r>
            <a:r>
              <a:rPr lang="en-US" altLang="en-US" i="1" dirty="0" smtClean="0">
                <a:latin typeface="Arial" panose="020B0604020202020204" pitchFamily="34" charset="0"/>
                <a:ea typeface="ＭＳ Ｐゴシック" panose="020B0600070205080204" pitchFamily="34" charset="-128"/>
              </a:rPr>
              <a:t>P, </a:t>
            </a:r>
            <a:r>
              <a:rPr lang="en-US" altLang="en-US" dirty="0" smtClean="0">
                <a:latin typeface="Arial" panose="020B0604020202020204" pitchFamily="34" charset="0"/>
                <a:ea typeface="ＭＳ Ｐゴシック" panose="020B0600070205080204" pitchFamily="34" charset="-128"/>
              </a:rPr>
              <a:t>specifies purple flowers; the recessive allele </a:t>
            </a:r>
            <a:r>
              <a:rPr lang="en-US" altLang="en-US" i="1" dirty="0" smtClean="0">
                <a:latin typeface="Arial" panose="020B0604020202020204" pitchFamily="34" charset="0"/>
                <a:ea typeface="ＭＳ Ｐゴシック" panose="020B0600070205080204" pitchFamily="34" charset="-128"/>
              </a:rPr>
              <a:t>p, </a:t>
            </a:r>
            <a:r>
              <a:rPr lang="en-US" altLang="en-US" dirty="0" smtClean="0">
                <a:latin typeface="Arial" panose="020B0604020202020204" pitchFamily="34" charset="0"/>
                <a:ea typeface="ＭＳ Ｐゴシック" panose="020B0600070205080204" pitchFamily="34" charset="-128"/>
              </a:rPr>
              <a:t>white flowers.</a:t>
            </a:r>
            <a:endParaRPr lang="en-US" altLang="en-US" dirty="0">
              <a:latin typeface="Arial" panose="020B0604020202020204" pitchFamily="34" charset="0"/>
              <a:ea typeface="ＭＳ Ｐゴシック" panose="020B0600070205080204" pitchFamily="34" charset="-128"/>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0207226-18B3-45A1-A5DB-202978455A09}" type="slidenum">
              <a:rPr lang="en-US" altLang="en-US" sz="1200">
                <a:solidFill>
                  <a:prstClr val="black"/>
                </a:solidFill>
              </a:rPr>
              <a:pPr/>
              <a:t>12</a:t>
            </a:fld>
            <a:endParaRPr lang="en-US" altLang="en-US" sz="1200" dirty="0">
              <a:solidFill>
                <a:prstClr val="black"/>
              </a:solidFill>
            </a:endParaRPr>
          </a:p>
        </p:txBody>
      </p:sp>
    </p:spTree>
    <p:extLst>
      <p:ext uri="{BB962C8B-B14F-4D97-AF65-F5344CB8AC3E}">
        <p14:creationId xmlns:p14="http://schemas.microsoft.com/office/powerpoint/2010/main" val="226620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7F79B4-272D-4C60-8E6B-56D0BF4FFDDD}" type="slidenum">
              <a:rPr lang="en-US" altLang="en-US" sz="1200">
                <a:solidFill>
                  <a:prstClr val="black"/>
                </a:solidFill>
              </a:rPr>
              <a:pPr/>
              <a:t>13</a:t>
            </a:fld>
            <a:endParaRPr lang="en-US" altLang="en-US" sz="1200" dirty="0">
              <a:solidFill>
                <a:prstClr val="black"/>
              </a:solidFill>
            </a:endParaRPr>
          </a:p>
        </p:txBody>
      </p:sp>
    </p:spTree>
    <p:extLst>
      <p:ext uri="{BB962C8B-B14F-4D97-AF65-F5344CB8AC3E}">
        <p14:creationId xmlns:p14="http://schemas.microsoft.com/office/powerpoint/2010/main" val="53843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13.4 </a:t>
            </a:r>
            <a:r>
              <a:rPr lang="en-US" altLang="en-US" dirty="0" smtClean="0">
                <a:latin typeface="Arial" panose="020B0604020202020204" pitchFamily="34" charset="0"/>
                <a:ea typeface="ＭＳ Ｐゴシック" panose="020B0600070205080204" pitchFamily="34" charset="-128"/>
              </a:rPr>
              <a:t>Segregation of genes on homologous chromosomes into gametes. Homologous chromosomes separate during meiosis, so the pairs of genes they carry separate too. Each of the resulting gametes carries one of the two members of each gene pair. For clarity, only one set of chromosomes is illustrated.</a:t>
            </a:r>
          </a:p>
          <a:p>
            <a:r>
              <a:rPr lang="en-US" altLang="en-US" dirty="0" smtClean="0">
                <a:latin typeface="Arial" panose="020B0604020202020204" pitchFamily="34" charset="0"/>
                <a:ea typeface="ＭＳ Ｐゴシック" panose="020B0600070205080204" pitchFamily="34" charset="-128"/>
              </a:rPr>
              <a:t>1  All gametes made by a parent homozygous for a dominant allele carry that allele.</a:t>
            </a:r>
          </a:p>
          <a:p>
            <a:r>
              <a:rPr lang="en-US" altLang="en-US" dirty="0" smtClean="0">
                <a:latin typeface="Arial" panose="020B0604020202020204" pitchFamily="34" charset="0"/>
                <a:ea typeface="ＭＳ Ｐゴシック" panose="020B0600070205080204" pitchFamily="34" charset="-128"/>
              </a:rPr>
              <a:t>2  All gametes made by a parent homozygous for a recessive allele carry that allele.</a:t>
            </a:r>
          </a:p>
          <a:p>
            <a:r>
              <a:rPr lang="en-US" altLang="en-US" dirty="0" smtClean="0">
                <a:latin typeface="Arial" panose="020B0604020202020204" pitchFamily="34" charset="0"/>
                <a:ea typeface="ＭＳ Ｐゴシック" panose="020B0600070205080204" pitchFamily="34" charset="-128"/>
              </a:rPr>
              <a:t>3  If these two parents are crossed, the union of any of their gametes at fertilization produces a zygote with both alleles. All offspring of this cross will be heterozygous.</a:t>
            </a:r>
            <a:endParaRPr lang="en-US" altLang="en-US" dirty="0">
              <a:latin typeface="Arial" panose="020B0604020202020204" pitchFamily="34" charset="0"/>
              <a:ea typeface="ＭＳ Ｐゴシック" panose="020B0600070205080204" pitchFamily="34" charset="-128"/>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0207226-18B3-45A1-A5DB-202978455A09}" type="slidenum">
              <a:rPr lang="en-US" altLang="en-US" sz="1200">
                <a:solidFill>
                  <a:prstClr val="black"/>
                </a:solidFill>
              </a:rPr>
              <a:pPr/>
              <a:t>14</a:t>
            </a:fld>
            <a:endParaRPr lang="en-US" altLang="en-US" sz="1200" dirty="0">
              <a:solidFill>
                <a:prstClr val="black"/>
              </a:solidFill>
            </a:endParaRPr>
          </a:p>
        </p:txBody>
      </p:sp>
    </p:spTree>
    <p:extLst>
      <p:ext uri="{BB962C8B-B14F-4D97-AF65-F5344CB8AC3E}">
        <p14:creationId xmlns:p14="http://schemas.microsoft.com/office/powerpoint/2010/main" val="226620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15</a:t>
            </a:fld>
            <a:endParaRPr lang="en-US" dirty="0"/>
          </a:p>
        </p:txBody>
      </p:sp>
    </p:spTree>
    <p:extLst>
      <p:ext uri="{BB962C8B-B14F-4D97-AF65-F5344CB8AC3E}">
        <p14:creationId xmlns:p14="http://schemas.microsoft.com/office/powerpoint/2010/main" val="1365256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13.5 </a:t>
            </a:r>
            <a:r>
              <a:rPr lang="en-US" altLang="en-US" dirty="0" smtClean="0">
                <a:latin typeface="Arial" panose="020B0604020202020204" pitchFamily="34" charset="0"/>
                <a:ea typeface="ＭＳ Ｐゴシック" panose="020B0600070205080204" pitchFamily="34" charset="-128"/>
              </a:rPr>
              <a:t>Making a Punnett square. Parental gametes are listed in circles on the top and left sides of the grid. Each square is filled with the combination of alleles that would result if the gametes in the corresponding row and column met up.</a:t>
            </a:r>
            <a:endParaRPr lang="en-US" altLang="en-US" dirty="0">
              <a:latin typeface="Arial" panose="020B0604020202020204" pitchFamily="34" charset="0"/>
              <a:ea typeface="ＭＳ Ｐゴシック" panose="020B0600070205080204" pitchFamily="34" charset="-128"/>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0207226-18B3-45A1-A5DB-202978455A09}" type="slidenum">
              <a:rPr lang="en-US" altLang="en-US" sz="1200">
                <a:solidFill>
                  <a:prstClr val="black"/>
                </a:solidFill>
              </a:rPr>
              <a:pPr/>
              <a:t>16</a:t>
            </a:fld>
            <a:endParaRPr lang="en-US" altLang="en-US" sz="1200" dirty="0">
              <a:solidFill>
                <a:prstClr val="black"/>
              </a:solidFill>
            </a:endParaRPr>
          </a:p>
        </p:txBody>
      </p:sp>
    </p:spTree>
    <p:extLst>
      <p:ext uri="{BB962C8B-B14F-4D97-AF65-F5344CB8AC3E}">
        <p14:creationId xmlns:p14="http://schemas.microsoft.com/office/powerpoint/2010/main" val="226620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17</a:t>
            </a:fld>
            <a:endParaRPr lang="en-US" dirty="0"/>
          </a:p>
        </p:txBody>
      </p:sp>
    </p:spTree>
    <p:extLst>
      <p:ext uri="{BB962C8B-B14F-4D97-AF65-F5344CB8AC3E}">
        <p14:creationId xmlns:p14="http://schemas.microsoft.com/office/powerpoint/2010/main" val="3164801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18</a:t>
            </a:fld>
            <a:endParaRPr lang="en-US" dirty="0"/>
          </a:p>
        </p:txBody>
      </p:sp>
    </p:spTree>
    <p:extLst>
      <p:ext uri="{BB962C8B-B14F-4D97-AF65-F5344CB8AC3E}">
        <p14:creationId xmlns:p14="http://schemas.microsoft.com/office/powerpoint/2010/main" val="3882239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19</a:t>
            </a:fld>
            <a:endParaRPr lang="en-US" dirty="0"/>
          </a:p>
        </p:txBody>
      </p:sp>
    </p:spTree>
    <p:extLst>
      <p:ext uri="{BB962C8B-B14F-4D97-AF65-F5344CB8AC3E}">
        <p14:creationId xmlns:p14="http://schemas.microsoft.com/office/powerpoint/2010/main" val="388223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Table 13.1 </a:t>
            </a:r>
            <a:r>
              <a:rPr lang="en-US" altLang="en-US" dirty="0" smtClean="0">
                <a:latin typeface="Arial" panose="020B0604020202020204" pitchFamily="34" charset="0"/>
                <a:ea typeface="ＭＳ Ｐゴシック" panose="020B0600070205080204" pitchFamily="34" charset="-128"/>
              </a:rPr>
              <a:t>Mendel’s Seven Pea Plant Traits</a:t>
            </a:r>
            <a:endParaRPr lang="en-US" altLang="en-US" dirty="0">
              <a:latin typeface="Arial" panose="020B0604020202020204" pitchFamily="34" charset="0"/>
              <a:ea typeface="ＭＳ Ｐゴシック" panose="020B0600070205080204" pitchFamily="34" charset="-128"/>
            </a:endParaRPr>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A2601F1-57C5-4344-BBEF-A59690C6F030}" type="slidenum">
              <a:rPr lang="en-US" altLang="en-US" sz="1200">
                <a:solidFill>
                  <a:prstClr val="black"/>
                </a:solidFill>
              </a:rPr>
              <a:pPr/>
              <a:t>20</a:t>
            </a:fld>
            <a:endParaRPr lang="en-US" altLang="en-US" sz="1200" dirty="0">
              <a:solidFill>
                <a:prstClr val="black"/>
              </a:solidFill>
            </a:endParaRPr>
          </a:p>
        </p:txBody>
      </p:sp>
    </p:spTree>
    <p:extLst>
      <p:ext uri="{BB962C8B-B14F-4D97-AF65-F5344CB8AC3E}">
        <p14:creationId xmlns:p14="http://schemas.microsoft.com/office/powerpoint/2010/main" val="389587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C0C2976-F680-4B00-B6B1-78AD50A35D65}" type="slidenum">
              <a:rPr lang="en-US" altLang="en-US" sz="1200">
                <a:solidFill>
                  <a:prstClr val="black"/>
                </a:solidFill>
              </a:rPr>
              <a:pPr/>
              <a:t>3</a:t>
            </a:fld>
            <a:endParaRPr lang="en-US" altLang="en-US" sz="1200" dirty="0">
              <a:solidFill>
                <a:prstClr val="black"/>
              </a:solidFill>
            </a:endParaRPr>
          </a:p>
        </p:txBody>
      </p:sp>
    </p:spTree>
    <p:extLst>
      <p:ext uri="{BB962C8B-B14F-4D97-AF65-F5344CB8AC3E}">
        <p14:creationId xmlns:p14="http://schemas.microsoft.com/office/powerpoint/2010/main" val="25157217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21</a:t>
            </a:fld>
            <a:endParaRPr lang="en-US" dirty="0"/>
          </a:p>
        </p:txBody>
      </p:sp>
    </p:spTree>
    <p:extLst>
      <p:ext uri="{BB962C8B-B14F-4D97-AF65-F5344CB8AC3E}">
        <p14:creationId xmlns:p14="http://schemas.microsoft.com/office/powerpoint/2010/main" val="3938414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22</a:t>
            </a:fld>
            <a:endParaRPr lang="en-US" dirty="0"/>
          </a:p>
        </p:txBody>
      </p:sp>
    </p:spTree>
    <p:extLst>
      <p:ext uri="{BB962C8B-B14F-4D97-AF65-F5344CB8AC3E}">
        <p14:creationId xmlns:p14="http://schemas.microsoft.com/office/powerpoint/2010/main" val="3938414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23</a:t>
            </a:fld>
            <a:endParaRPr lang="en-US" dirty="0"/>
          </a:p>
        </p:txBody>
      </p:sp>
    </p:spTree>
    <p:extLst>
      <p:ext uri="{BB962C8B-B14F-4D97-AF65-F5344CB8AC3E}">
        <p14:creationId xmlns:p14="http://schemas.microsoft.com/office/powerpoint/2010/main" val="2803260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24</a:t>
            </a:fld>
            <a:endParaRPr lang="en-US" dirty="0"/>
          </a:p>
        </p:txBody>
      </p:sp>
    </p:spTree>
    <p:extLst>
      <p:ext uri="{BB962C8B-B14F-4D97-AF65-F5344CB8AC3E}">
        <p14:creationId xmlns:p14="http://schemas.microsoft.com/office/powerpoint/2010/main" val="3345842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25</a:t>
            </a:fld>
            <a:endParaRPr lang="en-US" dirty="0"/>
          </a:p>
        </p:txBody>
      </p:sp>
    </p:spTree>
    <p:extLst>
      <p:ext uri="{BB962C8B-B14F-4D97-AF65-F5344CB8AC3E}">
        <p14:creationId xmlns:p14="http://schemas.microsoft.com/office/powerpoint/2010/main" val="3345842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26</a:t>
            </a:fld>
            <a:endParaRPr lang="en-US" dirty="0"/>
          </a:p>
        </p:txBody>
      </p:sp>
    </p:spTree>
    <p:extLst>
      <p:ext uri="{BB962C8B-B14F-4D97-AF65-F5344CB8AC3E}">
        <p14:creationId xmlns:p14="http://schemas.microsoft.com/office/powerpoint/2010/main" val="3345842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27</a:t>
            </a:fld>
            <a:endParaRPr lang="en-US" dirty="0"/>
          </a:p>
        </p:txBody>
      </p:sp>
    </p:spTree>
    <p:extLst>
      <p:ext uri="{BB962C8B-B14F-4D97-AF65-F5344CB8AC3E}">
        <p14:creationId xmlns:p14="http://schemas.microsoft.com/office/powerpoint/2010/main" val="3345842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13.7 </a:t>
            </a:r>
            <a:r>
              <a:rPr lang="en-US" dirty="0" smtClean="0"/>
              <a:t>A dihybrid cross between plants that differ in flower color and plant height. In this example, P and p are dominant and recessive alleles for purple and white flower color; T and t are dominant and recessive alleles for tall and short plant height.</a:t>
            </a:r>
          </a:p>
          <a:p>
            <a:r>
              <a:rPr lang="en-US" dirty="0" smtClean="0"/>
              <a:t>1  In each individual homozygous for alleles of two genes, meiosis results in only one type of gamete.</a:t>
            </a:r>
          </a:p>
          <a:p>
            <a:r>
              <a:rPr lang="en-US" dirty="0" smtClean="0"/>
              <a:t>2  A cross between the two homozygous individuals yields offspring heterozygous for alleles of two genes (dihybrids).</a:t>
            </a:r>
          </a:p>
          <a:p>
            <a:r>
              <a:rPr lang="en-US" dirty="0" smtClean="0"/>
              <a:t>3  Dihybrid individuals produce gametes with four possible combinations of alleles.</a:t>
            </a:r>
          </a:p>
          <a:p>
            <a:r>
              <a:rPr lang="en-US" dirty="0" smtClean="0"/>
              <a:t>4  If two of the dihybrid individuals are crossed, the four types of gametes can meet up in 16 possible ways. Of 16 possible offspring genotypes, 9 will result in plants that are purple-flowered and tall; 3, purple-flowered and short; 3, white-flowered and tall; and 1, white-flowered and short. Thus, the ratio of phenotypes is 9:3:3:1.</a:t>
            </a:r>
            <a:endParaRPr lang="en-US" dirty="0"/>
          </a:p>
        </p:txBody>
      </p:sp>
      <p:sp>
        <p:nvSpPr>
          <p:cNvPr id="4" name="Slide Number Placeholder 3"/>
          <p:cNvSpPr>
            <a:spLocks noGrp="1"/>
          </p:cNvSpPr>
          <p:nvPr>
            <p:ph type="sldNum" sz="quarter" idx="10"/>
          </p:nvPr>
        </p:nvSpPr>
        <p:spPr/>
        <p:txBody>
          <a:bodyPr/>
          <a:lstStyle/>
          <a:p>
            <a:fld id="{2B13BFCE-F83B-45AE-BCE7-9DFC79874A1C}" type="slidenum">
              <a:rPr lang="en-US" altLang="en-US" smtClean="0">
                <a:solidFill>
                  <a:prstClr val="black"/>
                </a:solidFill>
              </a:rPr>
              <a:pPr/>
              <a:t>28</a:t>
            </a:fld>
            <a:endParaRPr lang="en-US" altLang="en-US" dirty="0">
              <a:solidFill>
                <a:prstClr val="black"/>
              </a:solidFill>
            </a:endParaRPr>
          </a:p>
        </p:txBody>
      </p:sp>
    </p:spTree>
    <p:extLst>
      <p:ext uri="{BB962C8B-B14F-4D97-AF65-F5344CB8AC3E}">
        <p14:creationId xmlns:p14="http://schemas.microsoft.com/office/powerpoint/2010/main" val="4227265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29</a:t>
            </a:fld>
            <a:endParaRPr lang="en-US" dirty="0"/>
          </a:p>
        </p:txBody>
      </p:sp>
    </p:spTree>
    <p:extLst>
      <p:ext uri="{BB962C8B-B14F-4D97-AF65-F5344CB8AC3E}">
        <p14:creationId xmlns:p14="http://schemas.microsoft.com/office/powerpoint/2010/main" val="2718121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30</a:t>
            </a:fld>
            <a:endParaRPr lang="en-US" dirty="0"/>
          </a:p>
        </p:txBody>
      </p:sp>
    </p:spTree>
    <p:extLst>
      <p:ext uri="{BB962C8B-B14F-4D97-AF65-F5344CB8AC3E}">
        <p14:creationId xmlns:p14="http://schemas.microsoft.com/office/powerpoint/2010/main" val="2718121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C0C2976-F680-4B00-B6B1-78AD50A35D65}" type="slidenum">
              <a:rPr lang="en-US" altLang="en-US" sz="1200">
                <a:solidFill>
                  <a:prstClr val="black"/>
                </a:solidFill>
              </a:rPr>
              <a:pPr/>
              <a:t>4</a:t>
            </a:fld>
            <a:endParaRPr lang="en-US" altLang="en-US" sz="1200" dirty="0">
              <a:solidFill>
                <a:prstClr val="black"/>
              </a:solidFill>
            </a:endParaRPr>
          </a:p>
        </p:txBody>
      </p:sp>
    </p:spTree>
    <p:extLst>
      <p:ext uri="{BB962C8B-B14F-4D97-AF65-F5344CB8AC3E}">
        <p14:creationId xmlns:p14="http://schemas.microsoft.com/office/powerpoint/2010/main" val="2515721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31</a:t>
            </a:fld>
            <a:endParaRPr lang="en-US" dirty="0"/>
          </a:p>
        </p:txBody>
      </p:sp>
    </p:spTree>
    <p:extLst>
      <p:ext uri="{BB962C8B-B14F-4D97-AF65-F5344CB8AC3E}">
        <p14:creationId xmlns:p14="http://schemas.microsoft.com/office/powerpoint/2010/main" val="2718121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32</a:t>
            </a:fld>
            <a:endParaRPr lang="en-US" dirty="0"/>
          </a:p>
        </p:txBody>
      </p:sp>
    </p:spTree>
    <p:extLst>
      <p:ext uri="{BB962C8B-B14F-4D97-AF65-F5344CB8AC3E}">
        <p14:creationId xmlns:p14="http://schemas.microsoft.com/office/powerpoint/2010/main" val="27181215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Figure 13.8 </a:t>
            </a:r>
            <a:r>
              <a:rPr lang="en-US" dirty="0" smtClean="0"/>
              <a:t>Independent assortment. Alleles of genes on different chromosomes assort independently into gametes. Alleles of genes that are far apart on the same chromosome usually assort independently too, because crossovers typically separate them.</a:t>
            </a:r>
          </a:p>
          <a:p>
            <a:r>
              <a:rPr lang="en-US" dirty="0" smtClean="0"/>
              <a:t>A  This example shows just two pairs of homologous chromosomes in the nucleus of a diploid (2n) germ cell. Maternal and paternal chromosomes, shown in pink and blue, have already been duplicated.</a:t>
            </a:r>
          </a:p>
          <a:p>
            <a:r>
              <a:rPr lang="en-US" dirty="0" smtClean="0"/>
              <a:t>B  Either chromosome of a pair may get attached to either spindle pole during meiosis I. With two pairs of homologous chromosomes, there are two ways in which the maternal and paternal chromosomes can become attached to the two spindle poles. Here, we track alleles of genes on different chromosomes.</a:t>
            </a:r>
          </a:p>
          <a:p>
            <a:r>
              <a:rPr lang="en-US" dirty="0" smtClean="0"/>
              <a:t>C  Two nuclei form with each scenario, so there are a total of four possible combinations of alleles in the nuclei that form after meiosis I.</a:t>
            </a:r>
          </a:p>
          <a:p>
            <a:r>
              <a:rPr lang="en-US" dirty="0" smtClean="0"/>
              <a:t>D  Thus, when sister chromatids separate during meiosis II, the gametes that result have one of four possible combinations of alleles.</a:t>
            </a:r>
            <a:endParaRPr lang="en-US" dirty="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74D97BA-B3E4-4039-A78C-F8F056A24C63}" type="slidenum">
              <a:rPr lang="en-US" altLang="en-US" sz="1200">
                <a:solidFill>
                  <a:prstClr val="black"/>
                </a:solidFill>
              </a:rPr>
              <a:pPr/>
              <a:t>33</a:t>
            </a:fld>
            <a:endParaRPr lang="en-US" altLang="en-US" sz="1200" dirty="0">
              <a:solidFill>
                <a:prstClr val="black"/>
              </a:solidFill>
            </a:endParaRPr>
          </a:p>
        </p:txBody>
      </p:sp>
    </p:spTree>
    <p:extLst>
      <p:ext uri="{BB962C8B-B14F-4D97-AF65-F5344CB8AC3E}">
        <p14:creationId xmlns:p14="http://schemas.microsoft.com/office/powerpoint/2010/main" val="35584458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34</a:t>
            </a:fld>
            <a:endParaRPr lang="en-US" dirty="0"/>
          </a:p>
        </p:txBody>
      </p:sp>
    </p:spTree>
    <p:extLst>
      <p:ext uri="{BB962C8B-B14F-4D97-AF65-F5344CB8AC3E}">
        <p14:creationId xmlns:p14="http://schemas.microsoft.com/office/powerpoint/2010/main" val="26753872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35</a:t>
            </a:fld>
            <a:endParaRPr lang="en-US" dirty="0"/>
          </a:p>
        </p:txBody>
      </p:sp>
    </p:spTree>
    <p:extLst>
      <p:ext uri="{BB962C8B-B14F-4D97-AF65-F5344CB8AC3E}">
        <p14:creationId xmlns:p14="http://schemas.microsoft.com/office/powerpoint/2010/main" val="26753872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13.9 </a:t>
            </a:r>
            <a:r>
              <a:rPr lang="en-US" altLang="en-US" dirty="0" smtClean="0">
                <a:latin typeface="Arial" panose="020B0604020202020204" pitchFamily="34" charset="0"/>
                <a:ea typeface="ＭＳ Ｐゴシック" panose="020B0600070205080204" pitchFamily="34" charset="-128"/>
              </a:rPr>
              <a:t>Incomplete dominance in heterozygous (pink) snapdragons. One allele (R) results in the production of a red pigment; the other (r) results in no pigment.</a:t>
            </a:r>
          </a:p>
          <a:p>
            <a:r>
              <a:rPr lang="en-US" altLang="en-US" dirty="0" smtClean="0">
                <a:latin typeface="Arial" panose="020B0604020202020204" pitchFamily="34" charset="0"/>
                <a:ea typeface="ＭＳ Ｐゴシック" panose="020B0600070205080204" pitchFamily="34" charset="-128"/>
              </a:rPr>
              <a:t>A  Cross a red-flowered with a white-flowered snapdragon plant, and all of the offspring will have pink flowers.</a:t>
            </a:r>
            <a:endParaRPr lang="en-US" altLang="en-US" dirty="0">
              <a:latin typeface="Arial" panose="020B0604020202020204" pitchFamily="34" charset="0"/>
              <a:ea typeface="ＭＳ Ｐゴシック" panose="020B0600070205080204" pitchFamily="34" charset="-128"/>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74D97BA-B3E4-4039-A78C-F8F056A24C63}" type="slidenum">
              <a:rPr lang="en-US" altLang="en-US" sz="1200">
                <a:solidFill>
                  <a:prstClr val="black"/>
                </a:solidFill>
              </a:rPr>
              <a:pPr/>
              <a:t>36</a:t>
            </a:fld>
            <a:endParaRPr lang="en-US" altLang="en-US" sz="1200" dirty="0">
              <a:solidFill>
                <a:prstClr val="black"/>
              </a:solidFill>
            </a:endParaRPr>
          </a:p>
        </p:txBody>
      </p:sp>
    </p:spTree>
    <p:extLst>
      <p:ext uri="{BB962C8B-B14F-4D97-AF65-F5344CB8AC3E}">
        <p14:creationId xmlns:p14="http://schemas.microsoft.com/office/powerpoint/2010/main" val="3558445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37</a:t>
            </a:fld>
            <a:endParaRPr lang="en-US" dirty="0"/>
          </a:p>
        </p:txBody>
      </p:sp>
    </p:spTree>
    <p:extLst>
      <p:ext uri="{BB962C8B-B14F-4D97-AF65-F5344CB8AC3E}">
        <p14:creationId xmlns:p14="http://schemas.microsoft.com/office/powerpoint/2010/main" val="5362075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38</a:t>
            </a:fld>
            <a:endParaRPr lang="en-US" dirty="0"/>
          </a:p>
        </p:txBody>
      </p:sp>
    </p:spTree>
    <p:extLst>
      <p:ext uri="{BB962C8B-B14F-4D97-AF65-F5344CB8AC3E}">
        <p14:creationId xmlns:p14="http://schemas.microsoft.com/office/powerpoint/2010/main" val="25816683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39</a:t>
            </a:fld>
            <a:endParaRPr lang="en-US" dirty="0"/>
          </a:p>
        </p:txBody>
      </p:sp>
    </p:spTree>
    <p:extLst>
      <p:ext uri="{BB962C8B-B14F-4D97-AF65-F5344CB8AC3E}">
        <p14:creationId xmlns:p14="http://schemas.microsoft.com/office/powerpoint/2010/main" val="35647754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Figure 13.10 </a:t>
            </a:r>
            <a:r>
              <a:rPr lang="en-US" dirty="0" smtClean="0"/>
              <a:t>Combinations of alleles (genotype) that are the basis of human blood type (phenotype).</a:t>
            </a:r>
            <a:endParaRPr lang="en-US" dirty="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74D97BA-B3E4-4039-A78C-F8F056A24C63}" type="slidenum">
              <a:rPr lang="en-US" altLang="en-US" sz="1200">
                <a:solidFill>
                  <a:prstClr val="black"/>
                </a:solidFill>
              </a:rPr>
              <a:pPr/>
              <a:t>40</a:t>
            </a:fld>
            <a:endParaRPr lang="en-US" altLang="en-US" sz="1200" dirty="0">
              <a:solidFill>
                <a:prstClr val="black"/>
              </a:solidFill>
            </a:endParaRPr>
          </a:p>
        </p:txBody>
      </p:sp>
    </p:spTree>
    <p:extLst>
      <p:ext uri="{BB962C8B-B14F-4D97-AF65-F5344CB8AC3E}">
        <p14:creationId xmlns:p14="http://schemas.microsoft.com/office/powerpoint/2010/main" val="3558445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C0C2976-F680-4B00-B6B1-78AD50A35D65}" type="slidenum">
              <a:rPr lang="en-US" altLang="en-US" sz="1200">
                <a:solidFill>
                  <a:prstClr val="black"/>
                </a:solidFill>
              </a:rPr>
              <a:pPr/>
              <a:t>5</a:t>
            </a:fld>
            <a:endParaRPr lang="en-US" altLang="en-US" sz="1200" dirty="0">
              <a:solidFill>
                <a:prstClr val="black"/>
              </a:solidFill>
            </a:endParaRPr>
          </a:p>
        </p:txBody>
      </p:sp>
    </p:spTree>
    <p:extLst>
      <p:ext uri="{BB962C8B-B14F-4D97-AF65-F5344CB8AC3E}">
        <p14:creationId xmlns:p14="http://schemas.microsoft.com/office/powerpoint/2010/main" val="25157217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41</a:t>
            </a:fld>
            <a:endParaRPr lang="en-US" dirty="0"/>
          </a:p>
        </p:txBody>
      </p:sp>
    </p:spTree>
    <p:extLst>
      <p:ext uri="{BB962C8B-B14F-4D97-AF65-F5344CB8AC3E}">
        <p14:creationId xmlns:p14="http://schemas.microsoft.com/office/powerpoint/2010/main" val="25122936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42</a:t>
            </a:fld>
            <a:endParaRPr lang="en-US" dirty="0"/>
          </a:p>
        </p:txBody>
      </p:sp>
    </p:spTree>
    <p:extLst>
      <p:ext uri="{BB962C8B-B14F-4D97-AF65-F5344CB8AC3E}">
        <p14:creationId xmlns:p14="http://schemas.microsoft.com/office/powerpoint/2010/main" val="12147296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Figure 13.11 </a:t>
            </a:r>
            <a:r>
              <a:rPr lang="en-US" dirty="0" smtClean="0"/>
              <a:t>An example of epistasis. Interactions among products of two genes affect fur color in Labrador retrievers. Dogs with alleles E and B have black fur. Those with an E and two recessive b alleles have brown fur. Dogs homozygous for the recessive e allele have yellow fur.</a:t>
            </a:r>
            <a:endParaRPr lang="en-US" dirty="0"/>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74D97BA-B3E4-4039-A78C-F8F056A24C63}" type="slidenum">
              <a:rPr lang="en-US" altLang="en-US" sz="1200">
                <a:solidFill>
                  <a:prstClr val="black"/>
                </a:solidFill>
              </a:rPr>
              <a:pPr/>
              <a:t>43</a:t>
            </a:fld>
            <a:endParaRPr lang="en-US" altLang="en-US" sz="1200" dirty="0">
              <a:solidFill>
                <a:prstClr val="black"/>
              </a:solidFill>
            </a:endParaRPr>
          </a:p>
        </p:txBody>
      </p:sp>
    </p:spTree>
    <p:extLst>
      <p:ext uri="{BB962C8B-B14F-4D97-AF65-F5344CB8AC3E}">
        <p14:creationId xmlns:p14="http://schemas.microsoft.com/office/powerpoint/2010/main" val="3558445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44</a:t>
            </a:fld>
            <a:endParaRPr lang="en-US" dirty="0"/>
          </a:p>
        </p:txBody>
      </p:sp>
    </p:spTree>
    <p:extLst>
      <p:ext uri="{BB962C8B-B14F-4D97-AF65-F5344CB8AC3E}">
        <p14:creationId xmlns:p14="http://schemas.microsoft.com/office/powerpoint/2010/main" val="12147296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45</a:t>
            </a:fld>
            <a:endParaRPr lang="en-US" dirty="0"/>
          </a:p>
        </p:txBody>
      </p:sp>
    </p:spTree>
    <p:extLst>
      <p:ext uri="{BB962C8B-B14F-4D97-AF65-F5344CB8AC3E}">
        <p14:creationId xmlns:p14="http://schemas.microsoft.com/office/powerpoint/2010/main" val="35458567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46</a:t>
            </a:fld>
            <a:endParaRPr lang="en-US" dirty="0"/>
          </a:p>
        </p:txBody>
      </p:sp>
    </p:spTree>
    <p:extLst>
      <p:ext uri="{BB962C8B-B14F-4D97-AF65-F5344CB8AC3E}">
        <p14:creationId xmlns:p14="http://schemas.microsoft.com/office/powerpoint/2010/main" val="25843445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47</a:t>
            </a:fld>
            <a:endParaRPr lang="en-US" dirty="0"/>
          </a:p>
        </p:txBody>
      </p:sp>
    </p:spTree>
    <p:extLst>
      <p:ext uri="{BB962C8B-B14F-4D97-AF65-F5344CB8AC3E}">
        <p14:creationId xmlns:p14="http://schemas.microsoft.com/office/powerpoint/2010/main" val="8781441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Figure 13.13 </a:t>
            </a:r>
            <a:r>
              <a:rPr lang="en-US" dirty="0" smtClean="0"/>
              <a:t>Some environmental effects on phenotype. </a:t>
            </a:r>
          </a:p>
          <a:p>
            <a:r>
              <a:rPr lang="en-US" dirty="0" smtClean="0"/>
              <a:t>A  Under low-oxygen conditions, a water flea switches on genes involved in producing hemoglobin. Making this red protein enhances the individual’s ability to take up oxygen from water. The flea on the left has been living in water with a normal oxygen content; the one on the right, in water with a low oxygen content.</a:t>
            </a:r>
          </a:p>
          <a:p>
            <a:r>
              <a:rPr lang="en-US" dirty="0" smtClean="0"/>
              <a:t>B  The color of the snowshoe hare’s fur varies by season. In summer, the fur is brown (left); in winter, white (right). Both forms offer seasonally appropriate camouflage from predators.</a:t>
            </a:r>
          </a:p>
          <a:p>
            <a:r>
              <a:rPr lang="en-US" dirty="0" smtClean="0"/>
              <a:t>C  The height of a mature yarrow plant depends on the elevation at which it grows.</a:t>
            </a:r>
            <a:endParaRPr lang="en-US" dirty="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AF27A62-2747-434C-B4A2-AD775EEC9C3C}" type="slidenum">
              <a:rPr lang="en-US" altLang="en-US" sz="1200">
                <a:solidFill>
                  <a:prstClr val="black"/>
                </a:solidFill>
              </a:rPr>
              <a:pPr/>
              <a:t>48</a:t>
            </a:fld>
            <a:endParaRPr lang="en-US" altLang="en-US" sz="1200" dirty="0">
              <a:solidFill>
                <a:prstClr val="black"/>
              </a:solidFill>
            </a:endParaRPr>
          </a:p>
        </p:txBody>
      </p:sp>
    </p:spTree>
    <p:extLst>
      <p:ext uri="{BB962C8B-B14F-4D97-AF65-F5344CB8AC3E}">
        <p14:creationId xmlns:p14="http://schemas.microsoft.com/office/powerpoint/2010/main" val="5545875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49</a:t>
            </a:fld>
            <a:endParaRPr lang="en-US" dirty="0"/>
          </a:p>
        </p:txBody>
      </p:sp>
    </p:spTree>
    <p:extLst>
      <p:ext uri="{BB962C8B-B14F-4D97-AF65-F5344CB8AC3E}">
        <p14:creationId xmlns:p14="http://schemas.microsoft.com/office/powerpoint/2010/main" val="11823079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50</a:t>
            </a:fld>
            <a:endParaRPr lang="en-US" dirty="0"/>
          </a:p>
        </p:txBody>
      </p:sp>
    </p:spTree>
    <p:extLst>
      <p:ext uri="{BB962C8B-B14F-4D97-AF65-F5344CB8AC3E}">
        <p14:creationId xmlns:p14="http://schemas.microsoft.com/office/powerpoint/2010/main" val="745523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Figure 13.1 </a:t>
            </a:r>
            <a:r>
              <a:rPr lang="en-US" dirty="0" smtClean="0"/>
              <a:t>Breeding experiments with the garden pea.</a:t>
            </a:r>
          </a:p>
          <a:p>
            <a:r>
              <a:rPr lang="en-US" dirty="0" smtClean="0"/>
              <a:t>1  In garden pea plants (left), pollen grains that form in anthers of the flowers (right) produce male gametes. Female gametes form in carpels. </a:t>
            </a:r>
          </a:p>
          <a:p>
            <a:pPr marL="0" indent="0">
              <a:buNone/>
            </a:pPr>
            <a:r>
              <a:rPr lang="en-US" dirty="0" smtClean="0"/>
              <a:t>2  Experimenters control the transfer of hereditary material from one pea plant to another by cutting off a flower’s pollen-producing anthers (to prevent it from self-fertilizing), then brushing pollen from another flower onto its egg-producing carpel.</a:t>
            </a:r>
          </a:p>
          <a:p>
            <a:pPr marL="0" indent="0">
              <a:buNone/>
            </a:pPr>
            <a:r>
              <a:rPr lang="en-US" dirty="0" smtClean="0"/>
              <a:t>In this example, pollen from a plant with purple flowers is brushed onto the carpel of a white-flowered plant.</a:t>
            </a:r>
          </a:p>
          <a:p>
            <a:r>
              <a:rPr lang="en-US" dirty="0" smtClean="0"/>
              <a:t>3  Later, seeds develop inside pods of the cross-fertilized plant. When the seeds are planted, the embryo in each develops into a pea plant.</a:t>
            </a:r>
          </a:p>
          <a:p>
            <a:r>
              <a:rPr lang="en-US" dirty="0" smtClean="0"/>
              <a:t>4  In this example, every plant that arises from the cross has purple flowers. Predictable patterns such as this are evidence of how inheritance works.</a:t>
            </a:r>
            <a:endParaRPr lang="en-US" dirty="0"/>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A2396FB-E65E-4FA2-A283-87052D0C4B0A}" type="slidenum">
              <a:rPr lang="en-US" altLang="en-US" sz="1200">
                <a:solidFill>
                  <a:prstClr val="black"/>
                </a:solidFill>
              </a:rPr>
              <a:pPr/>
              <a:t>6</a:t>
            </a:fld>
            <a:endParaRPr lang="en-US" altLang="en-US" sz="1200" dirty="0">
              <a:solidFill>
                <a:prstClr val="black"/>
              </a:solidFill>
            </a:endParaRPr>
          </a:p>
        </p:txBody>
      </p:sp>
    </p:spTree>
    <p:extLst>
      <p:ext uri="{BB962C8B-B14F-4D97-AF65-F5344CB8AC3E}">
        <p14:creationId xmlns:p14="http://schemas.microsoft.com/office/powerpoint/2010/main" val="14346110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13.15 </a:t>
            </a:r>
            <a:r>
              <a:rPr lang="en-US" altLang="en-US" b="0" dirty="0" smtClean="0">
                <a:latin typeface="Arial" panose="020B0604020202020204" pitchFamily="34" charset="0"/>
                <a:ea typeface="ＭＳ Ｐゴシック" panose="020B0600070205080204" pitchFamily="34" charset="-128"/>
              </a:rPr>
              <a:t>How to determine whether a particular trait varies continuously.</a:t>
            </a:r>
          </a:p>
          <a:p>
            <a:r>
              <a:rPr lang="en-US" altLang="en-US" b="0" dirty="0" smtClean="0">
                <a:latin typeface="Arial" panose="020B0604020202020204" pitchFamily="34" charset="0"/>
                <a:ea typeface="ＭＳ Ｐゴシック" panose="020B0600070205080204" pitchFamily="34" charset="-128"/>
              </a:rPr>
              <a:t>A  To see if human height varies continuously, male biology students at the University of Florida were divided into categories of one-inch increments in height and counted.</a:t>
            </a:r>
          </a:p>
          <a:p>
            <a:r>
              <a:rPr lang="en-US" altLang="en-US" b="0" dirty="0" smtClean="0">
                <a:latin typeface="Arial" panose="020B0604020202020204" pitchFamily="34" charset="0"/>
                <a:ea typeface="ＭＳ Ｐゴシック" panose="020B0600070205080204" pitchFamily="34" charset="-128"/>
              </a:rPr>
              <a:t>B  Graphing the data that resulted from the experiment in A produces a bell-shaped curve, an indication that height does vary continuously in humans.</a:t>
            </a:r>
            <a:endParaRPr lang="en-US" altLang="en-US" b="0" dirty="0">
              <a:latin typeface="Arial" panose="020B0604020202020204" pitchFamily="34" charset="0"/>
              <a:ea typeface="ＭＳ Ｐゴシック" panose="020B0600070205080204" pitchFamily="34" charset="-128"/>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D89092F-5C2B-43FB-A092-00947E4F7D9A}" type="slidenum">
              <a:rPr lang="en-US" altLang="en-US" sz="1200">
                <a:solidFill>
                  <a:prstClr val="black"/>
                </a:solidFill>
              </a:rPr>
              <a:pPr/>
              <a:t>51</a:t>
            </a:fld>
            <a:endParaRPr lang="en-US" altLang="en-US" sz="1200" dirty="0">
              <a:solidFill>
                <a:prstClr val="black"/>
              </a:solidFill>
            </a:endParaRPr>
          </a:p>
        </p:txBody>
      </p:sp>
    </p:spTree>
    <p:extLst>
      <p:ext uri="{BB962C8B-B14F-4D97-AF65-F5344CB8AC3E}">
        <p14:creationId xmlns:p14="http://schemas.microsoft.com/office/powerpoint/2010/main" val="17675735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52</a:t>
            </a:fld>
            <a:endParaRPr lang="en-US" dirty="0"/>
          </a:p>
        </p:txBody>
      </p:sp>
    </p:spTree>
    <p:extLst>
      <p:ext uri="{BB962C8B-B14F-4D97-AF65-F5344CB8AC3E}">
        <p14:creationId xmlns:p14="http://schemas.microsoft.com/office/powerpoint/2010/main" val="2508137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Arial" panose="020B0604020202020204" pitchFamily="34" charset="0"/>
                <a:ea typeface="ＭＳ Ｐゴシック" panose="020B0600070205080204" pitchFamily="34" charset="-128"/>
              </a:rPr>
              <a:t>Figure 13.14 </a:t>
            </a:r>
            <a:r>
              <a:rPr lang="en-US" altLang="en-US" dirty="0" smtClean="0">
                <a:latin typeface="Arial" panose="020B0604020202020204" pitchFamily="34" charset="0"/>
                <a:ea typeface="ＭＳ Ｐゴシック" panose="020B0600070205080204" pitchFamily="34" charset="-128"/>
              </a:rPr>
              <a:t>Face length varies continuously in dogs. A gene with 12 alleles influences this trait. All of the alleles arose by spontaneous expansion or contraction of short tandem repeats. The longer the allele, the longer the face.</a:t>
            </a:r>
            <a:endParaRPr lang="en-US" altLang="en-US" dirty="0">
              <a:latin typeface="Arial" panose="020B0604020202020204" pitchFamily="34" charset="0"/>
              <a:ea typeface="ＭＳ Ｐゴシック" panose="020B0600070205080204" pitchFamily="34" charset="-128"/>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D89092F-5C2B-43FB-A092-00947E4F7D9A}" type="slidenum">
              <a:rPr lang="en-US" altLang="en-US" sz="1200">
                <a:solidFill>
                  <a:prstClr val="black"/>
                </a:solidFill>
              </a:rPr>
              <a:pPr/>
              <a:t>53</a:t>
            </a:fld>
            <a:endParaRPr lang="en-US" altLang="en-US" sz="1200" dirty="0">
              <a:solidFill>
                <a:prstClr val="black"/>
              </a:solidFill>
            </a:endParaRPr>
          </a:p>
        </p:txBody>
      </p:sp>
    </p:spTree>
    <p:extLst>
      <p:ext uri="{BB962C8B-B14F-4D97-AF65-F5344CB8AC3E}">
        <p14:creationId xmlns:p14="http://schemas.microsoft.com/office/powerpoint/2010/main" val="17675735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54</a:t>
            </a:fld>
            <a:endParaRPr lang="en-US" dirty="0"/>
          </a:p>
        </p:txBody>
      </p:sp>
    </p:spTree>
    <p:extLst>
      <p:ext uri="{BB962C8B-B14F-4D97-AF65-F5344CB8AC3E}">
        <p14:creationId xmlns:p14="http://schemas.microsoft.com/office/powerpoint/2010/main" val="42788973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55</a:t>
            </a:fld>
            <a:endParaRPr lang="en-US" dirty="0"/>
          </a:p>
        </p:txBody>
      </p:sp>
    </p:spTree>
    <p:extLst>
      <p:ext uri="{BB962C8B-B14F-4D97-AF65-F5344CB8AC3E}">
        <p14:creationId xmlns:p14="http://schemas.microsoft.com/office/powerpoint/2010/main" val="32587947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FB95050-E3A9-4E27-9553-0C85D1628038}" type="slidenum">
              <a:rPr lang="en-US" smtClean="0"/>
              <a:pPr>
                <a:defRPr/>
              </a:pPr>
              <a:t>56</a:t>
            </a:fld>
            <a:endParaRPr lang="en-US" dirty="0"/>
          </a:p>
        </p:txBody>
      </p:sp>
    </p:spTree>
    <p:extLst>
      <p:ext uri="{BB962C8B-B14F-4D97-AF65-F5344CB8AC3E}">
        <p14:creationId xmlns:p14="http://schemas.microsoft.com/office/powerpoint/2010/main" val="3584175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45DA419-8131-4A31-932D-5C1DB964AC55}" type="slidenum">
              <a:rPr lang="en-US" altLang="en-US" sz="1200">
                <a:solidFill>
                  <a:prstClr val="black"/>
                </a:solidFill>
              </a:rPr>
              <a:pPr/>
              <a:t>7</a:t>
            </a:fld>
            <a:endParaRPr lang="en-US" altLang="en-US" sz="1200" dirty="0">
              <a:solidFill>
                <a:prstClr val="black"/>
              </a:solidFill>
            </a:endParaRPr>
          </a:p>
        </p:txBody>
      </p:sp>
    </p:spTree>
    <p:extLst>
      <p:ext uri="{BB962C8B-B14F-4D97-AF65-F5344CB8AC3E}">
        <p14:creationId xmlns:p14="http://schemas.microsoft.com/office/powerpoint/2010/main" val="44619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Figure 13.2 </a:t>
            </a:r>
            <a:r>
              <a:rPr lang="en-US" dirty="0" smtClean="0"/>
              <a:t>Loci of a few human genes. Genetic disorders that result from mutations in the genes are shown in red. The number or letter below each chromosome is its name; the characteristic banding patterns appear after staining. A map of all 23 human chromosomes is in Appendix IV.</a:t>
            </a:r>
            <a:endParaRPr lang="en-US" dirty="0"/>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6FD5E78-D12F-401C-96AF-2706969E1869}" type="slidenum">
              <a:rPr lang="en-US" altLang="en-US" sz="1200">
                <a:solidFill>
                  <a:prstClr val="black"/>
                </a:solidFill>
              </a:rPr>
              <a:pPr/>
              <a:t>8</a:t>
            </a:fld>
            <a:endParaRPr lang="en-US" altLang="en-US" sz="1200" dirty="0">
              <a:solidFill>
                <a:prstClr val="black"/>
              </a:solidFill>
            </a:endParaRPr>
          </a:p>
        </p:txBody>
      </p:sp>
    </p:spTree>
    <p:extLst>
      <p:ext uri="{BB962C8B-B14F-4D97-AF65-F5344CB8AC3E}">
        <p14:creationId xmlns:p14="http://schemas.microsoft.com/office/powerpoint/2010/main" val="3974023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E8B2BA9-311D-4CB4-927A-1B1135323C70}" type="slidenum">
              <a:rPr lang="en-US" altLang="en-US" sz="1200">
                <a:solidFill>
                  <a:prstClr val="black"/>
                </a:solidFill>
              </a:rPr>
              <a:pPr/>
              <a:t>9</a:t>
            </a:fld>
            <a:endParaRPr lang="en-US" altLang="en-US" sz="1200" dirty="0">
              <a:solidFill>
                <a:prstClr val="black"/>
              </a:solidFill>
            </a:endParaRPr>
          </a:p>
        </p:txBody>
      </p:sp>
    </p:spTree>
    <p:extLst>
      <p:ext uri="{BB962C8B-B14F-4D97-AF65-F5344CB8AC3E}">
        <p14:creationId xmlns:p14="http://schemas.microsoft.com/office/powerpoint/2010/main" val="3544360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E8B2BA9-311D-4CB4-927A-1B1135323C70}" type="slidenum">
              <a:rPr lang="en-US" altLang="en-US" sz="1200">
                <a:solidFill>
                  <a:prstClr val="black"/>
                </a:solidFill>
              </a:rPr>
              <a:pPr/>
              <a:t>10</a:t>
            </a:fld>
            <a:endParaRPr lang="en-US" altLang="en-US" sz="1200" dirty="0">
              <a:solidFill>
                <a:prstClr val="black"/>
              </a:solidFill>
            </a:endParaRPr>
          </a:p>
        </p:txBody>
      </p:sp>
    </p:spTree>
    <p:extLst>
      <p:ext uri="{BB962C8B-B14F-4D97-AF65-F5344CB8AC3E}">
        <p14:creationId xmlns:p14="http://schemas.microsoft.com/office/powerpoint/2010/main" val="3544360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457200" y="228600"/>
            <a:ext cx="8229600" cy="622828"/>
          </a:xfrm>
        </p:spPr>
        <p:txBody>
          <a:bodyPr anchor="t">
            <a:noAutofit/>
          </a:bodyPr>
          <a:lstStyle>
            <a:lvl1pP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7" name="Conten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latin typeface="Arial"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atin typeface="Arial"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800">
                <a:latin typeface="Arial"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3" name="Rectangle 12"/>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p:cNvSpPr>
            <a:spLocks noGrp="1"/>
          </p:cNvSpPr>
          <p:nvPr>
            <p:ph sz="quarter" idx="16"/>
          </p:nvPr>
        </p:nvSpPr>
        <p:spPr>
          <a:xfrm>
            <a:off x="1600200" y="6285230"/>
            <a:ext cx="7543800" cy="572770"/>
          </a:xfrm>
          <a:solidFill>
            <a:srgbClr val="194F97"/>
          </a:solidFill>
        </p:spPr>
        <p:txBody>
          <a:bodyPr>
            <a:noAutofit/>
          </a:bodyPr>
          <a:lstStyle>
            <a:lvl1pPr algn="ctr">
              <a:defRPr sz="1100">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smtClean="0"/>
              <a:t>Click to edit Master text styles</a:t>
            </a:r>
          </a:p>
        </p:txBody>
      </p:sp>
      <p:pic>
        <p:nvPicPr>
          <p:cNvPr id="1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 y="6324787"/>
            <a:ext cx="1447800" cy="479425"/>
          </a:xfrm>
          <a:prstGeom prst="rect">
            <a:avLst/>
          </a:prstGeom>
          <a:solidFill>
            <a:srgbClr val="194F97"/>
          </a:solidFill>
          <a:ln>
            <a:noFill/>
          </a:ln>
          <a:extLst/>
        </p:spPr>
      </p:pic>
    </p:spTree>
    <p:extLst>
      <p:ext uri="{BB962C8B-B14F-4D97-AF65-F5344CB8AC3E}">
        <p14:creationId xmlns:p14="http://schemas.microsoft.com/office/powerpoint/2010/main" val="3052119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 y="27709"/>
            <a:ext cx="9052560" cy="1039091"/>
          </a:xfrm>
        </p:spPr>
        <p:txBody>
          <a:bodyPr>
            <a:normAutofit/>
          </a:bodyPr>
          <a:lstStyle>
            <a:lvl1pPr algn="ctr">
              <a:defRPr sz="3600">
                <a:latin typeface="Arial" pitchFamily="34" charset="0"/>
                <a:ea typeface="Verdana"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194F97"/>
              </a:buClr>
              <a:buSzPct val="100000"/>
              <a:defRPr/>
            </a:lvl1pPr>
            <a:lvl2pPr>
              <a:buClr>
                <a:srgbClr val="194F97"/>
              </a:buClr>
              <a:defRPr/>
            </a:lvl2pPr>
            <a:lvl3pPr marL="1143000" indent="-228600">
              <a:buClr>
                <a:srgbClr val="194F97"/>
              </a:buClr>
              <a:buFont typeface="Wingdings" pitchFamily="2" charset="2"/>
              <a:buChar char="§"/>
              <a:defRPr/>
            </a:lvl3pPr>
            <a:lvl4pPr marL="1600200" indent="-228600">
              <a:buClr>
                <a:srgbClr val="194F97"/>
              </a:buClr>
              <a:buFont typeface="Courier New" pitchFamily="49" charset="0"/>
              <a:buChar char="o"/>
              <a:defRPr/>
            </a:lvl4pPr>
            <a:lvl5pPr>
              <a:buClr>
                <a:srgbClr val="194F97"/>
              </a:buCl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54940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igure + Caption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519169" y="357626"/>
            <a:ext cx="8032638" cy="1004011"/>
          </a:xfrm>
        </p:spPr>
        <p:txBody>
          <a:bodyPr>
            <a:normAutofit/>
          </a:bodyPr>
          <a:lstStyle>
            <a:lvl1pPr algn="ctr">
              <a:defRPr sz="3600" b="0">
                <a:solidFill>
                  <a:schemeClr val="tx1"/>
                </a:solidFill>
              </a:defRPr>
            </a:lvl1pPr>
          </a:lstStyle>
          <a:p>
            <a:r>
              <a:rPr lang="en-US" smtClean="0"/>
              <a:t>Click to edit Master title style</a:t>
            </a:r>
            <a:endParaRPr lang="en-US" dirty="0"/>
          </a:p>
        </p:txBody>
      </p:sp>
      <p:sp>
        <p:nvSpPr>
          <p:cNvPr id="3" name="Picture Placeholder 2"/>
          <p:cNvSpPr>
            <a:spLocks noGrp="1"/>
          </p:cNvSpPr>
          <p:nvPr>
            <p:ph type="pic" sz="quarter" idx="10"/>
          </p:nvPr>
        </p:nvSpPr>
        <p:spPr>
          <a:xfrm>
            <a:off x="1143000" y="1752600"/>
            <a:ext cx="6997700" cy="3429000"/>
          </a:xfrm>
        </p:spPr>
        <p:txBody>
          <a:bodyPr/>
          <a:lstStyle/>
          <a:p>
            <a:r>
              <a:rPr lang="en-US" smtClean="0"/>
              <a:t>Click icon to add picture</a:t>
            </a:r>
            <a:endParaRPr lang="en-US"/>
          </a:p>
        </p:txBody>
      </p:sp>
      <p:sp>
        <p:nvSpPr>
          <p:cNvPr id="11" name="Text Placeholder 3"/>
          <p:cNvSpPr>
            <a:spLocks noGrp="1"/>
          </p:cNvSpPr>
          <p:nvPr>
            <p:ph type="body" sz="half" idx="2"/>
          </p:nvPr>
        </p:nvSpPr>
        <p:spPr>
          <a:xfrm>
            <a:off x="519169" y="5486400"/>
            <a:ext cx="8032638" cy="6651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p:nvPr userDrawn="1"/>
        </p:nvSpPr>
        <p:spPr bwMode="white">
          <a:xfrm>
            <a:off x="-7937" y="6248400"/>
            <a:ext cx="9151937" cy="617539"/>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Copyright" descr="Pearson: Copyright 2015, 2012, 2009"/>
          <p:cNvSpPr txBox="1">
            <a:spLocks noChangeArrowheads="1"/>
          </p:cNvSpPr>
          <p:nvPr userDrawn="1"/>
        </p:nvSpPr>
        <p:spPr bwMode="auto">
          <a:xfrm>
            <a:off x="1523999" y="6324601"/>
            <a:ext cx="7391401" cy="533081"/>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20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2732324716"/>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3246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pyright" descr="Pearson: Copyright 2015, 2012, 2009"/>
          <p:cNvSpPr txBox="1">
            <a:spLocks noChangeArrowheads="1"/>
          </p:cNvSpPr>
          <p:nvPr userDrawn="1"/>
        </p:nvSpPr>
        <p:spPr bwMode="auto">
          <a:xfrm>
            <a:off x="1388395" y="6394712"/>
            <a:ext cx="7714039" cy="504445"/>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9"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422159"/>
            <a:ext cx="1316182" cy="435841"/>
          </a:xfrm>
          <a:prstGeom prst="rect">
            <a:avLst/>
          </a:prstGeom>
          <a:solidFill>
            <a:srgbClr val="194F97"/>
          </a:solidFill>
          <a:ln>
            <a:noFill/>
          </a:ln>
          <a:extLst/>
        </p:spPr>
      </p:pic>
    </p:spTree>
    <p:extLst>
      <p:ext uri="{BB962C8B-B14F-4D97-AF65-F5344CB8AC3E}">
        <p14:creationId xmlns:p14="http://schemas.microsoft.com/office/powerpoint/2010/main" val="99685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ontent Placeholder 1"/>
          <p:cNvSpPr>
            <a:spLocks noGrp="1"/>
          </p:cNvSpPr>
          <p:nvPr>
            <p:ph type="title"/>
          </p:nvPr>
        </p:nvSpPr>
        <p:spPr>
          <a:xfrm>
            <a:off x="457200" y="27709"/>
            <a:ext cx="8229600" cy="103909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Content Placeholder 2"/>
          <p:cNvSpPr>
            <a:spLocks noGrp="1"/>
          </p:cNvSpPr>
          <p:nvPr>
            <p:ph type="body" idx="1"/>
          </p:nvPr>
        </p:nvSpPr>
        <p:spPr>
          <a:xfrm>
            <a:off x="228600" y="1295400"/>
            <a:ext cx="87630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white">
          <a:xfrm>
            <a:off x="0" y="0"/>
            <a:ext cx="9144000" cy="113355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bwMode="white">
          <a:xfrm>
            <a:off x="-7938" y="6248400"/>
            <a:ext cx="9161464" cy="629874"/>
          </a:xfrm>
          <a:prstGeom prst="rect">
            <a:avLst/>
          </a:prstGeom>
          <a:solidFill>
            <a:srgbClr val="194F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pyright" descr="Pearson: Copyright 2015, 2012, 2009"/>
          <p:cNvSpPr txBox="1">
            <a:spLocks noChangeArrowheads="1"/>
          </p:cNvSpPr>
          <p:nvPr/>
        </p:nvSpPr>
        <p:spPr bwMode="auto">
          <a:xfrm>
            <a:off x="1402250" y="6317675"/>
            <a:ext cx="7714039" cy="509488"/>
          </a:xfrm>
          <a:prstGeom prst="rect">
            <a:avLst/>
          </a:prstGeom>
          <a:solidFill>
            <a:srgbClr val="194F97"/>
          </a:solid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r>
              <a:rPr lang="en-US" sz="1200" kern="1200" dirty="0" smtClean="0">
                <a:solidFill>
                  <a:schemeClr val="bg1"/>
                </a:solidFill>
                <a:effectLst/>
                <a:latin typeface="Arial" pitchFamily="34" charset="0"/>
                <a:ea typeface="Verdana" pitchFamily="34" charset="0"/>
                <a:cs typeface="Arial" pitchFamily="34" charset="0"/>
              </a:rPr>
              <a:t>Copyright</a:t>
            </a:r>
            <a:r>
              <a:rPr lang="en-US" sz="1200" kern="1200" baseline="0" dirty="0" smtClean="0">
                <a:solidFill>
                  <a:schemeClr val="bg1"/>
                </a:solidFill>
                <a:effectLst/>
                <a:latin typeface="Arial" pitchFamily="34" charset="0"/>
                <a:ea typeface="Verdana" pitchFamily="34" charset="0"/>
                <a:cs typeface="Arial" pitchFamily="34" charset="0"/>
              </a:rPr>
              <a:t> </a:t>
            </a:r>
            <a:r>
              <a:rPr lang="en-US" sz="1200" kern="1200" dirty="0" smtClean="0">
                <a:solidFill>
                  <a:schemeClr val="bg1"/>
                </a:solidFill>
                <a:effectLst/>
                <a:latin typeface="Arial" pitchFamily="34" charset="0"/>
                <a:ea typeface="ＭＳ Ｐゴシック" pitchFamily="34" charset="-128"/>
                <a:cs typeface="Arial" pitchFamily="34" charset="0"/>
              </a:rPr>
              <a:t>© 2018 </a:t>
            </a:r>
            <a:r>
              <a:rPr lang="en-US" sz="1200" kern="1200" dirty="0" err="1" smtClean="0">
                <a:solidFill>
                  <a:schemeClr val="bg1"/>
                </a:solidFill>
                <a:effectLst/>
                <a:latin typeface="Arial" pitchFamily="34" charset="0"/>
                <a:ea typeface="ＭＳ Ｐゴシック" pitchFamily="34" charset="-128"/>
                <a:cs typeface="Arial" pitchFamily="34" charset="0"/>
              </a:rPr>
              <a:t>Cengage</a:t>
            </a:r>
            <a:r>
              <a:rPr lang="en-US" sz="1200" kern="1200" dirty="0" smtClean="0">
                <a:solidFill>
                  <a:schemeClr val="bg1"/>
                </a:solidFill>
                <a:effectLst/>
                <a:latin typeface="Arial" pitchFamily="34" charset="0"/>
                <a:ea typeface="ＭＳ Ｐゴシック" pitchFamily="34" charset="-128"/>
                <a:cs typeface="Arial" pitchFamily="34" charset="0"/>
              </a:rPr>
              <a:t> Learning. All Rights Reserved. May not be copied, scanned, or duplicated, in whole or in part, except for use as permitted in a license distributed with a certain product or service or otherwise on a password-protected website for classroom use.</a:t>
            </a:r>
            <a:endParaRPr lang="en-US" sz="1200" kern="1200" dirty="0">
              <a:solidFill>
                <a:schemeClr val="bg1"/>
              </a:solidFill>
              <a:effectLst/>
              <a:latin typeface="Arial" pitchFamily="34" charset="0"/>
              <a:ea typeface="ＭＳ Ｐゴシック" pitchFamily="34" charset="-128"/>
              <a:cs typeface="Arial" pitchFamily="34" charset="0"/>
            </a:endParaRPr>
          </a:p>
        </p:txBody>
      </p:sp>
      <p:pic>
        <p:nvPicPr>
          <p:cNvPr id="16"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45959"/>
            <a:ext cx="1316182" cy="435841"/>
          </a:xfrm>
          <a:prstGeom prst="rect">
            <a:avLst/>
          </a:prstGeom>
          <a:solidFill>
            <a:srgbClr val="194F97"/>
          </a:solidFill>
          <a:ln>
            <a:noFill/>
          </a:ln>
          <a:extLst/>
        </p:spPr>
      </p:pic>
    </p:spTree>
    <p:extLst>
      <p:ext uri="{BB962C8B-B14F-4D97-AF65-F5344CB8AC3E}">
        <p14:creationId xmlns:p14="http://schemas.microsoft.com/office/powerpoint/2010/main" val="3851809251"/>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Lst>
  <p:hf sldNum="0" hdr="0" ftr="0" dt="0"/>
  <p:txStyles>
    <p:titleStyle>
      <a:lvl1pPr algn="ctr"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194F97"/>
        </a:buClr>
        <a:buFont typeface="Arial" pitchFamily="34" charset="0"/>
        <a:buChar char="•"/>
        <a:defRPr sz="2800" kern="1200">
          <a:solidFill>
            <a:schemeClr val="tx1"/>
          </a:solidFill>
          <a:latin typeface="Arial" pitchFamily="34" charset="0"/>
          <a:ea typeface="Verdana" pitchFamily="34" charset="0"/>
          <a:cs typeface="Arial" pitchFamily="34" charset="0"/>
        </a:defRPr>
      </a:lvl1pPr>
      <a:lvl2pPr marL="742950" indent="-285750" algn="l" defTabSz="914400" rtl="0" eaLnBrk="1" latinLnBrk="0" hangingPunct="1">
        <a:spcBef>
          <a:spcPct val="20000"/>
        </a:spcBef>
        <a:buClr>
          <a:srgbClr val="194F97"/>
        </a:buClr>
        <a:buFont typeface="Arial" pitchFamily="34" charset="0"/>
        <a:buChar char="–"/>
        <a:defRPr sz="2400" kern="1200">
          <a:solidFill>
            <a:schemeClr val="tx1"/>
          </a:solidFill>
          <a:latin typeface="Arial" pitchFamily="34" charset="0"/>
          <a:ea typeface="Verdana" pitchFamily="34" charset="0"/>
          <a:cs typeface="Arial" pitchFamily="34" charset="0"/>
        </a:defRPr>
      </a:lvl2pPr>
      <a:lvl3pPr marL="1143000" indent="-228600" algn="l" defTabSz="914400" rtl="0" eaLnBrk="1" latinLnBrk="0" hangingPunct="1">
        <a:spcBef>
          <a:spcPct val="20000"/>
        </a:spcBef>
        <a:buClr>
          <a:srgbClr val="194F97"/>
        </a:buClr>
        <a:buFont typeface="Wingdings" pitchFamily="2" charset="2"/>
        <a:buChar char="§"/>
        <a:defRPr sz="2000" kern="1200">
          <a:solidFill>
            <a:schemeClr val="tx1"/>
          </a:solidFill>
          <a:latin typeface="Arial" pitchFamily="34" charset="0"/>
          <a:ea typeface="Verdana" pitchFamily="34" charset="0"/>
          <a:cs typeface="Arial" pitchFamily="34" charset="0"/>
        </a:defRPr>
      </a:lvl3pPr>
      <a:lvl4pPr marL="1600200" indent="-228600" algn="l" defTabSz="914400" rtl="0" eaLnBrk="1" latinLnBrk="0" hangingPunct="1">
        <a:spcBef>
          <a:spcPct val="20000"/>
        </a:spcBef>
        <a:buClr>
          <a:srgbClr val="194F97"/>
        </a:buClr>
        <a:buFont typeface="Courier New" pitchFamily="49" charset="0"/>
        <a:buChar char="o"/>
        <a:defRPr sz="2000" kern="1200">
          <a:solidFill>
            <a:schemeClr val="tx1"/>
          </a:solidFill>
          <a:latin typeface="Arial" pitchFamily="34" charset="0"/>
          <a:ea typeface="Verdana" pitchFamily="34" charset="0"/>
          <a:cs typeface="Arial" pitchFamily="34" charset="0"/>
        </a:defRPr>
      </a:lvl4pPr>
      <a:lvl5pPr marL="2057400" indent="-228600" algn="l" defTabSz="914400" rtl="0" eaLnBrk="1" latinLnBrk="0" hangingPunct="1">
        <a:spcBef>
          <a:spcPct val="20000"/>
        </a:spcBef>
        <a:buClr>
          <a:srgbClr val="194F97"/>
        </a:buClr>
        <a:buFont typeface="Arial" pitchFamily="34" charset="0"/>
        <a:buChar char="»"/>
        <a:defRPr sz="2000" kern="1200">
          <a:solidFill>
            <a:schemeClr val="tx1"/>
          </a:solidFill>
          <a:latin typeface="Arial" pitchFamily="34" charset="0"/>
          <a:ea typeface="Verdana"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228600"/>
            <a:ext cx="8229600" cy="622828"/>
          </a:xfrm>
        </p:spPr>
        <p:txBody>
          <a:bodyPr/>
          <a:lstStyle/>
          <a:p>
            <a:pPr algn="l"/>
            <a:r>
              <a:rPr lang="en-US" dirty="0" smtClean="0"/>
              <a:t>Biology Concepts &amp; Applications</a:t>
            </a:r>
            <a:endParaRPr lang="en-US" dirty="0"/>
          </a:p>
        </p:txBody>
      </p:sp>
      <p:sp>
        <p:nvSpPr>
          <p:cNvPr id="5" name="Text Placeholder 4"/>
          <p:cNvSpPr>
            <a:spLocks noGrp="1"/>
          </p:cNvSpPr>
          <p:nvPr>
            <p:ph type="body" sz="quarter" idx="13"/>
          </p:nvPr>
        </p:nvSpPr>
        <p:spPr>
          <a:xfrm>
            <a:off x="76200" y="816430"/>
            <a:ext cx="8229600" cy="478970"/>
          </a:xfrm>
        </p:spPr>
        <p:txBody>
          <a:bodyPr/>
          <a:lstStyle/>
          <a:p>
            <a:r>
              <a:rPr lang="en-US" dirty="0" smtClean="0"/>
              <a:t>10 Edition</a:t>
            </a:r>
            <a:endParaRPr lang="en-US" dirty="0"/>
          </a:p>
        </p:txBody>
      </p:sp>
      <p:pic>
        <p:nvPicPr>
          <p:cNvPr id="1026" name="Picture 2" descr="Book cover reads title, edition number, and name of the author as follows: &quot;Biology: Concepts and Applications,&quot; “Tenth Edition,&quot; and &quot;Cecie Starr,&quot; &quot;Christine A. Evers,&quot; &quot;Lisa Starr.&quot; An image on the cover shows giant octopus with long tentacles in se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91342"/>
            <a:ext cx="3894714" cy="464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14"/>
          </p:nvPr>
        </p:nvSpPr>
        <p:spPr>
          <a:xfrm>
            <a:off x="4800600" y="2286000"/>
            <a:ext cx="3733800" cy="2739465"/>
          </a:xfrm>
        </p:spPr>
        <p:txBody>
          <a:bodyPr/>
          <a:lstStyle/>
          <a:p>
            <a:pPr algn="ctr"/>
            <a:r>
              <a:rPr lang="en-US" b="1" dirty="0"/>
              <a:t>Chapter </a:t>
            </a:r>
            <a:r>
              <a:rPr lang="en-US" b="1" dirty="0" smtClean="0"/>
              <a:t>13</a:t>
            </a:r>
          </a:p>
          <a:p>
            <a:pPr algn="ctr"/>
            <a:r>
              <a:rPr lang="en-US" dirty="0"/>
              <a:t>Patterns in Inherited Traits</a:t>
            </a:r>
          </a:p>
        </p:txBody>
      </p:sp>
      <p:sp>
        <p:nvSpPr>
          <p:cNvPr id="7" name="Text Placeholder 6"/>
          <p:cNvSpPr>
            <a:spLocks noGrp="1"/>
          </p:cNvSpPr>
          <p:nvPr>
            <p:ph type="body" sz="quarter" idx="15"/>
          </p:nvPr>
        </p:nvSpPr>
        <p:spPr>
          <a:xfrm>
            <a:off x="1676400" y="6264725"/>
            <a:ext cx="7127628" cy="578846"/>
          </a:xfrm>
        </p:spPr>
        <p:txBody>
          <a:bodyPr/>
          <a:lstStyle/>
          <a:p>
            <a:pPr algn="ctr"/>
            <a:r>
              <a:rPr lang="en-US" sz="1200" dirty="0">
                <a:solidFill>
                  <a:schemeClr val="bg1"/>
                </a:solidFill>
              </a:rPr>
              <a:t>Copyright </a:t>
            </a:r>
            <a:r>
              <a:rPr lang="en-US" sz="1200" dirty="0">
                <a:solidFill>
                  <a:schemeClr val="bg1"/>
                </a:solidFill>
                <a:ea typeface="ＭＳ Ｐゴシック" pitchFamily="34" charset="-128"/>
              </a:rPr>
              <a:t>© 2018 </a:t>
            </a:r>
            <a:r>
              <a:rPr lang="en-US" sz="1200" dirty="0" err="1">
                <a:solidFill>
                  <a:schemeClr val="bg1"/>
                </a:solidFill>
                <a:ea typeface="ＭＳ Ｐゴシック" pitchFamily="34" charset="-128"/>
              </a:rPr>
              <a:t>Cengage</a:t>
            </a:r>
            <a:r>
              <a:rPr lang="en-US" sz="1200" dirty="0">
                <a:solidFill>
                  <a:schemeClr val="bg1"/>
                </a:solidFill>
                <a:ea typeface="ＭＳ Ｐゴシック" pitchFamily="34" charset="-128"/>
              </a:rPr>
              <a:t>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685565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t>Inheritance in Modern Terms </a:t>
            </a:r>
            <a:r>
              <a:rPr lang="en-US" altLang="en-US" dirty="0" smtClean="0"/>
              <a:t>(2 of 3)</a:t>
            </a:r>
            <a:endParaRPr lang="en-US" altLang="en-US" dirty="0"/>
          </a:p>
        </p:txBody>
      </p:sp>
      <p:sp>
        <p:nvSpPr>
          <p:cNvPr id="17411" name="Content Placeholder 3"/>
          <p:cNvSpPr>
            <a:spLocks noGrp="1"/>
          </p:cNvSpPr>
          <p:nvPr>
            <p:ph idx="1"/>
          </p:nvPr>
        </p:nvSpPr>
        <p:spPr/>
        <p:txBody>
          <a:bodyPr/>
          <a:lstStyle/>
          <a:p>
            <a:r>
              <a:rPr lang="en-GB" altLang="en-US" dirty="0"/>
              <a:t>The particular set of alleles that an individual carries is their genotype </a:t>
            </a:r>
          </a:p>
          <a:p>
            <a:r>
              <a:rPr lang="en-GB" altLang="en-US" dirty="0"/>
              <a:t>The observable traits, such as flower </a:t>
            </a:r>
            <a:r>
              <a:rPr lang="en-GB" altLang="en-US" dirty="0" err="1"/>
              <a:t>color</a:t>
            </a:r>
            <a:r>
              <a:rPr lang="en-GB" altLang="en-US" dirty="0"/>
              <a:t>, make up an individual’s phenotype</a:t>
            </a:r>
            <a:endParaRPr lang="en-US" altLang="en-US" dirty="0"/>
          </a:p>
        </p:txBody>
      </p:sp>
    </p:spTree>
    <p:extLst>
      <p:ext uri="{BB962C8B-B14F-4D97-AF65-F5344CB8AC3E}">
        <p14:creationId xmlns:p14="http://schemas.microsoft.com/office/powerpoint/2010/main" val="3870595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t>Inheritance in Modern Terms </a:t>
            </a:r>
            <a:r>
              <a:rPr lang="en-US" altLang="en-US" dirty="0" smtClean="0"/>
              <a:t>(3 of 3)</a:t>
            </a:r>
            <a:endParaRPr lang="en-US" altLang="en-US" dirty="0"/>
          </a:p>
        </p:txBody>
      </p:sp>
      <p:sp>
        <p:nvSpPr>
          <p:cNvPr id="17411" name="Content Placeholder 3"/>
          <p:cNvSpPr>
            <a:spLocks noGrp="1"/>
          </p:cNvSpPr>
          <p:nvPr>
            <p:ph idx="1"/>
          </p:nvPr>
        </p:nvSpPr>
        <p:spPr/>
        <p:txBody>
          <a:bodyPr/>
          <a:lstStyle/>
          <a:p>
            <a:r>
              <a:rPr lang="en-GB" altLang="en-US" dirty="0"/>
              <a:t>An allele is dominant when its effect masks that of a recessive allele paired with it</a:t>
            </a:r>
          </a:p>
          <a:p>
            <a:pPr lvl="1"/>
            <a:r>
              <a:rPr lang="en-GB" altLang="en-US" dirty="0"/>
              <a:t>A dominant allele is represented by italic capital letters such as (</a:t>
            </a:r>
            <a:r>
              <a:rPr lang="en-GB" altLang="en-US" i="1" dirty="0"/>
              <a:t>A</a:t>
            </a:r>
            <a:r>
              <a:rPr lang="en-GB" altLang="en-US" dirty="0"/>
              <a:t>)</a:t>
            </a:r>
          </a:p>
          <a:p>
            <a:pPr lvl="1"/>
            <a:r>
              <a:rPr lang="en-GB" altLang="en-US" dirty="0"/>
              <a:t>A recessive allele is represented by italic lowercase letters such as (</a:t>
            </a:r>
            <a:r>
              <a:rPr lang="en-GB" altLang="en-US" i="1" dirty="0"/>
              <a:t>a</a:t>
            </a:r>
            <a:r>
              <a:rPr lang="en-GB" altLang="en-US" dirty="0" smtClean="0"/>
              <a:t>)</a:t>
            </a:r>
            <a:endParaRPr lang="en-GB" altLang="en-US" dirty="0"/>
          </a:p>
        </p:txBody>
      </p:sp>
    </p:spTree>
    <p:extLst>
      <p:ext uri="{BB962C8B-B14F-4D97-AF65-F5344CB8AC3E}">
        <p14:creationId xmlns:p14="http://schemas.microsoft.com/office/powerpoint/2010/main" val="3045344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62789"/>
            <a:ext cx="8032638" cy="1004011"/>
          </a:xfrm>
        </p:spPr>
        <p:txBody>
          <a:bodyPr/>
          <a:lstStyle/>
          <a:p>
            <a:r>
              <a:rPr lang="en-US" altLang="en-US" dirty="0"/>
              <a:t> Genotype Gives Rise to Phenotype</a:t>
            </a:r>
            <a:endParaRPr lang="en-US" dirty="0"/>
          </a:p>
        </p:txBody>
      </p:sp>
      <p:pic>
        <p:nvPicPr>
          <p:cNvPr id="3074" name="Picture 2" descr="An illustration shows two purple and one white flower is shown and the text reads as, Genotype gives rise to phenotype. The label “genotype” followed by a right arrow and then a label “phenotype” is given at the beginning. The first entry under genotype head reads as, “PP (homozygous for dominant allele P)” leads to two purple-colored flowers under the head phenotype. The second entry under genotype head reads as, “pp (homozygous for recessive allele p)” leads to two white-colored flowers under the head phenotype. The third entry under genotype head reads as, “Pp (heterozygous for alleles P and p)” leads to two purple-colored flowers under the head phenoty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00" y="1295400"/>
            <a:ext cx="5713413" cy="468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12101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a:t>13.2 Mendel’s Law of Segregation</a:t>
            </a:r>
          </a:p>
        </p:txBody>
      </p:sp>
      <p:sp>
        <p:nvSpPr>
          <p:cNvPr id="20483" name="Content Placeholder 2"/>
          <p:cNvSpPr>
            <a:spLocks noGrp="1"/>
          </p:cNvSpPr>
          <p:nvPr>
            <p:ph idx="1"/>
          </p:nvPr>
        </p:nvSpPr>
        <p:spPr/>
        <p:txBody>
          <a:bodyPr/>
          <a:lstStyle/>
          <a:p>
            <a:r>
              <a:rPr lang="en-GB" altLang="en-US" sz="3100" dirty="0"/>
              <a:t>A homozygous pea plant with two alleles (</a:t>
            </a:r>
            <a:r>
              <a:rPr lang="en-GB" altLang="en-US" sz="3100" i="1" dirty="0"/>
              <a:t>PP</a:t>
            </a:r>
            <a:r>
              <a:rPr lang="en-GB" altLang="en-US" sz="3100" dirty="0"/>
              <a:t>) has purple flowers, and one with two alleles (</a:t>
            </a:r>
            <a:r>
              <a:rPr lang="en-GB" altLang="en-US" sz="3100" i="1" dirty="0"/>
              <a:t>pp</a:t>
            </a:r>
            <a:r>
              <a:rPr lang="en-GB" altLang="en-US" sz="3100" dirty="0"/>
              <a:t>) has white flowers</a:t>
            </a:r>
          </a:p>
          <a:p>
            <a:r>
              <a:rPr lang="en-GB" altLang="en-US" sz="3100" dirty="0"/>
              <a:t>If these homozygous plants are crossed (</a:t>
            </a:r>
            <a:r>
              <a:rPr lang="en-GB" altLang="en-US" sz="3100" i="1" dirty="0"/>
              <a:t>PP</a:t>
            </a:r>
            <a:r>
              <a:rPr lang="en-GB" altLang="en-US" sz="3100" dirty="0"/>
              <a:t> × </a:t>
            </a:r>
            <a:r>
              <a:rPr lang="en-GB" altLang="en-US" sz="3100" i="1" dirty="0"/>
              <a:t>pp</a:t>
            </a:r>
            <a:r>
              <a:rPr lang="en-GB" altLang="en-US" sz="3100" dirty="0"/>
              <a:t>), all offspring will be heterozygous</a:t>
            </a:r>
          </a:p>
          <a:p>
            <a:pPr lvl="1"/>
            <a:r>
              <a:rPr lang="en-GB" altLang="en-US" sz="2700" dirty="0"/>
              <a:t>The allele for purple (</a:t>
            </a:r>
            <a:r>
              <a:rPr lang="en-GB" altLang="en-US" sz="2700" i="1" dirty="0"/>
              <a:t>P</a:t>
            </a:r>
            <a:r>
              <a:rPr lang="en-GB" altLang="en-US" sz="2700" dirty="0"/>
              <a:t>) is dominant over the allele for white (</a:t>
            </a:r>
            <a:r>
              <a:rPr lang="en-GB" altLang="en-US" sz="2700" i="1" dirty="0"/>
              <a:t>p</a:t>
            </a:r>
            <a:r>
              <a:rPr lang="en-GB" altLang="en-US" sz="2700" dirty="0"/>
              <a:t>)</a:t>
            </a:r>
          </a:p>
          <a:p>
            <a:pPr lvl="1"/>
            <a:r>
              <a:rPr lang="en-GB" altLang="en-US" sz="2700" dirty="0"/>
              <a:t>Therefore, the heterozygote (</a:t>
            </a:r>
            <a:r>
              <a:rPr lang="en-GB" altLang="en-US" sz="2700" i="1" dirty="0"/>
              <a:t>Pp</a:t>
            </a:r>
            <a:r>
              <a:rPr lang="en-GB" altLang="en-US" sz="2700" dirty="0"/>
              <a:t>) will have purple flowers</a:t>
            </a:r>
            <a:endParaRPr lang="en-US" altLang="en-US" dirty="0"/>
          </a:p>
        </p:txBody>
      </p:sp>
    </p:spTree>
    <p:extLst>
      <p:ext uri="{BB962C8B-B14F-4D97-AF65-F5344CB8AC3E}">
        <p14:creationId xmlns:p14="http://schemas.microsoft.com/office/powerpoint/2010/main" val="1959315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62789"/>
            <a:ext cx="8032638" cy="1004011"/>
          </a:xfrm>
        </p:spPr>
        <p:txBody>
          <a:bodyPr/>
          <a:lstStyle/>
          <a:p>
            <a:r>
              <a:rPr lang="en-US" altLang="en-US" dirty="0"/>
              <a:t> Segregation of Gametes</a:t>
            </a:r>
            <a:endParaRPr lang="en-US" dirty="0"/>
          </a:p>
        </p:txBody>
      </p:sp>
      <p:pic>
        <p:nvPicPr>
          <p:cNvPr id="4098" name="Picture 2" descr="A figure shows two illustrations are given adjacent to each other with a top down approach to represent segregation of genes on homologous chromosomes into gametes. The first layer of the first illustration shows a circle with two blue strands with orange stain at their centers that is labeled as, “P.” This point down to another circle with two blue X chromosomes with orange stain in their lower strands. This stain is labeled as, “P.” This leads to a third layer where two circles are shown with each having a separate X chromosome with an orange band in the lower part of the strand. This point is labeled as, “P.” Between the two circles is a label “1.” The first circle of the third layer splits into two oval shaped structures with a blue stand on them and an orange stain at their center. This stained point is labeled as, “P.” The same process happens with the second circle of the third layer. The second illustration given adjacently goes through the same steps with circles containing pink strands. The orange band in the first illustration is replaced with a yellow band here and is labeled as, “p.” The label between the 2 circles in the third layer is “2.” The four oval structures with blue strands in illustration 1 is labeled as, “gametes (P)” and the oval structures with pink strands in illustration 2 is labeled as, “gametes (p).” These two combine to result in a circle with a blue strand with orange spot in the center and a pink strand with a yellow spot in its center. The orange and yellow spots are labeled as, “P” and “p” respectively. The point at which they combine is labeled as, “3” and the resultant circle is labeled as, “zygote (Pp).”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8300" y="1090613"/>
            <a:ext cx="5865813" cy="454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077947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a:t>Assessing Offspring</a:t>
            </a:r>
          </a:p>
        </p:txBody>
      </p:sp>
      <p:sp>
        <p:nvSpPr>
          <p:cNvPr id="23555" name="Content Placeholder 2"/>
          <p:cNvSpPr>
            <a:spLocks noGrp="1"/>
          </p:cNvSpPr>
          <p:nvPr>
            <p:ph idx="1"/>
          </p:nvPr>
        </p:nvSpPr>
        <p:spPr/>
        <p:txBody>
          <a:bodyPr/>
          <a:lstStyle/>
          <a:p>
            <a:r>
              <a:rPr lang="en-GB" altLang="en-US" dirty="0"/>
              <a:t>All first-generation (F</a:t>
            </a:r>
            <a:r>
              <a:rPr lang="en-GB" altLang="en-US" baseline="-25000" dirty="0"/>
              <a:t>1</a:t>
            </a:r>
            <a:r>
              <a:rPr lang="en-GB" altLang="en-US" dirty="0"/>
              <a:t>) offspring of a </a:t>
            </a:r>
            <a:r>
              <a:rPr lang="en-GB" altLang="en-US" i="1" dirty="0"/>
              <a:t>PP</a:t>
            </a:r>
            <a:r>
              <a:rPr lang="en-GB" altLang="en-US" dirty="0"/>
              <a:t> × </a:t>
            </a:r>
            <a:r>
              <a:rPr lang="en-GB" altLang="en-US" i="1" dirty="0"/>
              <a:t>pp</a:t>
            </a:r>
            <a:r>
              <a:rPr lang="en-GB" altLang="en-US" dirty="0"/>
              <a:t> cross will be heterozygous</a:t>
            </a:r>
          </a:p>
          <a:p>
            <a:pPr lvl="1"/>
            <a:r>
              <a:rPr lang="en-GB" altLang="en-US" dirty="0"/>
              <a:t>Genotype = </a:t>
            </a:r>
            <a:r>
              <a:rPr lang="en-GB" altLang="en-US" i="1" dirty="0"/>
              <a:t>Pp</a:t>
            </a:r>
          </a:p>
          <a:p>
            <a:pPr lvl="1"/>
            <a:r>
              <a:rPr lang="en-GB" altLang="en-US" dirty="0"/>
              <a:t>Phenotype = purple</a:t>
            </a:r>
          </a:p>
          <a:p>
            <a:r>
              <a:rPr lang="en-US" dirty="0"/>
              <a:t>Punnett square</a:t>
            </a:r>
          </a:p>
          <a:p>
            <a:pPr lvl="1"/>
            <a:r>
              <a:rPr lang="en-GB" altLang="en-US" dirty="0"/>
              <a:t>A grid used to predict the genetic and phenotypic outcome of a cross</a:t>
            </a:r>
            <a:endParaRPr lang="en-US" altLang="en-US" dirty="0"/>
          </a:p>
        </p:txBody>
      </p:sp>
    </p:spTree>
    <p:extLst>
      <p:ext uri="{BB962C8B-B14F-4D97-AF65-F5344CB8AC3E}">
        <p14:creationId xmlns:p14="http://schemas.microsoft.com/office/powerpoint/2010/main" val="1031746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69" y="62789"/>
            <a:ext cx="8032638" cy="1004011"/>
          </a:xfrm>
        </p:spPr>
        <p:txBody>
          <a:bodyPr/>
          <a:lstStyle/>
          <a:p>
            <a:r>
              <a:rPr lang="en-US" altLang="en-US" dirty="0"/>
              <a:t> Punnett Square</a:t>
            </a:r>
            <a:endParaRPr lang="en-US" dirty="0"/>
          </a:p>
        </p:txBody>
      </p:sp>
      <p:pic>
        <p:nvPicPr>
          <p:cNvPr id="5122" name="Picture 2" descr="An illustration shows four adjacent squares with each divided into two rows and two columns. The horizontal side of the first square is labeled as, “female gamete” and a vertical side is labeled as, “male gamete.” Both the rows and columns are labeled as, “P.” A pointer from the second row and second column title points to the cell of second row and second column. The label “Pp” is shows here. The second square also has the label “P” on both its rows and columns. A pointer from the first column head and another from the second row head points to the cell of second row and first column which is labeled as, “Pp.” The same label is shown in the cell of second row and second column also. The third square also has the label “P” both its rows and columns. A pointer from the first row head and another from the second column head points to the cell of first row and second column and is labeled as, “Pp.” Both the cells in the second row are labeled as, “Pp.” The fourth square has the label “P” on both its rows and columns. A pointer from the first row head and another from the first column head points to the cell of first row and first column and labeled as, “Pp.” The other three cells are labeled as, “Pp.”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289175"/>
            <a:ext cx="8380413" cy="197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122617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t>Determining Unknown Genotypes</a:t>
            </a:r>
          </a:p>
        </p:txBody>
      </p:sp>
      <p:sp>
        <p:nvSpPr>
          <p:cNvPr id="24579" name="Content Placeholder 2"/>
          <p:cNvSpPr>
            <a:spLocks noGrp="1"/>
          </p:cNvSpPr>
          <p:nvPr>
            <p:ph idx="1"/>
          </p:nvPr>
        </p:nvSpPr>
        <p:spPr/>
        <p:txBody>
          <a:bodyPr/>
          <a:lstStyle/>
          <a:p>
            <a:r>
              <a:rPr lang="en-GB" altLang="en-US" dirty="0"/>
              <a:t>Testcross</a:t>
            </a:r>
          </a:p>
          <a:p>
            <a:pPr lvl="1"/>
            <a:r>
              <a:rPr lang="en-GB" altLang="en-US" dirty="0"/>
              <a:t>Breeding experiments used to determine genotype</a:t>
            </a:r>
          </a:p>
          <a:p>
            <a:pPr lvl="1"/>
            <a:r>
              <a:rPr lang="en-GB" altLang="en-US" dirty="0"/>
              <a:t>An individual that has a dominant trait (but an  unknown genotype) is crossed with one that is homozygous recessive</a:t>
            </a:r>
            <a:endParaRPr lang="en-US" altLang="en-US" dirty="0"/>
          </a:p>
        </p:txBody>
      </p:sp>
    </p:spTree>
    <p:extLst>
      <p:ext uri="{BB962C8B-B14F-4D97-AF65-F5344CB8AC3E}">
        <p14:creationId xmlns:p14="http://schemas.microsoft.com/office/powerpoint/2010/main" val="2655653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a:t>Testcross Results</a:t>
            </a:r>
          </a:p>
        </p:txBody>
      </p:sp>
      <p:sp>
        <p:nvSpPr>
          <p:cNvPr id="25603" name="Content Placeholder 2"/>
          <p:cNvSpPr>
            <a:spLocks noGrp="1"/>
          </p:cNvSpPr>
          <p:nvPr>
            <p:ph idx="1"/>
          </p:nvPr>
        </p:nvSpPr>
        <p:spPr/>
        <p:txBody>
          <a:bodyPr/>
          <a:lstStyle/>
          <a:p>
            <a:pPr lvl="1"/>
            <a:r>
              <a:rPr lang="en-GB" altLang="en-US" dirty="0"/>
              <a:t>If all offspring have the dominant trait, then the unknown genotype is homozygous for dominant allele</a:t>
            </a:r>
          </a:p>
          <a:p>
            <a:pPr lvl="1"/>
            <a:r>
              <a:rPr lang="en-GB" altLang="en-US" dirty="0"/>
              <a:t>If any offspring have the recessive trait, then the unknown genotype is heterozygous</a:t>
            </a:r>
            <a:endParaRPr lang="en-US" altLang="en-US" dirty="0"/>
          </a:p>
        </p:txBody>
      </p:sp>
    </p:spTree>
    <p:extLst>
      <p:ext uri="{BB962C8B-B14F-4D97-AF65-F5344CB8AC3E}">
        <p14:creationId xmlns:p14="http://schemas.microsoft.com/office/powerpoint/2010/main" val="3352610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a:t>Monohybrid Cross</a:t>
            </a:r>
          </a:p>
        </p:txBody>
      </p:sp>
      <p:sp>
        <p:nvSpPr>
          <p:cNvPr id="25603" name="Content Placeholder 2"/>
          <p:cNvSpPr>
            <a:spLocks noGrp="1"/>
          </p:cNvSpPr>
          <p:nvPr>
            <p:ph idx="1"/>
          </p:nvPr>
        </p:nvSpPr>
        <p:spPr/>
        <p:txBody>
          <a:bodyPr/>
          <a:lstStyle/>
          <a:p>
            <a:r>
              <a:rPr lang="en-GB" altLang="en-US" dirty="0"/>
              <a:t>Breeding experiment in which individuals identically heterozygous for one gene are crossed</a:t>
            </a:r>
          </a:p>
          <a:p>
            <a:pPr lvl="1"/>
            <a:r>
              <a:rPr lang="en-GB" altLang="en-US" dirty="0"/>
              <a:t>Frequency of traits among offspring offers information about the dominance relationship between the alleles	</a:t>
            </a:r>
          </a:p>
          <a:p>
            <a:pPr lvl="1"/>
            <a:r>
              <a:rPr lang="en-GB" altLang="en-US" dirty="0"/>
              <a:t>First generation = F</a:t>
            </a:r>
            <a:r>
              <a:rPr lang="en-GB" altLang="en-US" baseline="-25000" dirty="0"/>
              <a:t>1</a:t>
            </a:r>
          </a:p>
          <a:p>
            <a:pPr lvl="1"/>
            <a:r>
              <a:rPr lang="en-GB" altLang="en-US" dirty="0"/>
              <a:t>Second generation = F</a:t>
            </a:r>
            <a:r>
              <a:rPr lang="en-GB" altLang="en-US" baseline="-25000" dirty="0"/>
              <a:t>2</a:t>
            </a:r>
            <a:endParaRPr lang="en-US" altLang="en-US" dirty="0"/>
          </a:p>
        </p:txBody>
      </p:sp>
    </p:spTree>
    <p:extLst>
      <p:ext uri="{BB962C8B-B14F-4D97-AF65-F5344CB8AC3E}">
        <p14:creationId xmlns:p14="http://schemas.microsoft.com/office/powerpoint/2010/main" val="3168168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US" altLang="en-US" dirty="0"/>
              <a:t>13.1 Mendel, Pea Plants, and Inheritance Patterns</a:t>
            </a:r>
          </a:p>
        </p:txBody>
      </p:sp>
      <p:sp>
        <p:nvSpPr>
          <p:cNvPr id="8195" name="Content Placeholder 2"/>
          <p:cNvSpPr>
            <a:spLocks noGrp="1"/>
          </p:cNvSpPr>
          <p:nvPr>
            <p:ph idx="1"/>
          </p:nvPr>
        </p:nvSpPr>
        <p:spPr/>
        <p:txBody>
          <a:bodyPr/>
          <a:lstStyle/>
          <a:p>
            <a:r>
              <a:rPr lang="en-US" altLang="en-US" dirty="0"/>
              <a:t>Blending inheritance</a:t>
            </a:r>
          </a:p>
          <a:p>
            <a:pPr lvl="1"/>
            <a:r>
              <a:rPr lang="en-US" altLang="en-US" dirty="0"/>
              <a:t>19th century idea</a:t>
            </a:r>
          </a:p>
          <a:p>
            <a:pPr lvl="1"/>
            <a:r>
              <a:rPr lang="en-US" altLang="en-US" dirty="0"/>
              <a:t>Failed to explain how traits disappear over several generations and then reappear unaltered generations later</a:t>
            </a:r>
          </a:p>
          <a:p>
            <a:pPr lvl="1"/>
            <a:r>
              <a:rPr lang="en-US" altLang="en-US" dirty="0"/>
              <a:t>Charles Darwin did not accept this idea</a:t>
            </a:r>
          </a:p>
        </p:txBody>
      </p:sp>
    </p:spTree>
    <p:extLst>
      <p:ext uri="{BB962C8B-B14F-4D97-AF65-F5344CB8AC3E}">
        <p14:creationId xmlns:p14="http://schemas.microsoft.com/office/powerpoint/2010/main" val="1300356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19169" y="277241"/>
            <a:ext cx="8032638" cy="754328"/>
          </a:xfrm>
        </p:spPr>
        <p:txBody>
          <a:bodyPr/>
          <a:lstStyle/>
          <a:p>
            <a:r>
              <a:rPr lang="en-US" altLang="en-US" dirty="0"/>
              <a:t>Mendel’s Pea Traits</a:t>
            </a:r>
          </a:p>
        </p:txBody>
      </p:sp>
      <p:pic>
        <p:nvPicPr>
          <p:cNvPr id="6146" name="Picture 2" descr="A table titled as “Mendel’s Seven Pea Plant Traits” with three columns. The column heads reads “Trait, Dominant Form and Recessive Form.”&#10;Row 1 reads: Seed shape, Round, Wrinkled&#10;Row 2 reads: Seed Color, Yellow, Green&#10;Row 3 reads: Pod Texture, Smooth, Wrinkled &#10;Row 4 reads: Pod Color, Green, Yellow &#10;Row 5 reads:  Flower Color, Purple, White &#10;Row 6 reads:  Flower Position, Along Stem, At Tip &#10;Row 7 reads:  Stem Length, Tall, Sho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4150" y="1144587"/>
            <a:ext cx="3695700" cy="487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79787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a:t>Monohybrid </a:t>
            </a:r>
            <a:r>
              <a:rPr lang="en-US" altLang="en-US" dirty="0" smtClean="0"/>
              <a:t>Cross (1 of 2)</a:t>
            </a:r>
            <a:endParaRPr lang="en-US" altLang="en-US" dirty="0"/>
          </a:p>
        </p:txBody>
      </p:sp>
      <p:sp>
        <p:nvSpPr>
          <p:cNvPr id="27651" name="Content Placeholder 2"/>
          <p:cNvSpPr>
            <a:spLocks noGrp="1"/>
          </p:cNvSpPr>
          <p:nvPr>
            <p:ph idx="1"/>
          </p:nvPr>
        </p:nvSpPr>
        <p:spPr/>
        <p:txBody>
          <a:bodyPr/>
          <a:lstStyle/>
          <a:p>
            <a:r>
              <a:rPr lang="en-GB" altLang="en-US" dirty="0"/>
              <a:t>In a monohybrid cross between two </a:t>
            </a:r>
            <a:r>
              <a:rPr lang="en-GB" altLang="en-US" i="1" dirty="0"/>
              <a:t>Pp</a:t>
            </a:r>
            <a:r>
              <a:rPr lang="en-GB" altLang="en-US" dirty="0"/>
              <a:t> plants (</a:t>
            </a:r>
            <a:r>
              <a:rPr lang="en-GB" altLang="en-US" i="1" dirty="0"/>
              <a:t>Pp</a:t>
            </a:r>
            <a:r>
              <a:rPr lang="en-GB" altLang="en-US" dirty="0"/>
              <a:t> × </a:t>
            </a:r>
            <a:r>
              <a:rPr lang="en-GB" altLang="en-US" i="1" dirty="0"/>
              <a:t>Pp</a:t>
            </a:r>
            <a:r>
              <a:rPr lang="en-GB" altLang="en-US" dirty="0"/>
              <a:t>), the two types of gametes can meet in four possible ways</a:t>
            </a:r>
          </a:p>
          <a:p>
            <a:pPr lvl="1"/>
            <a:r>
              <a:rPr lang="en-GB" altLang="en-US" dirty="0"/>
              <a:t>Sperm </a:t>
            </a:r>
            <a:r>
              <a:rPr lang="en-GB" altLang="en-US" i="1" dirty="0"/>
              <a:t>P</a:t>
            </a:r>
            <a:r>
              <a:rPr lang="en-GB" altLang="en-US" dirty="0"/>
              <a:t> meets egg </a:t>
            </a:r>
            <a:r>
              <a:rPr lang="en-GB" altLang="en-US" i="1" dirty="0"/>
              <a:t>P</a:t>
            </a:r>
            <a:r>
              <a:rPr lang="en-GB" altLang="en-US" dirty="0"/>
              <a:t> → zygote genotype </a:t>
            </a:r>
            <a:r>
              <a:rPr lang="en-GB" altLang="en-US" i="1" dirty="0"/>
              <a:t>PP</a:t>
            </a:r>
          </a:p>
          <a:p>
            <a:pPr lvl="1"/>
            <a:r>
              <a:rPr lang="en-GB" altLang="en-US" dirty="0"/>
              <a:t>Sperm </a:t>
            </a:r>
            <a:r>
              <a:rPr lang="en-GB" altLang="en-US" i="1" dirty="0"/>
              <a:t>P</a:t>
            </a:r>
            <a:r>
              <a:rPr lang="en-GB" altLang="en-US" dirty="0"/>
              <a:t> meets egg </a:t>
            </a:r>
            <a:r>
              <a:rPr lang="en-GB" altLang="en-US" i="1" dirty="0"/>
              <a:t>p</a:t>
            </a:r>
            <a:r>
              <a:rPr lang="en-GB" altLang="en-US" dirty="0"/>
              <a:t> → zygote genotype </a:t>
            </a:r>
            <a:r>
              <a:rPr lang="en-GB" altLang="en-US" i="1" dirty="0"/>
              <a:t>Pp</a:t>
            </a:r>
          </a:p>
          <a:p>
            <a:pPr lvl="1"/>
            <a:r>
              <a:rPr lang="en-GB" altLang="en-US" dirty="0"/>
              <a:t>Sperm </a:t>
            </a:r>
            <a:r>
              <a:rPr lang="en-GB" altLang="en-US" i="1" dirty="0"/>
              <a:t>p</a:t>
            </a:r>
            <a:r>
              <a:rPr lang="en-GB" altLang="en-US" dirty="0"/>
              <a:t> meets egg </a:t>
            </a:r>
            <a:r>
              <a:rPr lang="en-GB" altLang="en-US" i="1" dirty="0"/>
              <a:t>P</a:t>
            </a:r>
            <a:r>
              <a:rPr lang="en-GB" altLang="en-US" dirty="0"/>
              <a:t> → zygote genotype </a:t>
            </a:r>
            <a:r>
              <a:rPr lang="en-GB" altLang="en-US" i="1" dirty="0"/>
              <a:t>Pp</a:t>
            </a:r>
          </a:p>
          <a:p>
            <a:pPr lvl="1"/>
            <a:r>
              <a:rPr lang="en-GB" altLang="en-US" dirty="0"/>
              <a:t>Sperm </a:t>
            </a:r>
            <a:r>
              <a:rPr lang="en-GB" altLang="en-US" i="1" dirty="0"/>
              <a:t>p</a:t>
            </a:r>
            <a:r>
              <a:rPr lang="en-GB" altLang="en-US" dirty="0"/>
              <a:t> meets egg </a:t>
            </a:r>
            <a:r>
              <a:rPr lang="en-GB" altLang="en-US" i="1" dirty="0"/>
              <a:t>p</a:t>
            </a:r>
            <a:r>
              <a:rPr lang="en-GB" altLang="en-US" dirty="0"/>
              <a:t> → zygote genotype </a:t>
            </a:r>
            <a:r>
              <a:rPr lang="en-GB" altLang="en-US" i="1" dirty="0"/>
              <a:t>pp</a:t>
            </a:r>
            <a:endParaRPr lang="en-US" altLang="en-US" dirty="0"/>
          </a:p>
        </p:txBody>
      </p:sp>
    </p:spTree>
    <p:extLst>
      <p:ext uri="{BB962C8B-B14F-4D97-AF65-F5344CB8AC3E}">
        <p14:creationId xmlns:p14="http://schemas.microsoft.com/office/powerpoint/2010/main" val="752578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a:t>Monohybrid </a:t>
            </a:r>
            <a:r>
              <a:rPr lang="en-US" altLang="en-US" dirty="0" smtClean="0"/>
              <a:t>Cross (2 of 2)</a:t>
            </a:r>
            <a:endParaRPr lang="en-US" altLang="en-US" dirty="0"/>
          </a:p>
        </p:txBody>
      </p:sp>
      <p:sp>
        <p:nvSpPr>
          <p:cNvPr id="27651" name="Content Placeholder 2"/>
          <p:cNvSpPr>
            <a:spLocks noGrp="1"/>
          </p:cNvSpPr>
          <p:nvPr>
            <p:ph idx="1"/>
          </p:nvPr>
        </p:nvSpPr>
        <p:spPr/>
        <p:txBody>
          <a:bodyPr/>
          <a:lstStyle/>
          <a:p>
            <a:r>
              <a:rPr lang="en-GB" altLang="en-US" dirty="0"/>
              <a:t>The probability that second-generation (F</a:t>
            </a:r>
            <a:r>
              <a:rPr lang="en-GB" altLang="en-US" baseline="-25000" dirty="0"/>
              <a:t>2</a:t>
            </a:r>
            <a:r>
              <a:rPr lang="en-GB" altLang="en-US" dirty="0"/>
              <a:t>) offspring of (</a:t>
            </a:r>
            <a:r>
              <a:rPr lang="en-GB" altLang="en-US" i="1" dirty="0"/>
              <a:t>Pp</a:t>
            </a:r>
            <a:r>
              <a:rPr lang="en-GB" altLang="en-US" dirty="0"/>
              <a:t> × </a:t>
            </a:r>
            <a:r>
              <a:rPr lang="en-GB" altLang="en-US" i="1" dirty="0"/>
              <a:t>Pp</a:t>
            </a:r>
            <a:r>
              <a:rPr lang="en-GB" altLang="en-US" dirty="0"/>
              <a:t>) will have purple flowers </a:t>
            </a:r>
          </a:p>
          <a:p>
            <a:pPr lvl="1"/>
            <a:r>
              <a:rPr lang="en-GB" altLang="en-US" dirty="0"/>
              <a:t>A ratio of 3 purple to 1 white, or 3:1</a:t>
            </a:r>
          </a:p>
          <a:p>
            <a:pPr lvl="1"/>
            <a:r>
              <a:rPr lang="en-GB" altLang="en-US" dirty="0"/>
              <a:t>75% probability of having purple flowers</a:t>
            </a:r>
            <a:endParaRPr lang="en-US" altLang="en-US" dirty="0"/>
          </a:p>
        </p:txBody>
      </p:sp>
    </p:spTree>
    <p:extLst>
      <p:ext uri="{BB962C8B-B14F-4D97-AF65-F5344CB8AC3E}">
        <p14:creationId xmlns:p14="http://schemas.microsoft.com/office/powerpoint/2010/main" val="1368144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Law of Segregation</a:t>
            </a:r>
          </a:p>
        </p:txBody>
      </p:sp>
      <p:sp>
        <p:nvSpPr>
          <p:cNvPr id="31747" name="Content Placeholder 2"/>
          <p:cNvSpPr>
            <a:spLocks noGrp="1"/>
          </p:cNvSpPr>
          <p:nvPr>
            <p:ph idx="1"/>
          </p:nvPr>
        </p:nvSpPr>
        <p:spPr/>
        <p:txBody>
          <a:bodyPr/>
          <a:lstStyle/>
          <a:p>
            <a:r>
              <a:rPr lang="en-GB" altLang="en-US" dirty="0"/>
              <a:t>The 3:1 phenotype ratios in F</a:t>
            </a:r>
            <a:r>
              <a:rPr lang="en-GB" altLang="en-US" baseline="-25000" dirty="0"/>
              <a:t>2</a:t>
            </a:r>
            <a:r>
              <a:rPr lang="en-GB" altLang="en-US" dirty="0"/>
              <a:t> offspring of monohybrid crosses became the basis of Mendel’s law of segregation</a:t>
            </a:r>
          </a:p>
          <a:p>
            <a:pPr lvl="1"/>
            <a:r>
              <a:rPr lang="en-GB" altLang="en-US" dirty="0"/>
              <a:t>Diploid cells carry pairs of genes on each pair of homologous chromosomes </a:t>
            </a:r>
          </a:p>
          <a:p>
            <a:pPr lvl="1"/>
            <a:r>
              <a:rPr lang="en-GB" altLang="en-US" dirty="0"/>
              <a:t>The two genes of each pair are separated from each other during meiosis so that they end up on different gametes</a:t>
            </a:r>
            <a:endParaRPr lang="en-US" altLang="en-US" dirty="0"/>
          </a:p>
        </p:txBody>
      </p:sp>
    </p:spTree>
    <p:extLst>
      <p:ext uri="{BB962C8B-B14F-4D97-AF65-F5344CB8AC3E}">
        <p14:creationId xmlns:p14="http://schemas.microsoft.com/office/powerpoint/2010/main" val="3657515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r>
              <a:rPr lang="en-US" altLang="en-US" dirty="0"/>
              <a:t>13.3 Mendel’s Law of Independent Assortment</a:t>
            </a:r>
          </a:p>
        </p:txBody>
      </p:sp>
      <p:sp>
        <p:nvSpPr>
          <p:cNvPr id="32771" name="Content Placeholder 2"/>
          <p:cNvSpPr>
            <a:spLocks noGrp="1"/>
          </p:cNvSpPr>
          <p:nvPr>
            <p:ph idx="1"/>
          </p:nvPr>
        </p:nvSpPr>
        <p:spPr/>
        <p:txBody>
          <a:bodyPr/>
          <a:lstStyle/>
          <a:p>
            <a:r>
              <a:rPr lang="en-GB" altLang="en-US" dirty="0"/>
              <a:t>When homologous chromosomes separate during meiosis, either one of the pair can end up in a particular nucleus</a:t>
            </a:r>
          </a:p>
          <a:p>
            <a:r>
              <a:rPr lang="en-GB" altLang="en-US" dirty="0"/>
              <a:t>Gene pairs on one chromosome get sorted into gametes independently of gene pairs on other chromosomes</a:t>
            </a:r>
          </a:p>
          <a:p>
            <a:r>
              <a:rPr lang="en-GB" altLang="en-US" dirty="0"/>
              <a:t>Punnett squares can be used to predict inheritance</a:t>
            </a:r>
            <a:endParaRPr lang="en-US" altLang="en-US" dirty="0"/>
          </a:p>
        </p:txBody>
      </p:sp>
    </p:spTree>
    <p:extLst>
      <p:ext uri="{BB962C8B-B14F-4D97-AF65-F5344CB8AC3E}">
        <p14:creationId xmlns:p14="http://schemas.microsoft.com/office/powerpoint/2010/main" val="3963776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r>
              <a:rPr lang="en-US" altLang="en-US" dirty="0"/>
              <a:t>Dihybrid </a:t>
            </a:r>
            <a:r>
              <a:rPr lang="en-US" altLang="en-US" dirty="0" smtClean="0"/>
              <a:t>Cross (1 of 2)</a:t>
            </a:r>
            <a:endParaRPr lang="en-US" altLang="en-US" dirty="0"/>
          </a:p>
        </p:txBody>
      </p:sp>
      <p:sp>
        <p:nvSpPr>
          <p:cNvPr id="32771" name="Content Placeholder 2"/>
          <p:cNvSpPr>
            <a:spLocks noGrp="1"/>
          </p:cNvSpPr>
          <p:nvPr>
            <p:ph idx="1"/>
          </p:nvPr>
        </p:nvSpPr>
        <p:spPr/>
        <p:txBody>
          <a:bodyPr/>
          <a:lstStyle/>
          <a:p>
            <a:r>
              <a:rPr lang="en-GB" altLang="en-US" dirty="0"/>
              <a:t>Individuals identically heterozygous for alleles of two genes (dihybrids) are crossed, and the traits of the offspring are observed</a:t>
            </a:r>
          </a:p>
          <a:p>
            <a:pPr lvl="1"/>
            <a:r>
              <a:rPr lang="en-GB" altLang="en-US" dirty="0"/>
              <a:t>Frequency of traits among the offspring offers information about the dominance relationships between the paired alleles</a:t>
            </a:r>
            <a:endParaRPr lang="en-US" altLang="en-US" dirty="0"/>
          </a:p>
        </p:txBody>
      </p:sp>
    </p:spTree>
    <p:extLst>
      <p:ext uri="{BB962C8B-B14F-4D97-AF65-F5344CB8AC3E}">
        <p14:creationId xmlns:p14="http://schemas.microsoft.com/office/powerpoint/2010/main" val="2109563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r>
              <a:rPr lang="en-US" altLang="en-US" dirty="0"/>
              <a:t>Dihybrid </a:t>
            </a:r>
            <a:r>
              <a:rPr lang="en-US" altLang="en-US" dirty="0" smtClean="0"/>
              <a:t>Cross (2 of 2)</a:t>
            </a:r>
            <a:endParaRPr lang="en-US" altLang="en-US" dirty="0"/>
          </a:p>
        </p:txBody>
      </p:sp>
      <p:sp>
        <p:nvSpPr>
          <p:cNvPr id="32771" name="Content Placeholder 2"/>
          <p:cNvSpPr>
            <a:spLocks noGrp="1"/>
          </p:cNvSpPr>
          <p:nvPr>
            <p:ph idx="1"/>
          </p:nvPr>
        </p:nvSpPr>
        <p:spPr/>
        <p:txBody>
          <a:bodyPr/>
          <a:lstStyle/>
          <a:p>
            <a:r>
              <a:rPr lang="en-GB" altLang="en-US" dirty="0"/>
              <a:t>One parent plant that breeds true for purple flowers and tall stems (</a:t>
            </a:r>
            <a:r>
              <a:rPr lang="en-GB" altLang="en-US" i="1" dirty="0"/>
              <a:t>PPTT</a:t>
            </a:r>
            <a:r>
              <a:rPr lang="en-GB" altLang="en-US" dirty="0"/>
              <a:t>) is crossed with one that breeds true for white flowers and short stems (</a:t>
            </a:r>
            <a:r>
              <a:rPr lang="en-GB" altLang="en-US" i="1" dirty="0" err="1"/>
              <a:t>pptt</a:t>
            </a:r>
            <a:r>
              <a:rPr lang="en-GB" altLang="en-US" dirty="0"/>
              <a:t>)</a:t>
            </a:r>
          </a:p>
          <a:p>
            <a:r>
              <a:rPr lang="en-GB" altLang="en-US" dirty="0"/>
              <a:t>Each plant makes only one type of gamete (</a:t>
            </a:r>
            <a:r>
              <a:rPr lang="en-GB" altLang="en-US" i="1" dirty="0"/>
              <a:t>PT</a:t>
            </a:r>
            <a:r>
              <a:rPr lang="en-GB" altLang="en-US" dirty="0"/>
              <a:t> or </a:t>
            </a:r>
            <a:r>
              <a:rPr lang="en-GB" altLang="en-US" i="1" dirty="0" err="1"/>
              <a:t>pt</a:t>
            </a:r>
            <a:r>
              <a:rPr lang="en-GB" altLang="en-US" dirty="0"/>
              <a:t>)</a:t>
            </a:r>
          </a:p>
          <a:p>
            <a:r>
              <a:rPr lang="en-GB" altLang="en-US" dirty="0"/>
              <a:t>All F</a:t>
            </a:r>
            <a:r>
              <a:rPr lang="en-GB" altLang="en-US" baseline="-25000" dirty="0"/>
              <a:t>1</a:t>
            </a:r>
            <a:r>
              <a:rPr lang="en-GB" altLang="en-US" dirty="0"/>
              <a:t> offspring will be dihybrids (</a:t>
            </a:r>
            <a:r>
              <a:rPr lang="en-GB" altLang="en-US" i="1" dirty="0" err="1"/>
              <a:t>PpTt</a:t>
            </a:r>
            <a:r>
              <a:rPr lang="en-GB" altLang="en-US" dirty="0"/>
              <a:t>) and have purple flowers and tall stems</a:t>
            </a:r>
            <a:endParaRPr lang="en-US" altLang="en-US" dirty="0"/>
          </a:p>
        </p:txBody>
      </p:sp>
    </p:spTree>
    <p:extLst>
      <p:ext uri="{BB962C8B-B14F-4D97-AF65-F5344CB8AC3E}">
        <p14:creationId xmlns:p14="http://schemas.microsoft.com/office/powerpoint/2010/main" val="3904318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r>
              <a:rPr lang="en-US" altLang="en-US" dirty="0"/>
              <a:t>How Are Gene Pairs Distributed Into Gametes?</a:t>
            </a:r>
          </a:p>
        </p:txBody>
      </p:sp>
      <p:sp>
        <p:nvSpPr>
          <p:cNvPr id="32771" name="Content Placeholder 2"/>
          <p:cNvSpPr>
            <a:spLocks noGrp="1"/>
          </p:cNvSpPr>
          <p:nvPr>
            <p:ph idx="1"/>
          </p:nvPr>
        </p:nvSpPr>
        <p:spPr/>
        <p:txBody>
          <a:bodyPr/>
          <a:lstStyle/>
          <a:p>
            <a:r>
              <a:rPr lang="en-GB" altLang="en-US" dirty="0"/>
              <a:t>The result of crossing two F</a:t>
            </a:r>
            <a:r>
              <a:rPr lang="en-GB" altLang="en-US" baseline="-25000" dirty="0"/>
              <a:t>1</a:t>
            </a:r>
            <a:r>
              <a:rPr lang="en-GB" altLang="en-US" dirty="0"/>
              <a:t> plants (</a:t>
            </a:r>
            <a:r>
              <a:rPr lang="en-GB" altLang="en-US" i="1" dirty="0" err="1"/>
              <a:t>PpTt</a:t>
            </a:r>
            <a:r>
              <a:rPr lang="en-GB" altLang="en-US" dirty="0"/>
              <a:t> × </a:t>
            </a:r>
            <a:r>
              <a:rPr lang="en-GB" altLang="en-US" i="1" dirty="0" err="1"/>
              <a:t>PpTt</a:t>
            </a:r>
            <a:r>
              <a:rPr lang="en-GB" altLang="en-US" dirty="0"/>
              <a:t>)</a:t>
            </a:r>
          </a:p>
          <a:p>
            <a:pPr lvl="1"/>
            <a:r>
              <a:rPr lang="en-GB" altLang="en-US" dirty="0"/>
              <a:t>Four types of gametes can combine in sixteen possible ways</a:t>
            </a:r>
            <a:endParaRPr lang="en-US" altLang="en-US" dirty="0"/>
          </a:p>
        </p:txBody>
      </p:sp>
    </p:spTree>
    <p:extLst>
      <p:ext uri="{BB962C8B-B14F-4D97-AF65-F5344CB8AC3E}">
        <p14:creationId xmlns:p14="http://schemas.microsoft.com/office/powerpoint/2010/main" val="563901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69" y="152400"/>
            <a:ext cx="8032638" cy="1004011"/>
          </a:xfrm>
        </p:spPr>
        <p:txBody>
          <a:bodyPr/>
          <a:lstStyle/>
          <a:p>
            <a:r>
              <a:rPr lang="en-US" altLang="en-US" dirty="0" smtClean="0"/>
              <a:t> </a:t>
            </a:r>
            <a:r>
              <a:rPr lang="en-US" dirty="0"/>
              <a:t>Dihybrid Cross Between Peas</a:t>
            </a:r>
            <a:endParaRPr lang="en-US" altLang="en-US" dirty="0"/>
          </a:p>
        </p:txBody>
      </p:sp>
      <p:pic>
        <p:nvPicPr>
          <p:cNvPr id="7170" name="Picture 2" descr="A figure shows three different illustrations A, B and C are shown as examples of monohybrid cross. An illustration A shows two plants – one with purple-colored flowers and the other with white-colored flowers. The purple-colored flowers are labeled as, “parent plant homozygous for purple flowers (PP)” while the plant bearing white flowers are labeled as, “parent plant homozygous for white flowers (pp).” The corresponding description reads as, “A monohybrid cross starts with two individuals that breed true for two forms of a trait. Each is homozygous for one allele and only makes gametes with that allele.” A pointer from both the labels points to another label “P” which indicates “one type of gamete.” On crossing of these two gametes, the resultant “Pp hybrid” is shown from which two separate circles labeled as, “P” are formed. The label “two types of gametes” is shown adjacent to these two circles. From the place where the “Pp hybrid” is shown, the text is described as, “All of the F1 offspring of a cross between two plants that breed true for different forms of a trait are identically heterozygous (Pp). These offspring make two types of gametes: P and p.” An illustration C shows a table with two rows and two columns. Both the rows and columns are labeled as, “P.” The label in R1C1 shows “PP” and an illustration of a plant with purple flowers. The label in R1C2 shows “Pp” and an illustration of a plant with purple flowers. The label in R2C1 shows “Pp” and an illustration of a plant with purple flowers. The label in R2C2 shows “pp” and an illustration of a plant with white flowers. The corresponding description reads as, “A cross between these F1 offspring (Pp × Pp) is a monohybrid cross. The phenotype ratio in F2 offspring is 3:1 (3 purple to 1 white) in this examp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9873" y="1295400"/>
            <a:ext cx="2389740" cy="483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359541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Cross Results</a:t>
            </a:r>
            <a:endParaRPr lang="en-US" dirty="0"/>
          </a:p>
        </p:txBody>
      </p:sp>
      <p:sp>
        <p:nvSpPr>
          <p:cNvPr id="6" name="Content Placeholder 5"/>
          <p:cNvSpPr>
            <a:spLocks noGrp="1"/>
          </p:cNvSpPr>
          <p:nvPr>
            <p:ph idx="1"/>
          </p:nvPr>
        </p:nvSpPr>
        <p:spPr/>
        <p:txBody>
          <a:bodyPr/>
          <a:lstStyle/>
          <a:p>
            <a:r>
              <a:rPr lang="en-GB" altLang="en-US" dirty="0"/>
              <a:t>In F</a:t>
            </a:r>
            <a:r>
              <a:rPr lang="en-GB" altLang="en-US" baseline="-25000" dirty="0"/>
              <a:t>2</a:t>
            </a:r>
            <a:r>
              <a:rPr lang="en-GB" altLang="en-US" dirty="0"/>
              <a:t> plants, four phenotypes result in a ratio of 9:3:3:1</a:t>
            </a:r>
          </a:p>
          <a:p>
            <a:pPr lvl="1"/>
            <a:r>
              <a:rPr lang="en-GB" altLang="en-US" dirty="0"/>
              <a:t>Nine tall with purple flowers</a:t>
            </a:r>
          </a:p>
          <a:p>
            <a:pPr lvl="1"/>
            <a:r>
              <a:rPr lang="en-GB" altLang="en-US" dirty="0"/>
              <a:t>Three short with purple flowers</a:t>
            </a:r>
          </a:p>
          <a:p>
            <a:pPr lvl="1"/>
            <a:r>
              <a:rPr lang="en-GB" altLang="en-US" dirty="0"/>
              <a:t>Three tall with white flowers</a:t>
            </a:r>
          </a:p>
          <a:p>
            <a:pPr lvl="1"/>
            <a:r>
              <a:rPr lang="en-GB" altLang="en-US" dirty="0"/>
              <a:t>One short with white flowers</a:t>
            </a:r>
            <a:endParaRPr lang="en-US" dirty="0"/>
          </a:p>
        </p:txBody>
      </p:sp>
    </p:spTree>
    <p:extLst>
      <p:ext uri="{BB962C8B-B14F-4D97-AF65-F5344CB8AC3E}">
        <p14:creationId xmlns:p14="http://schemas.microsoft.com/office/powerpoint/2010/main" val="4021664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US" altLang="en-US" dirty="0" err="1"/>
              <a:t>Gregor</a:t>
            </a:r>
            <a:r>
              <a:rPr lang="en-US" altLang="en-US" dirty="0"/>
              <a:t> Mendel</a:t>
            </a:r>
          </a:p>
        </p:txBody>
      </p:sp>
      <p:sp>
        <p:nvSpPr>
          <p:cNvPr id="8195" name="Content Placeholder 2"/>
          <p:cNvSpPr>
            <a:spLocks noGrp="1"/>
          </p:cNvSpPr>
          <p:nvPr>
            <p:ph idx="1"/>
          </p:nvPr>
        </p:nvSpPr>
        <p:spPr/>
        <p:txBody>
          <a:bodyPr/>
          <a:lstStyle/>
          <a:p>
            <a:r>
              <a:rPr lang="en-US" altLang="en-US" dirty="0"/>
              <a:t>Austrian monk</a:t>
            </a:r>
          </a:p>
          <a:p>
            <a:r>
              <a:rPr lang="en-US" altLang="en-US" dirty="0"/>
              <a:t>Started breeding thousands of pea plants</a:t>
            </a:r>
          </a:p>
          <a:p>
            <a:r>
              <a:rPr lang="en-US" altLang="en-US" dirty="0"/>
              <a:t>Kept detailed records of how traits passed from one generation to the next</a:t>
            </a:r>
          </a:p>
          <a:p>
            <a:r>
              <a:rPr lang="en-US" altLang="en-US" dirty="0"/>
              <a:t>Began to formulate how inheritance works</a:t>
            </a:r>
          </a:p>
        </p:txBody>
      </p:sp>
    </p:spTree>
    <p:extLst>
      <p:ext uri="{BB962C8B-B14F-4D97-AF65-F5344CB8AC3E}">
        <p14:creationId xmlns:p14="http://schemas.microsoft.com/office/powerpoint/2010/main" val="31485026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Law of Independent Assortment</a:t>
            </a:r>
            <a:endParaRPr lang="en-US" dirty="0"/>
          </a:p>
        </p:txBody>
      </p:sp>
      <p:sp>
        <p:nvSpPr>
          <p:cNvPr id="6" name="Content Placeholder 5"/>
          <p:cNvSpPr>
            <a:spLocks noGrp="1"/>
          </p:cNvSpPr>
          <p:nvPr>
            <p:ph idx="1"/>
          </p:nvPr>
        </p:nvSpPr>
        <p:spPr/>
        <p:txBody>
          <a:bodyPr/>
          <a:lstStyle/>
          <a:p>
            <a:r>
              <a:rPr lang="en-GB" altLang="en-US" dirty="0"/>
              <a:t>Mendel discovered the 9:3:3:1 ratio in his dihybrid experiments</a:t>
            </a:r>
          </a:p>
          <a:p>
            <a:pPr lvl="1"/>
            <a:r>
              <a:rPr lang="en-GB" altLang="en-US" dirty="0"/>
              <a:t>Each trait still kept its individual 3:1 ratio</a:t>
            </a:r>
          </a:p>
          <a:p>
            <a:pPr lvl="1"/>
            <a:r>
              <a:rPr lang="en-GB" altLang="en-US" dirty="0"/>
              <a:t>Each trait sorted into gametes independently of other traits </a:t>
            </a:r>
          </a:p>
          <a:p>
            <a:r>
              <a:rPr lang="en-GB" altLang="en-US" dirty="0"/>
              <a:t>During meiosis, members of a pair of genes on homologous chromosomes get distributed into gametes independently of other gene pairs</a:t>
            </a:r>
            <a:endParaRPr lang="en-US" dirty="0"/>
          </a:p>
        </p:txBody>
      </p:sp>
    </p:spTree>
    <p:extLst>
      <p:ext uri="{BB962C8B-B14F-4D97-AF65-F5344CB8AC3E}">
        <p14:creationId xmlns:p14="http://schemas.microsoft.com/office/powerpoint/2010/main" val="1440327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Contribution of </a:t>
            </a:r>
            <a:r>
              <a:rPr lang="en-US" altLang="en-US" dirty="0" smtClean="0"/>
              <a:t>Crossovers (1 of 2)</a:t>
            </a:r>
            <a:endParaRPr lang="en-US" dirty="0"/>
          </a:p>
        </p:txBody>
      </p:sp>
      <p:sp>
        <p:nvSpPr>
          <p:cNvPr id="6" name="Content Placeholder 5"/>
          <p:cNvSpPr>
            <a:spLocks noGrp="1"/>
          </p:cNvSpPr>
          <p:nvPr>
            <p:ph idx="1"/>
          </p:nvPr>
        </p:nvSpPr>
        <p:spPr/>
        <p:txBody>
          <a:bodyPr/>
          <a:lstStyle/>
          <a:p>
            <a:r>
              <a:rPr lang="en-US" altLang="en-US" dirty="0"/>
              <a:t>How two genes are sorted into gametes depends on whether they are found on the same chromosome</a:t>
            </a:r>
          </a:p>
          <a:p>
            <a:pPr lvl="1"/>
            <a:r>
              <a:rPr lang="en-US" altLang="en-US" dirty="0"/>
              <a:t>Random assortment</a:t>
            </a:r>
          </a:p>
          <a:p>
            <a:pPr lvl="1"/>
            <a:r>
              <a:rPr lang="en-US" altLang="en-US" dirty="0"/>
              <a:t>Genes on one chromosome assort into gametes independent of genes on other chromosomes</a:t>
            </a:r>
            <a:endParaRPr lang="en-US" dirty="0"/>
          </a:p>
        </p:txBody>
      </p:sp>
    </p:spTree>
    <p:extLst>
      <p:ext uri="{BB962C8B-B14F-4D97-AF65-F5344CB8AC3E}">
        <p14:creationId xmlns:p14="http://schemas.microsoft.com/office/powerpoint/2010/main" val="3298583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Contribution of </a:t>
            </a:r>
            <a:r>
              <a:rPr lang="en-US" altLang="en-US" dirty="0" smtClean="0"/>
              <a:t>Crossovers (2 of 2)</a:t>
            </a:r>
            <a:endParaRPr lang="en-US" dirty="0"/>
          </a:p>
        </p:txBody>
      </p:sp>
      <p:sp>
        <p:nvSpPr>
          <p:cNvPr id="6" name="Content Placeholder 5"/>
          <p:cNvSpPr>
            <a:spLocks noGrp="1"/>
          </p:cNvSpPr>
          <p:nvPr>
            <p:ph idx="1"/>
          </p:nvPr>
        </p:nvSpPr>
        <p:spPr/>
        <p:txBody>
          <a:bodyPr/>
          <a:lstStyle/>
          <a:p>
            <a:r>
              <a:rPr lang="en-GB" altLang="en-US" dirty="0"/>
              <a:t>Linkage group–all genes on a chromosome</a:t>
            </a:r>
          </a:p>
          <a:p>
            <a:pPr lvl="1"/>
            <a:r>
              <a:rPr lang="en-GB" altLang="en-US" dirty="0"/>
              <a:t>Genes that are far apart on a chromosome tend to assort into gametes independently</a:t>
            </a:r>
          </a:p>
          <a:p>
            <a:pPr lvl="1"/>
            <a:r>
              <a:rPr lang="en-GB" altLang="en-US" dirty="0"/>
              <a:t>Genes very close together on a chromosome are linked  </a:t>
            </a:r>
          </a:p>
          <a:p>
            <a:pPr lvl="2"/>
            <a:r>
              <a:rPr lang="en-GB" altLang="en-US" dirty="0"/>
              <a:t>They do not assort independently because crossing over rarely happens between them</a:t>
            </a:r>
            <a:endParaRPr lang="en-US" dirty="0"/>
          </a:p>
        </p:txBody>
      </p:sp>
    </p:spTree>
    <p:extLst>
      <p:ext uri="{BB962C8B-B14F-4D97-AF65-F5344CB8AC3E}">
        <p14:creationId xmlns:p14="http://schemas.microsoft.com/office/powerpoint/2010/main" val="1330145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fontScale="90000"/>
          </a:bodyPr>
          <a:lstStyle/>
          <a:p>
            <a:r>
              <a:rPr lang="en-US" altLang="en-US" dirty="0" smtClean="0"/>
              <a:t> </a:t>
            </a:r>
            <a:r>
              <a:rPr lang="en-US" dirty="0"/>
              <a:t>Independent Assortment and Crossing Over</a:t>
            </a:r>
            <a:endParaRPr lang="en-US" altLang="en-US" dirty="0"/>
          </a:p>
        </p:txBody>
      </p:sp>
      <p:pic>
        <p:nvPicPr>
          <p:cNvPr id="8194" name="Picture 2" descr="A figure shows four steps of illustrations to explain independent assortment. In step A, a circle is shown with 4 chromosomes – one small blue and pink and one big blue and pink. All these chromosomes have different color stains on them. The corresponding description for step A reads as, “This example shows just two pairs of homologous chromosomes in the nucleus of a diploid (2n) germ cell. Maternal and paternal chromosomes, shown in pink and blue, have already been duplicated.” In step 2, two circles are shown coming from the first step. The first circle shows a big and small pink chromosome and big and small blue chromosome. The yellow band on the big pink chromosome is labeled as, “p”; the orange band in big blue chromosome is labeled as, “P”; the light blue band on the small pink chromosome is labeled as, “t”; the blue band on the small blue chromosome is labeled as, “T.” A similar illustration is shown next to it and a label “or” is seen between the two. The corresponding description reads as, “Either chromosome of a pair may get attached to either spindle pole during meiosis I. With two pairs of homologous chromosomes, there are two ways in which the maternal and paternal chromosomes can become attached to the two spindle poles. Here, we track alleles of genes on different chromosomes.” On meiosis I after step 2, two oval structures are formed with a big and small pink chromosome in one oval and big and small blue chromosome in the other. The colored bands in the pink chromosomes are labeled “p” and “t” respectively. The colored bands in the blue chromosomes are labeled “P” and “T” respectively. This process is titled meiosis II. Similarly the second circle in the step 2, upon undergoing meiosis 1, forms 2 oval structures. The first oval structure has one big pink and one small blue chromosome. The color band in big pink chromosome is labeled as, “p” and the one in small blue chromosome is labeled as, “T.” The second oval structure has one big blue and one small pink chromosome. The color band in big blue chromosome is labeled as, “P” and the one in small pink chromosome is labeled as, “t.” The corresponding description reads as, “Two nuclei form with each scenario, so there are a total of four possible combinations of alleles in the nuclei that form after meiosis I.” The first oval structure with pink chromosomes, on undergoing meiosis II, gives two oval structures, each with a big and small pink chromosome. The color bands in them are labeled as, “p” and “t” respectively. These are combined and labeled as, “pt.” The second oval structure with blue chromosomes, on undergoing meiosis II gives two oval structures, each with a big and small blue chromosome. The color bands in them are labeled as, “P” and “T” respectively. These are combined and labeled as, “PT.” The third oval structure with a big pink and a small blue chromosome, on undergoing meiosis II, gives two oval structures, each with a big pink and a small blue chromosome. The color bands in these are labeled as, “p” and “T” respectively. These are together labeled as, “pT.” The fourth oval structure with a big blue and small pink chromosome, on undergoing meiosis II, gives two oval structures each with a big blue and a small pink chromosome. The color bands in these are labeled as, “P” and “t” respectively. These are combined and labeled as, “Pt.” All these four are labeled as, “pt”, “PT”, “pT” and “Pt” are collectively labeled as, “gamete genoty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4500" y="1457325"/>
            <a:ext cx="5713413"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611486"/>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13.4 Beyond Simple Dominance</a:t>
            </a:r>
          </a:p>
        </p:txBody>
      </p:sp>
      <p:sp>
        <p:nvSpPr>
          <p:cNvPr id="37891" name="Content Placeholder 2"/>
          <p:cNvSpPr>
            <a:spLocks noGrp="1"/>
          </p:cNvSpPr>
          <p:nvPr>
            <p:ph idx="1"/>
          </p:nvPr>
        </p:nvSpPr>
        <p:spPr/>
        <p:txBody>
          <a:bodyPr/>
          <a:lstStyle/>
          <a:p>
            <a:r>
              <a:rPr lang="en-GB" altLang="en-US" dirty="0"/>
              <a:t>Simple dominance </a:t>
            </a:r>
          </a:p>
          <a:p>
            <a:pPr lvl="1"/>
            <a:r>
              <a:rPr lang="en-GB" altLang="en-US" dirty="0"/>
              <a:t> A dominant allele fully masks the expression of a recessive one</a:t>
            </a:r>
          </a:p>
          <a:p>
            <a:r>
              <a:rPr lang="en-GB" altLang="en-US" dirty="0"/>
              <a:t>Other patterns of inheritance are not so simple</a:t>
            </a:r>
          </a:p>
          <a:p>
            <a:pPr lvl="1"/>
            <a:r>
              <a:rPr lang="en-GB" altLang="en-US" dirty="0"/>
              <a:t>Incomplete dominance</a:t>
            </a:r>
          </a:p>
          <a:p>
            <a:pPr lvl="1"/>
            <a:r>
              <a:rPr lang="en-GB" altLang="en-US" dirty="0"/>
              <a:t>Codominance</a:t>
            </a:r>
          </a:p>
          <a:p>
            <a:pPr lvl="1"/>
            <a:r>
              <a:rPr lang="en-GB" altLang="en-US" dirty="0"/>
              <a:t>Epistasis</a:t>
            </a:r>
          </a:p>
          <a:p>
            <a:pPr lvl="1"/>
            <a:r>
              <a:rPr lang="en-GB" altLang="en-US" dirty="0" smtClean="0"/>
              <a:t>Pleiotropy</a:t>
            </a:r>
            <a:endParaRPr lang="en-GB" altLang="en-US" dirty="0"/>
          </a:p>
        </p:txBody>
      </p:sp>
    </p:spTree>
    <p:extLst>
      <p:ext uri="{BB962C8B-B14F-4D97-AF65-F5344CB8AC3E}">
        <p14:creationId xmlns:p14="http://schemas.microsoft.com/office/powerpoint/2010/main" val="867238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a:t>Incomplete </a:t>
            </a:r>
            <a:r>
              <a:rPr lang="en-US" dirty="0" smtClean="0"/>
              <a:t>Dominance (1 of 2)</a:t>
            </a:r>
            <a:endParaRPr lang="en-US" altLang="en-US" dirty="0"/>
          </a:p>
        </p:txBody>
      </p:sp>
      <p:sp>
        <p:nvSpPr>
          <p:cNvPr id="37891" name="Content Placeholder 2"/>
          <p:cNvSpPr>
            <a:spLocks noGrp="1"/>
          </p:cNvSpPr>
          <p:nvPr>
            <p:ph idx="1"/>
          </p:nvPr>
        </p:nvSpPr>
        <p:spPr/>
        <p:txBody>
          <a:bodyPr/>
          <a:lstStyle/>
          <a:p>
            <a:r>
              <a:rPr lang="en-GB" altLang="en-US" dirty="0"/>
              <a:t>One allele is not fully dominant over another</a:t>
            </a:r>
          </a:p>
          <a:p>
            <a:pPr lvl="1"/>
            <a:r>
              <a:rPr lang="en-GB" altLang="en-US" dirty="0"/>
              <a:t>The heterozygous phenotype is intermediate between the two homozygous phenotypes</a:t>
            </a:r>
            <a:endParaRPr lang="en-US" altLang="en-US" dirty="0"/>
          </a:p>
        </p:txBody>
      </p:sp>
    </p:spTree>
    <p:extLst>
      <p:ext uri="{BB962C8B-B14F-4D97-AF65-F5344CB8AC3E}">
        <p14:creationId xmlns:p14="http://schemas.microsoft.com/office/powerpoint/2010/main" val="4126812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r>
              <a:rPr lang="en-US" dirty="0"/>
              <a:t>Incomplete Dominance </a:t>
            </a:r>
            <a:r>
              <a:rPr lang="en-US" dirty="0" smtClean="0"/>
              <a:t>(2 </a:t>
            </a:r>
            <a:r>
              <a:rPr lang="en-US" dirty="0"/>
              <a:t>of 2)</a:t>
            </a:r>
            <a:endParaRPr lang="en-US" altLang="en-US" dirty="0"/>
          </a:p>
        </p:txBody>
      </p:sp>
      <p:pic>
        <p:nvPicPr>
          <p:cNvPr id="9218" name="Picture 2" descr="An illustrations to explain incomplete dominance in heterozygous (pink) snapdragons.&#10;An image A shows a red snapdragon, labeled as, “homozygous parent (RR)” crossing with a white snapdragon, labeled as, “homozygous parent (rr)” resulting in a pink snapdragon labeled as, “heterozygous offspring (Rr).” The corresponding description reads as, “Cross a red-flowered with a white-flowered snapdragon plant and all of the offspring will have pink flow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3150" y="1828800"/>
            <a:ext cx="4456113" cy="335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353755"/>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t>Incomplete Dominance</a:t>
            </a:r>
          </a:p>
        </p:txBody>
      </p:sp>
      <p:sp>
        <p:nvSpPr>
          <p:cNvPr id="38915" name="Content Placeholder 2"/>
          <p:cNvSpPr>
            <a:spLocks noGrp="1"/>
          </p:cNvSpPr>
          <p:nvPr>
            <p:ph idx="1"/>
          </p:nvPr>
        </p:nvSpPr>
        <p:spPr/>
        <p:txBody>
          <a:bodyPr/>
          <a:lstStyle/>
          <a:p>
            <a:r>
              <a:rPr lang="en-GB" altLang="en-US" dirty="0"/>
              <a:t>In snapdragons, one allele (</a:t>
            </a:r>
            <a:r>
              <a:rPr lang="en-GB" altLang="en-US" i="1" dirty="0"/>
              <a:t>R</a:t>
            </a:r>
            <a:r>
              <a:rPr lang="en-GB" altLang="en-US" dirty="0"/>
              <a:t>) encodes an enzyme that makes a red pigment, and allele (r) makes no pigment</a:t>
            </a:r>
          </a:p>
          <a:p>
            <a:pPr lvl="1"/>
            <a:r>
              <a:rPr lang="en-GB" altLang="en-US" dirty="0"/>
              <a:t>	</a:t>
            </a:r>
            <a:r>
              <a:rPr lang="en-GB" altLang="en-US" i="1" dirty="0"/>
              <a:t>RR</a:t>
            </a:r>
            <a:r>
              <a:rPr lang="en-GB" altLang="en-US" dirty="0"/>
              <a:t> = red; </a:t>
            </a:r>
            <a:r>
              <a:rPr lang="en-GB" altLang="en-US" i="1" dirty="0"/>
              <a:t>Rr</a:t>
            </a:r>
            <a:r>
              <a:rPr lang="en-GB" altLang="en-US" dirty="0"/>
              <a:t> = pink; </a:t>
            </a:r>
            <a:r>
              <a:rPr lang="en-GB" altLang="en-US" i="1" dirty="0" err="1"/>
              <a:t>rr</a:t>
            </a:r>
            <a:r>
              <a:rPr lang="en-GB" altLang="en-US" dirty="0"/>
              <a:t> = white</a:t>
            </a:r>
          </a:p>
          <a:p>
            <a:r>
              <a:rPr lang="en-GB" altLang="en-US" dirty="0"/>
              <a:t>A cross between red and white (</a:t>
            </a:r>
            <a:r>
              <a:rPr lang="en-GB" altLang="en-US" i="1" dirty="0"/>
              <a:t>RR</a:t>
            </a:r>
            <a:r>
              <a:rPr lang="en-GB" altLang="en-US" dirty="0"/>
              <a:t> × </a:t>
            </a:r>
            <a:r>
              <a:rPr lang="en-GB" altLang="en-US" i="1" dirty="0" err="1"/>
              <a:t>rr</a:t>
            </a:r>
            <a:r>
              <a:rPr lang="en-GB" altLang="en-US" dirty="0"/>
              <a:t>) yields pink (</a:t>
            </a:r>
            <a:r>
              <a:rPr lang="en-GB" altLang="en-US" i="1" dirty="0"/>
              <a:t>Rr</a:t>
            </a:r>
            <a:r>
              <a:rPr lang="en-GB" altLang="en-US" dirty="0"/>
              <a:t>) </a:t>
            </a:r>
          </a:p>
          <a:p>
            <a:r>
              <a:rPr lang="en-GB" altLang="en-US" dirty="0"/>
              <a:t>A cross between two pink (</a:t>
            </a:r>
            <a:r>
              <a:rPr lang="en-GB" altLang="en-US" i="1" dirty="0"/>
              <a:t>Rr</a:t>
            </a:r>
            <a:r>
              <a:rPr lang="en-GB" altLang="en-US" dirty="0"/>
              <a:t> × </a:t>
            </a:r>
            <a:r>
              <a:rPr lang="en-GB" altLang="en-US" i="1" dirty="0"/>
              <a:t>Rr</a:t>
            </a:r>
            <a:r>
              <a:rPr lang="en-GB" altLang="en-US" dirty="0"/>
              <a:t>) yields red, pink, and white in a 1:2:1 ratio</a:t>
            </a:r>
            <a:endParaRPr lang="en-US" altLang="en-US" dirty="0"/>
          </a:p>
        </p:txBody>
      </p:sp>
    </p:spTree>
    <p:extLst>
      <p:ext uri="{BB962C8B-B14F-4D97-AF65-F5344CB8AC3E}">
        <p14:creationId xmlns:p14="http://schemas.microsoft.com/office/powerpoint/2010/main" val="2752664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dirty="0" smtClean="0"/>
              <a:t>Codominance (1 of 3)</a:t>
            </a:r>
            <a:endParaRPr lang="en-US" altLang="en-US" dirty="0"/>
          </a:p>
        </p:txBody>
      </p:sp>
      <p:sp>
        <p:nvSpPr>
          <p:cNvPr id="40963" name="Content Placeholder 2"/>
          <p:cNvSpPr>
            <a:spLocks noGrp="1"/>
          </p:cNvSpPr>
          <p:nvPr>
            <p:ph idx="1"/>
          </p:nvPr>
        </p:nvSpPr>
        <p:spPr/>
        <p:txBody>
          <a:bodyPr/>
          <a:lstStyle/>
          <a:p>
            <a:r>
              <a:rPr lang="en-GB" altLang="en-US" dirty="0"/>
              <a:t>Two alleles that are both fully expressed in heterozygous individuals</a:t>
            </a:r>
          </a:p>
          <a:p>
            <a:pPr lvl="1"/>
            <a:r>
              <a:rPr lang="en-GB" altLang="en-US" dirty="0"/>
              <a:t>Multiple allele systems–gene for which three or more alleles persist in a population</a:t>
            </a:r>
          </a:p>
          <a:p>
            <a:pPr lvl="2"/>
            <a:r>
              <a:rPr lang="en-US" altLang="en-US" dirty="0"/>
              <a:t>Example: an ABO gene for blood type</a:t>
            </a:r>
          </a:p>
        </p:txBody>
      </p:sp>
    </p:spTree>
    <p:extLst>
      <p:ext uri="{BB962C8B-B14F-4D97-AF65-F5344CB8AC3E}">
        <p14:creationId xmlns:p14="http://schemas.microsoft.com/office/powerpoint/2010/main" val="2557911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dirty="0" smtClean="0"/>
              <a:t>The Scientific Method (2 of 3)</a:t>
            </a:r>
            <a:endParaRPr lang="en-US" altLang="en-US" dirty="0"/>
          </a:p>
        </p:txBody>
      </p:sp>
      <p:sp>
        <p:nvSpPr>
          <p:cNvPr id="41987" name="Content Placeholder 2"/>
          <p:cNvSpPr>
            <a:spLocks noGrp="1"/>
          </p:cNvSpPr>
          <p:nvPr>
            <p:ph idx="1"/>
          </p:nvPr>
        </p:nvSpPr>
        <p:spPr/>
        <p:txBody>
          <a:bodyPr/>
          <a:lstStyle/>
          <a:p>
            <a:r>
              <a:rPr lang="en-GB" altLang="en-US" dirty="0"/>
              <a:t>Which two of the three alleles of the </a:t>
            </a:r>
            <a:r>
              <a:rPr lang="en-GB" altLang="en-US" i="1" dirty="0"/>
              <a:t>ABO</a:t>
            </a:r>
            <a:r>
              <a:rPr lang="en-GB" altLang="en-US" dirty="0"/>
              <a:t> gene you have determines your blood type</a:t>
            </a:r>
          </a:p>
          <a:p>
            <a:pPr lvl="1"/>
            <a:r>
              <a:rPr lang="en-GB" altLang="en-US" dirty="0"/>
              <a:t>The </a:t>
            </a:r>
            <a:r>
              <a:rPr lang="en-GB" altLang="en-US" i="1" dirty="0"/>
              <a:t>A</a:t>
            </a:r>
            <a:r>
              <a:rPr lang="en-GB" altLang="en-US" dirty="0"/>
              <a:t> and the </a:t>
            </a:r>
            <a:r>
              <a:rPr lang="en-GB" altLang="en-US" i="1" dirty="0"/>
              <a:t>B</a:t>
            </a:r>
            <a:r>
              <a:rPr lang="en-GB" altLang="en-US" dirty="0"/>
              <a:t> allele are codominant when paired</a:t>
            </a:r>
          </a:p>
          <a:p>
            <a:pPr lvl="2"/>
            <a:r>
              <a:rPr lang="en-GB" altLang="en-US" dirty="0"/>
              <a:t>Genotype </a:t>
            </a:r>
            <a:r>
              <a:rPr lang="en-GB" altLang="en-US" i="1" dirty="0"/>
              <a:t>AB </a:t>
            </a:r>
            <a:r>
              <a:rPr lang="en-GB" altLang="en-US" dirty="0"/>
              <a:t>= blood type AB</a:t>
            </a:r>
          </a:p>
          <a:p>
            <a:pPr lvl="1"/>
            <a:r>
              <a:rPr lang="en-GB" altLang="en-US" dirty="0"/>
              <a:t>The </a:t>
            </a:r>
            <a:r>
              <a:rPr lang="en-GB" altLang="en-US" i="1" dirty="0"/>
              <a:t>O</a:t>
            </a:r>
            <a:r>
              <a:rPr lang="en-GB" altLang="en-US" dirty="0"/>
              <a:t> allele is recessive when paired with either </a:t>
            </a:r>
            <a:r>
              <a:rPr lang="en-GB" altLang="en-US" i="1" dirty="0"/>
              <a:t>A</a:t>
            </a:r>
            <a:r>
              <a:rPr lang="en-GB" altLang="en-US" dirty="0"/>
              <a:t> or </a:t>
            </a:r>
            <a:r>
              <a:rPr lang="en-GB" altLang="en-US" i="1" dirty="0"/>
              <a:t>B</a:t>
            </a:r>
            <a:r>
              <a:rPr lang="en-GB" altLang="en-US" dirty="0"/>
              <a:t> </a:t>
            </a:r>
          </a:p>
          <a:p>
            <a:pPr lvl="2"/>
            <a:r>
              <a:rPr lang="en-GB" altLang="en-US" dirty="0"/>
              <a:t>Genotype </a:t>
            </a:r>
            <a:r>
              <a:rPr lang="en-GB" altLang="en-US" i="1" dirty="0"/>
              <a:t>AA</a:t>
            </a:r>
            <a:r>
              <a:rPr lang="en-GB" altLang="en-US" dirty="0"/>
              <a:t> or </a:t>
            </a:r>
            <a:r>
              <a:rPr lang="en-GB" altLang="en-US" i="1" dirty="0"/>
              <a:t>AO</a:t>
            </a:r>
            <a:r>
              <a:rPr lang="en-GB" altLang="en-US" dirty="0"/>
              <a:t> = blood type A</a:t>
            </a:r>
          </a:p>
          <a:p>
            <a:pPr lvl="2"/>
            <a:r>
              <a:rPr lang="en-GB" altLang="en-US" dirty="0"/>
              <a:t>Genotype </a:t>
            </a:r>
            <a:r>
              <a:rPr lang="en-GB" altLang="en-US" i="1" dirty="0"/>
              <a:t>BB</a:t>
            </a:r>
            <a:r>
              <a:rPr lang="en-GB" altLang="en-US" dirty="0"/>
              <a:t> or </a:t>
            </a:r>
            <a:r>
              <a:rPr lang="en-GB" altLang="en-US" i="1" dirty="0"/>
              <a:t>BO</a:t>
            </a:r>
            <a:r>
              <a:rPr lang="en-GB" altLang="en-US" dirty="0"/>
              <a:t> = blood type B</a:t>
            </a:r>
          </a:p>
          <a:p>
            <a:pPr lvl="2"/>
            <a:r>
              <a:rPr lang="en-GB" altLang="en-US" dirty="0"/>
              <a:t>Genotype </a:t>
            </a:r>
            <a:r>
              <a:rPr lang="en-GB" altLang="en-US" i="1" dirty="0"/>
              <a:t>OO</a:t>
            </a:r>
            <a:r>
              <a:rPr lang="en-GB" altLang="en-US" dirty="0"/>
              <a:t> = blood type O</a:t>
            </a:r>
            <a:endParaRPr lang="en-US" altLang="en-US" dirty="0"/>
          </a:p>
        </p:txBody>
      </p:sp>
    </p:spTree>
    <p:extLst>
      <p:ext uri="{BB962C8B-B14F-4D97-AF65-F5344CB8AC3E}">
        <p14:creationId xmlns:p14="http://schemas.microsoft.com/office/powerpoint/2010/main" val="2323680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US" altLang="en-US" dirty="0"/>
              <a:t>Mendel’s </a:t>
            </a:r>
            <a:r>
              <a:rPr lang="en-US" altLang="en-US" dirty="0" smtClean="0"/>
              <a:t>Experiments (1 of 2)</a:t>
            </a:r>
            <a:endParaRPr lang="en-US" altLang="en-US" dirty="0"/>
          </a:p>
        </p:txBody>
      </p:sp>
      <p:sp>
        <p:nvSpPr>
          <p:cNvPr id="8195" name="Content Placeholder 2"/>
          <p:cNvSpPr>
            <a:spLocks noGrp="1"/>
          </p:cNvSpPr>
          <p:nvPr>
            <p:ph idx="1"/>
          </p:nvPr>
        </p:nvSpPr>
        <p:spPr/>
        <p:txBody>
          <a:bodyPr/>
          <a:lstStyle/>
          <a:p>
            <a:r>
              <a:rPr lang="en-US" altLang="en-US" dirty="0"/>
              <a:t>Garden pea plant is self-fertilizing</a:t>
            </a:r>
          </a:p>
          <a:p>
            <a:pPr lvl="1"/>
            <a:r>
              <a:rPr lang="en-US" altLang="en-US" dirty="0"/>
              <a:t>The flowers produce male and female gametes</a:t>
            </a:r>
          </a:p>
          <a:p>
            <a:r>
              <a:rPr lang="en-US" altLang="en-US" dirty="0"/>
              <a:t>The experiments</a:t>
            </a:r>
          </a:p>
          <a:p>
            <a:pPr lvl="1"/>
            <a:r>
              <a:rPr lang="en-US" altLang="en-US" dirty="0"/>
              <a:t>Controlled the pairings between individuals with specific traits and observed traits of their offspring</a:t>
            </a:r>
          </a:p>
          <a:p>
            <a:pPr lvl="1"/>
            <a:r>
              <a:rPr lang="en-US" altLang="en-US" dirty="0"/>
              <a:t>Cross-fertilized plants and collected seeds</a:t>
            </a:r>
          </a:p>
          <a:p>
            <a:pPr lvl="1"/>
            <a:r>
              <a:rPr lang="en-US" altLang="en-US" dirty="0"/>
              <a:t>Recorded traits of new pea </a:t>
            </a:r>
            <a:r>
              <a:rPr lang="en-US" altLang="en-US" dirty="0" smtClean="0"/>
              <a:t>plants</a:t>
            </a:r>
            <a:endParaRPr lang="en-US" altLang="en-US" dirty="0"/>
          </a:p>
        </p:txBody>
      </p:sp>
    </p:spTree>
    <p:extLst>
      <p:ext uri="{BB962C8B-B14F-4D97-AF65-F5344CB8AC3E}">
        <p14:creationId xmlns:p14="http://schemas.microsoft.com/office/powerpoint/2010/main" val="23256069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r>
              <a:rPr lang="en-US" altLang="en-US" dirty="0" err="1"/>
              <a:t>Codominance</a:t>
            </a:r>
            <a:r>
              <a:rPr lang="en-US" altLang="en-US" dirty="0"/>
              <a:t> </a:t>
            </a:r>
            <a:r>
              <a:rPr lang="en-US" altLang="en-US" dirty="0" smtClean="0"/>
              <a:t>(3 </a:t>
            </a:r>
            <a:r>
              <a:rPr lang="en-US" altLang="en-US" dirty="0"/>
              <a:t>of </a:t>
            </a:r>
            <a:r>
              <a:rPr lang="en-US" altLang="en-US" dirty="0" smtClean="0"/>
              <a:t>3)</a:t>
            </a:r>
            <a:endParaRPr lang="en-US" altLang="en-US" dirty="0"/>
          </a:p>
        </p:txBody>
      </p:sp>
      <p:pic>
        <p:nvPicPr>
          <p:cNvPr id="10242" name="Picture 2" descr="An illustration shows a cluster of small red discs that slightly depressed at the center. The text on it is labeled as, genotype and its corresponding phenotype. For the genotype “AA” or “AO”, the phenotype is “A”; for genotype “AB”, phenotype is “AB”; for genotype “BB” or “BO” phenotype is “B”; for genotype “OO”, phenotype is “O.”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7738" y="2436813"/>
            <a:ext cx="4706937" cy="213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3941176"/>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smtClean="0"/>
              <a:t>Epistasis (1 of 2) </a:t>
            </a:r>
            <a:endParaRPr lang="en-US" altLang="en-US" dirty="0"/>
          </a:p>
        </p:txBody>
      </p:sp>
      <p:sp>
        <p:nvSpPr>
          <p:cNvPr id="43011" name="Content Placeholder 2"/>
          <p:cNvSpPr>
            <a:spLocks noGrp="1"/>
          </p:cNvSpPr>
          <p:nvPr>
            <p:ph idx="1"/>
          </p:nvPr>
        </p:nvSpPr>
        <p:spPr/>
        <p:txBody>
          <a:bodyPr/>
          <a:lstStyle/>
          <a:p>
            <a:r>
              <a:rPr lang="en-US" altLang="en-US" dirty="0"/>
              <a:t>A </a:t>
            </a:r>
            <a:r>
              <a:rPr lang="en-GB" altLang="en-US" dirty="0"/>
              <a:t>trait is influenced by the products of multiple genes</a:t>
            </a:r>
          </a:p>
          <a:p>
            <a:pPr lvl="1"/>
            <a:r>
              <a:rPr lang="en-US" altLang="en-US" dirty="0"/>
              <a:t>Example: Fur color in dogs</a:t>
            </a:r>
          </a:p>
          <a:p>
            <a:pPr lvl="1"/>
            <a:r>
              <a:rPr lang="en-GB" altLang="en-US" dirty="0"/>
              <a:t>A dominant allele (</a:t>
            </a:r>
            <a:r>
              <a:rPr lang="en-GB" altLang="en-US" i="1" dirty="0"/>
              <a:t>B</a:t>
            </a:r>
            <a:r>
              <a:rPr lang="en-GB" altLang="en-US" dirty="0"/>
              <a:t>) specifies black fur, and its recessive partner (</a:t>
            </a:r>
            <a:r>
              <a:rPr lang="en-GB" altLang="en-US" i="1" dirty="0"/>
              <a:t>b</a:t>
            </a:r>
            <a:r>
              <a:rPr lang="en-GB" altLang="en-US" dirty="0"/>
              <a:t>) specifies brown fur</a:t>
            </a:r>
          </a:p>
          <a:p>
            <a:pPr lvl="1"/>
            <a:r>
              <a:rPr lang="en-GB" altLang="en-US" dirty="0"/>
              <a:t>A dominant allele of a different gene (</a:t>
            </a:r>
            <a:r>
              <a:rPr lang="en-GB" altLang="en-US" i="1" dirty="0"/>
              <a:t>E</a:t>
            </a:r>
            <a:r>
              <a:rPr lang="en-GB" altLang="en-US" dirty="0"/>
              <a:t>) causes </a:t>
            </a:r>
            <a:r>
              <a:rPr lang="en-GB" altLang="en-US" dirty="0" err="1"/>
              <a:t>color</a:t>
            </a:r>
            <a:r>
              <a:rPr lang="en-GB" altLang="en-US" dirty="0"/>
              <a:t> to be deposited in fur and its recessive partner (</a:t>
            </a:r>
            <a:r>
              <a:rPr lang="en-GB" altLang="en-US" i="1" dirty="0"/>
              <a:t>e</a:t>
            </a:r>
            <a:r>
              <a:rPr lang="en-GB" altLang="en-US" dirty="0"/>
              <a:t>) reduces </a:t>
            </a:r>
            <a:r>
              <a:rPr lang="en-GB" altLang="en-US" dirty="0" err="1"/>
              <a:t>color</a:t>
            </a:r>
            <a:endParaRPr lang="en-US" altLang="en-US" dirty="0"/>
          </a:p>
        </p:txBody>
      </p:sp>
    </p:spTree>
    <p:extLst>
      <p:ext uri="{BB962C8B-B14F-4D97-AF65-F5344CB8AC3E}">
        <p14:creationId xmlns:p14="http://schemas.microsoft.com/office/powerpoint/2010/main" val="1659873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a:t>Epistasis </a:t>
            </a:r>
            <a:r>
              <a:rPr lang="en-US" altLang="en-US" dirty="0" smtClean="0"/>
              <a:t>(2 </a:t>
            </a:r>
            <a:r>
              <a:rPr lang="en-US" altLang="en-US" dirty="0"/>
              <a:t>of 2) </a:t>
            </a:r>
          </a:p>
        </p:txBody>
      </p:sp>
      <p:sp>
        <p:nvSpPr>
          <p:cNvPr id="44035" name="Content Placeholder 2"/>
          <p:cNvSpPr>
            <a:spLocks noGrp="1"/>
          </p:cNvSpPr>
          <p:nvPr>
            <p:ph idx="1"/>
          </p:nvPr>
        </p:nvSpPr>
        <p:spPr/>
        <p:txBody>
          <a:bodyPr/>
          <a:lstStyle/>
          <a:p>
            <a:r>
              <a:rPr lang="en-GB" altLang="en-US" dirty="0"/>
              <a:t>A dog with an </a:t>
            </a:r>
            <a:r>
              <a:rPr lang="en-GB" altLang="en-US" i="1" dirty="0"/>
              <a:t>E</a:t>
            </a:r>
            <a:r>
              <a:rPr lang="en-GB" altLang="en-US" dirty="0"/>
              <a:t> and a </a:t>
            </a:r>
            <a:r>
              <a:rPr lang="en-GB" altLang="en-US" i="1" dirty="0"/>
              <a:t>B</a:t>
            </a:r>
            <a:r>
              <a:rPr lang="en-GB" altLang="en-US" dirty="0"/>
              <a:t> allele has black fur</a:t>
            </a:r>
          </a:p>
          <a:p>
            <a:r>
              <a:rPr lang="en-GB" altLang="en-US" dirty="0"/>
              <a:t>A dog with an </a:t>
            </a:r>
            <a:r>
              <a:rPr lang="en-GB" altLang="en-US" i="1" dirty="0"/>
              <a:t>E</a:t>
            </a:r>
            <a:r>
              <a:rPr lang="en-GB" altLang="en-US" dirty="0"/>
              <a:t> allele and homozygous for </a:t>
            </a:r>
            <a:r>
              <a:rPr lang="en-GB" altLang="en-US" i="1" dirty="0"/>
              <a:t>b</a:t>
            </a:r>
            <a:r>
              <a:rPr lang="en-GB" altLang="en-US" dirty="0"/>
              <a:t> is brown</a:t>
            </a:r>
          </a:p>
          <a:p>
            <a:r>
              <a:rPr lang="en-GB" altLang="en-US" dirty="0"/>
              <a:t>A dog homozygous for the </a:t>
            </a:r>
            <a:r>
              <a:rPr lang="en-GB" altLang="en-US" i="1" dirty="0"/>
              <a:t>e</a:t>
            </a:r>
            <a:r>
              <a:rPr lang="en-GB" altLang="en-US" dirty="0"/>
              <a:t> allele has yellow fur regardless of its </a:t>
            </a:r>
            <a:r>
              <a:rPr lang="en-GB" altLang="en-US" i="1" dirty="0"/>
              <a:t>B</a:t>
            </a:r>
            <a:r>
              <a:rPr lang="en-GB" altLang="en-US" dirty="0"/>
              <a:t> or </a:t>
            </a:r>
            <a:r>
              <a:rPr lang="en-GB" altLang="en-US" i="1" dirty="0"/>
              <a:t>b</a:t>
            </a:r>
            <a:r>
              <a:rPr lang="en-GB" altLang="en-US" dirty="0"/>
              <a:t> alleles</a:t>
            </a:r>
            <a:endParaRPr lang="en-US" altLang="en-US" dirty="0"/>
          </a:p>
        </p:txBody>
      </p:sp>
    </p:spTree>
    <p:extLst>
      <p:ext uri="{BB962C8B-B14F-4D97-AF65-F5344CB8AC3E}">
        <p14:creationId xmlns:p14="http://schemas.microsoft.com/office/powerpoint/2010/main" val="37822350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ormAutofit/>
          </a:bodyPr>
          <a:lstStyle/>
          <a:p>
            <a:r>
              <a:rPr lang="en-US" dirty="0"/>
              <a:t>Fur Color in Labrador Retrievers</a:t>
            </a:r>
            <a:endParaRPr lang="en-US" altLang="en-US" dirty="0"/>
          </a:p>
        </p:txBody>
      </p:sp>
      <p:pic>
        <p:nvPicPr>
          <p:cNvPr id="11266" name="Picture 2" descr="An image and a table is shown adjacent to each other as an example of epistasis. A photo of a black, brown and beige colored dog is shown here. A table with four rows and four columns are shown here. The column and row headings are labeled as, “EB”, “Eb”, “eB” and “eb.” The value in R1C1 is EEBB; R1C2 is EEBb; R1C3 is EeBB; R1C4 is EeBb; R2C1 is EEBb; R2C2 is EEbb; R2C3 is EeBb; R2C4 is Eebb; R3C1 is EeBB, R3c2 is EeBb; R3C3 is eeBB; R3C4 is eeBb; R4C1 is EeBb; R4C2 is Eebb; R4C3 is eeBb; R4C4 is eebb. The cells R1C1, R2C!, R3C1, R4C1, R1C2, R1C3, R1C4, R2C3 and R3C2 are in black background. The cells R2C2, R2C4 and R4C2 are in brown background while R3C3, R3C4, R4C3 and R4C4 are in beig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 y="1860550"/>
            <a:ext cx="8609013" cy="295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588751"/>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a:t>Pleiotropy</a:t>
            </a:r>
          </a:p>
        </p:txBody>
      </p:sp>
      <p:sp>
        <p:nvSpPr>
          <p:cNvPr id="44035" name="Content Placeholder 2"/>
          <p:cNvSpPr>
            <a:spLocks noGrp="1"/>
          </p:cNvSpPr>
          <p:nvPr>
            <p:ph idx="1"/>
          </p:nvPr>
        </p:nvSpPr>
        <p:spPr/>
        <p:txBody>
          <a:bodyPr/>
          <a:lstStyle/>
          <a:p>
            <a:r>
              <a:rPr lang="en-GB" altLang="en-US" dirty="0"/>
              <a:t>A gene whose product influences multiple traits</a:t>
            </a:r>
          </a:p>
          <a:p>
            <a:pPr lvl="1"/>
            <a:r>
              <a:rPr lang="en-GB" altLang="en-US" dirty="0"/>
              <a:t>Mutations in pleiotropic genes are associated with complex genetic disorders 	</a:t>
            </a:r>
          </a:p>
          <a:p>
            <a:pPr lvl="2"/>
            <a:r>
              <a:rPr lang="en-GB" altLang="en-US" dirty="0"/>
              <a:t>Sickle-cell anaemia</a:t>
            </a:r>
          </a:p>
          <a:p>
            <a:pPr lvl="2"/>
            <a:r>
              <a:rPr lang="en-GB" altLang="en-US" dirty="0"/>
              <a:t>Cystic fibrosis</a:t>
            </a:r>
          </a:p>
          <a:p>
            <a:pPr lvl="2"/>
            <a:r>
              <a:rPr lang="en-GB" altLang="en-US" dirty="0" err="1"/>
              <a:t>Marfan</a:t>
            </a:r>
            <a:r>
              <a:rPr lang="en-GB" altLang="en-US" dirty="0"/>
              <a:t> </a:t>
            </a:r>
            <a:r>
              <a:rPr lang="en-GB" altLang="en-US" dirty="0" smtClean="0"/>
              <a:t>syndrome</a:t>
            </a:r>
            <a:endParaRPr lang="en-GB" altLang="en-US" dirty="0"/>
          </a:p>
        </p:txBody>
      </p:sp>
    </p:spTree>
    <p:extLst>
      <p:ext uri="{BB962C8B-B14F-4D97-AF65-F5344CB8AC3E}">
        <p14:creationId xmlns:p14="http://schemas.microsoft.com/office/powerpoint/2010/main" val="41193071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fontScale="90000"/>
          </a:bodyPr>
          <a:lstStyle/>
          <a:p>
            <a:r>
              <a:rPr lang="en-US" dirty="0"/>
              <a:t>13.5 Does the Environment Affect Phenotype?</a:t>
            </a:r>
            <a:endParaRPr lang="en-US" altLang="en-US" dirty="0"/>
          </a:p>
        </p:txBody>
      </p:sp>
      <p:sp>
        <p:nvSpPr>
          <p:cNvPr id="46083" name="Content Placeholder 2"/>
          <p:cNvSpPr>
            <a:spLocks noGrp="1"/>
          </p:cNvSpPr>
          <p:nvPr>
            <p:ph idx="1"/>
          </p:nvPr>
        </p:nvSpPr>
        <p:spPr/>
        <p:txBody>
          <a:bodyPr/>
          <a:lstStyle/>
          <a:p>
            <a:r>
              <a:rPr lang="en-US" altLang="en-US" dirty="0"/>
              <a:t>Epigenetic research is revealing that environment can influence phenotype</a:t>
            </a:r>
          </a:p>
          <a:p>
            <a:r>
              <a:rPr lang="en-US" altLang="en-US" dirty="0"/>
              <a:t>Some examples of environmental effects</a:t>
            </a:r>
          </a:p>
          <a:p>
            <a:pPr lvl="1"/>
            <a:r>
              <a:rPr lang="en-US" altLang="en-US" dirty="0"/>
              <a:t>Seasonal changes in coat color</a:t>
            </a:r>
          </a:p>
          <a:p>
            <a:pPr lvl="1"/>
            <a:r>
              <a:rPr lang="en-US" altLang="en-US" dirty="0"/>
              <a:t>Effect of altitude on yarrow</a:t>
            </a:r>
          </a:p>
          <a:p>
            <a:pPr lvl="1"/>
            <a:r>
              <a:rPr lang="en-US" altLang="en-US" dirty="0"/>
              <a:t>Alternative phenotypes in water fleas</a:t>
            </a:r>
          </a:p>
          <a:p>
            <a:pPr lvl="1"/>
            <a:r>
              <a:rPr lang="en-US" altLang="en-US" dirty="0"/>
              <a:t>Psychiatric </a:t>
            </a:r>
            <a:r>
              <a:rPr lang="en-US" altLang="en-US" dirty="0" smtClean="0"/>
              <a:t>disorders</a:t>
            </a:r>
            <a:endParaRPr lang="en-US" altLang="en-US" dirty="0"/>
          </a:p>
        </p:txBody>
      </p:sp>
    </p:spTree>
    <p:extLst>
      <p:ext uri="{BB962C8B-B14F-4D97-AF65-F5344CB8AC3E}">
        <p14:creationId xmlns:p14="http://schemas.microsoft.com/office/powerpoint/2010/main" val="4218040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a:t>13.5 Nature and Nurture</a:t>
            </a:r>
            <a:endParaRPr lang="en-US" altLang="en-US" dirty="0"/>
          </a:p>
        </p:txBody>
      </p:sp>
      <p:sp>
        <p:nvSpPr>
          <p:cNvPr id="47107" name="Content Placeholder 2"/>
          <p:cNvSpPr>
            <a:spLocks noGrp="1"/>
          </p:cNvSpPr>
          <p:nvPr>
            <p:ph idx="1"/>
          </p:nvPr>
        </p:nvSpPr>
        <p:spPr/>
        <p:txBody>
          <a:bodyPr/>
          <a:lstStyle/>
          <a:p>
            <a:r>
              <a:rPr lang="en-US" dirty="0"/>
              <a:t>“Nature versus nurture” refers to a centuries-old debate about whether human behavioral traits arise from one’s genetics (nature) or from environmental factors (nurture)</a:t>
            </a:r>
          </a:p>
          <a:p>
            <a:pPr lvl="1"/>
            <a:r>
              <a:rPr lang="en-US" dirty="0"/>
              <a:t>Today, we know that both play a substantial role </a:t>
            </a:r>
          </a:p>
        </p:txBody>
      </p:sp>
      <p:graphicFrame>
        <p:nvGraphicFramePr>
          <p:cNvPr id="2" name="Object 1"/>
          <p:cNvGraphicFramePr>
            <a:graphicFrameLocks noChangeAspect="1"/>
          </p:cNvGraphicFramePr>
          <p:nvPr>
            <p:extLst>
              <p:ext uri="{D42A27DB-BD31-4B8C-83A1-F6EECF244321}">
                <p14:modId xmlns:p14="http://schemas.microsoft.com/office/powerpoint/2010/main" val="3238729558"/>
              </p:ext>
            </p:extLst>
          </p:nvPr>
        </p:nvGraphicFramePr>
        <p:xfrm>
          <a:off x="1038381" y="3980910"/>
          <a:ext cx="7067239" cy="509081"/>
        </p:xfrm>
        <a:graphic>
          <a:graphicData uri="http://schemas.openxmlformats.org/presentationml/2006/ole">
            <mc:AlternateContent xmlns:mc="http://schemas.openxmlformats.org/markup-compatibility/2006">
              <mc:Choice xmlns:v="urn:schemas-microsoft-com:vml" Requires="v">
                <p:oleObj spid="_x0000_s1039" name="Equation" r:id="rId4" imgW="2997000" imgH="215640" progId="Equation.3">
                  <p:embed/>
                </p:oleObj>
              </mc:Choice>
              <mc:Fallback>
                <p:oleObj name="Equation" r:id="rId4" imgW="2997000" imgH="215640" progId="Equation.3">
                  <p:embed/>
                  <p:pic>
                    <p:nvPicPr>
                      <p:cNvPr id="0" name=""/>
                      <p:cNvPicPr/>
                      <p:nvPr/>
                    </p:nvPicPr>
                    <p:blipFill>
                      <a:blip r:embed="rId5"/>
                      <a:stretch>
                        <a:fillRect/>
                      </a:stretch>
                    </p:blipFill>
                    <p:spPr>
                      <a:xfrm>
                        <a:off x="1038381" y="3980910"/>
                        <a:ext cx="7067239" cy="509081"/>
                      </a:xfrm>
                      <a:prstGeom prst="rect">
                        <a:avLst/>
                      </a:prstGeom>
                    </p:spPr>
                  </p:pic>
                </p:oleObj>
              </mc:Fallback>
            </mc:AlternateContent>
          </a:graphicData>
        </a:graphic>
      </p:graphicFrame>
    </p:spTree>
    <p:extLst>
      <p:ext uri="{BB962C8B-B14F-4D97-AF65-F5344CB8AC3E}">
        <p14:creationId xmlns:p14="http://schemas.microsoft.com/office/powerpoint/2010/main" val="12613788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normAutofit fontScale="90000"/>
          </a:bodyPr>
          <a:lstStyle/>
          <a:p>
            <a:r>
              <a:rPr lang="en-US" dirty="0"/>
              <a:t>Environmental Cues Trigger Gene Expression Patterns</a:t>
            </a:r>
            <a:endParaRPr lang="en-US" altLang="en-US" dirty="0"/>
          </a:p>
        </p:txBody>
      </p:sp>
      <p:sp>
        <p:nvSpPr>
          <p:cNvPr id="51203" name="Content Placeholder 2"/>
          <p:cNvSpPr>
            <a:spLocks noGrp="1"/>
          </p:cNvSpPr>
          <p:nvPr>
            <p:ph idx="1"/>
          </p:nvPr>
        </p:nvSpPr>
        <p:spPr/>
        <p:txBody>
          <a:bodyPr/>
          <a:lstStyle/>
          <a:p>
            <a:r>
              <a:rPr lang="en-US" dirty="0"/>
              <a:t>Environmental cues initiate cell-signaling pathways that in turn trigger changes in gene expression</a:t>
            </a:r>
          </a:p>
          <a:p>
            <a:pPr lvl="1"/>
            <a:r>
              <a:rPr lang="en-US" dirty="0"/>
              <a:t>Mechanisms adjust phenotype in response to external cues</a:t>
            </a:r>
          </a:p>
          <a:p>
            <a:pPr lvl="1"/>
            <a:r>
              <a:rPr lang="en-US" dirty="0"/>
              <a:t>Part of an individual’s normal ability to adapt to its environment</a:t>
            </a:r>
            <a:endParaRPr lang="en-US" altLang="en-US" dirty="0"/>
          </a:p>
        </p:txBody>
      </p:sp>
    </p:spTree>
    <p:extLst>
      <p:ext uri="{BB962C8B-B14F-4D97-AF65-F5344CB8AC3E}">
        <p14:creationId xmlns:p14="http://schemas.microsoft.com/office/powerpoint/2010/main" val="12169908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519169" y="76200"/>
            <a:ext cx="8032638" cy="754328"/>
          </a:xfrm>
        </p:spPr>
        <p:txBody>
          <a:bodyPr/>
          <a:lstStyle/>
          <a:p>
            <a:r>
              <a:rPr lang="en-US" dirty="0"/>
              <a:t>Seasonal Changes in Phenotype</a:t>
            </a:r>
            <a:endParaRPr lang="en-US" altLang="en-US" dirty="0"/>
          </a:p>
        </p:txBody>
      </p:sp>
      <p:pic>
        <p:nvPicPr>
          <p:cNvPr id="12290" name="Picture 2" descr="A figure shows three images one below the other to explain the environmental effects of phenotype. An image A shows a red and green water flea adjacent to each other. The corresponding illustration reads as, “Under low-oxygen conditions, a water flea switches on genes involved in producing hemoglobin. Making this red protein enhances the individual’s ability to take up oxygen from water. The flea on the left has been living in water with a normal oxygen content; the one on the right, in water with a low oxygen content.” An image B shows a close up view of two hares next to each other. The first hare has brown while the second hare has white fur. The corresponding description reads as, “The color of the snowshoe hare’s fur varies by season. In summer, the fur is brown (left); in winter, white (right). Both forms offer seasonally appropriate camouflage from predators.” An image C shows three different scales placed in the backdrop of yarrow plants. The y axis of all the scales represents height in cms. It is marked from 0 to 60. The x axis signifies the altitude. The first scale shows the x axis value as 3060 where the plant height appears to be more than 50. In the second scale, the value of x axis is 1400 and the plant height is shown just above 10 mark. In the third scale, the value of x axis is 30 and the height of the plant has surpassed the 60 mark. The corresponding description reads as, “The height of a mature yarrow plant depends on the elevation at which it grow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0438" y="1068388"/>
            <a:ext cx="2141537" cy="495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423116"/>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dirty="0"/>
              <a:t>13.7 Complex Variation in Traits</a:t>
            </a:r>
          </a:p>
        </p:txBody>
      </p:sp>
      <p:sp>
        <p:nvSpPr>
          <p:cNvPr id="57347" name="Content Placeholder 2"/>
          <p:cNvSpPr>
            <a:spLocks noGrp="1"/>
          </p:cNvSpPr>
          <p:nvPr>
            <p:ph idx="1"/>
          </p:nvPr>
        </p:nvSpPr>
        <p:spPr/>
        <p:txBody>
          <a:bodyPr/>
          <a:lstStyle/>
          <a:p>
            <a:r>
              <a:rPr lang="en-GB" altLang="en-US" dirty="0"/>
              <a:t>Phenotype often results from complex interactions among gene products and the environment</a:t>
            </a:r>
          </a:p>
          <a:p>
            <a:r>
              <a:rPr lang="en-GB" altLang="en-US" dirty="0"/>
              <a:t>Many traits show a continuous range of variation</a:t>
            </a:r>
          </a:p>
          <a:p>
            <a:r>
              <a:rPr lang="en-US" altLang="en-US" dirty="0"/>
              <a:t>If a trait varies continuously, it will have bell-shaped curve of distribution</a:t>
            </a:r>
          </a:p>
        </p:txBody>
      </p:sp>
    </p:spTree>
    <p:extLst>
      <p:ext uri="{BB962C8B-B14F-4D97-AF65-F5344CB8AC3E}">
        <p14:creationId xmlns:p14="http://schemas.microsoft.com/office/powerpoint/2010/main" val="2573739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US" altLang="en-US" dirty="0"/>
              <a:t>Mendel’s </a:t>
            </a:r>
            <a:r>
              <a:rPr lang="en-US" altLang="en-US" dirty="0" smtClean="0"/>
              <a:t>Experiments (2 of 2)</a:t>
            </a:r>
            <a:endParaRPr lang="en-US" altLang="en-US" dirty="0"/>
          </a:p>
        </p:txBody>
      </p:sp>
      <p:sp>
        <p:nvSpPr>
          <p:cNvPr id="8195" name="Content Placeholder 2"/>
          <p:cNvSpPr>
            <a:spLocks noGrp="1"/>
          </p:cNvSpPr>
          <p:nvPr>
            <p:ph idx="1"/>
          </p:nvPr>
        </p:nvSpPr>
        <p:spPr/>
        <p:txBody>
          <a:bodyPr/>
          <a:lstStyle/>
          <a:p>
            <a:pPr lvl="1"/>
            <a:r>
              <a:rPr lang="en-GB" altLang="en-US" dirty="0"/>
              <a:t>Started with garden pea plants that “bred true” for a particular trait – the trait stayed the same generation after generation</a:t>
            </a:r>
          </a:p>
          <a:p>
            <a:pPr lvl="1"/>
            <a:r>
              <a:rPr lang="en-GB" altLang="en-US" dirty="0"/>
              <a:t>Cross-fertilized pea plants with different traits and offspring appeared in predictable patterns</a:t>
            </a:r>
          </a:p>
          <a:p>
            <a:pPr lvl="1"/>
            <a:r>
              <a:rPr lang="en-GB" altLang="en-US" dirty="0"/>
              <a:t>Concluded that hereditary information is passed in discrete </a:t>
            </a:r>
            <a:r>
              <a:rPr lang="en-GB" altLang="en-US" dirty="0" smtClean="0"/>
              <a:t>units</a:t>
            </a:r>
            <a:endParaRPr lang="en-US" altLang="en-US" dirty="0"/>
          </a:p>
        </p:txBody>
      </p:sp>
    </p:spTree>
    <p:extLst>
      <p:ext uri="{BB962C8B-B14F-4D97-AF65-F5344CB8AC3E}">
        <p14:creationId xmlns:p14="http://schemas.microsoft.com/office/powerpoint/2010/main" val="42814522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dirty="0"/>
              <a:t>Continuous Variation</a:t>
            </a:r>
          </a:p>
        </p:txBody>
      </p:sp>
      <p:sp>
        <p:nvSpPr>
          <p:cNvPr id="60419" name="Content Placeholder 2"/>
          <p:cNvSpPr>
            <a:spLocks noGrp="1"/>
          </p:cNvSpPr>
          <p:nvPr>
            <p:ph idx="1"/>
          </p:nvPr>
        </p:nvSpPr>
        <p:spPr/>
        <p:txBody>
          <a:bodyPr/>
          <a:lstStyle/>
          <a:p>
            <a:r>
              <a:rPr lang="en-GB" altLang="en-US" dirty="0"/>
              <a:t>Some traits appear in two or three forms</a:t>
            </a:r>
          </a:p>
          <a:p>
            <a:pPr lvl="1"/>
            <a:r>
              <a:rPr lang="en-GB" altLang="en-US" dirty="0"/>
              <a:t>Others occur in a range of small differences</a:t>
            </a:r>
          </a:p>
          <a:p>
            <a:pPr lvl="1"/>
            <a:r>
              <a:rPr lang="en-GB" altLang="en-US" dirty="0"/>
              <a:t>The more genes and environmental factors that influence a trait, the more continuous the variation</a:t>
            </a:r>
          </a:p>
          <a:p>
            <a:pPr lvl="1"/>
            <a:r>
              <a:rPr lang="en-GB" altLang="en-US" dirty="0"/>
              <a:t>Examples</a:t>
            </a:r>
          </a:p>
          <a:p>
            <a:pPr lvl="2"/>
            <a:r>
              <a:rPr lang="en-GB" altLang="en-US" dirty="0"/>
              <a:t>Face length in dogs; human skin </a:t>
            </a:r>
            <a:r>
              <a:rPr lang="en-GB" altLang="en-US" dirty="0" err="1"/>
              <a:t>color</a:t>
            </a:r>
            <a:r>
              <a:rPr lang="en-GB" altLang="en-US" dirty="0"/>
              <a:t>; human height</a:t>
            </a:r>
            <a:endParaRPr lang="en-US" altLang="en-US" dirty="0"/>
          </a:p>
        </p:txBody>
      </p:sp>
    </p:spTree>
    <p:extLst>
      <p:ext uri="{BB962C8B-B14F-4D97-AF65-F5344CB8AC3E}">
        <p14:creationId xmlns:p14="http://schemas.microsoft.com/office/powerpoint/2010/main" val="36378405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dirty="0"/>
              <a:t>Continuous Variation in Human Height</a:t>
            </a:r>
          </a:p>
        </p:txBody>
      </p:sp>
      <p:pic>
        <p:nvPicPr>
          <p:cNvPr id="13314" name="Picture 2" descr="&quot;A photo and a graph are shown one below the other. &#10;The photo shows a triangular arrangement of students in increasing order of height along the horizontal line. The height is marked from 63 to 77 in increment of 1. The corresponding description reads as, “To see if human height varies continuously, male biology students at the University of Florida were divided into categories of one-inch increments in height and counted.” The bar graph is marked with the measured values in x axis and number of individuals in y axis. The x axis has values from 63 to 77 in increments of 1 while the y axis is labeled as, 5 to 20 in multiples of 5. The bar graphs appear to be increasing in height gradually till they reach the peak at the value 70 of x axis and gradually start descending from there on. The corresponding description reads as, “Graphing the data that resulted from the experiment in A produces a bell-shaped curve, an indication that height does vary continuously in humans.”&#10;&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300" y="1219200"/>
            <a:ext cx="2817813" cy="485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361581"/>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dirty="0"/>
              <a:t>Complex </a:t>
            </a:r>
            <a:r>
              <a:rPr lang="en-US" altLang="en-US" dirty="0" smtClean="0"/>
              <a:t>Variation</a:t>
            </a:r>
            <a:endParaRPr lang="en-US" altLang="en-US" dirty="0"/>
          </a:p>
        </p:txBody>
      </p:sp>
      <p:sp>
        <p:nvSpPr>
          <p:cNvPr id="62467" name="Content Placeholder 2"/>
          <p:cNvSpPr>
            <a:spLocks noGrp="1"/>
          </p:cNvSpPr>
          <p:nvPr>
            <p:ph idx="1"/>
          </p:nvPr>
        </p:nvSpPr>
        <p:spPr/>
        <p:txBody>
          <a:bodyPr/>
          <a:lstStyle/>
          <a:p>
            <a:r>
              <a:rPr lang="en-US" altLang="en-US" dirty="0"/>
              <a:t>Short tandem repeats	</a:t>
            </a:r>
          </a:p>
          <a:p>
            <a:pPr lvl="1"/>
            <a:r>
              <a:rPr lang="en-US" altLang="en-US" dirty="0"/>
              <a:t>Some genes have regions of DNA in which a series of two to six nucleotides is repeated hundreds or thousands of times in a row</a:t>
            </a:r>
          </a:p>
          <a:p>
            <a:pPr lvl="2"/>
            <a:r>
              <a:rPr lang="en-US" altLang="en-US" dirty="0"/>
              <a:t>Example: 12 alleles of homeotic gene that influence face length in </a:t>
            </a:r>
            <a:r>
              <a:rPr lang="en-US" altLang="en-US" dirty="0" smtClean="0"/>
              <a:t>dogs</a:t>
            </a:r>
            <a:endParaRPr lang="en-US" altLang="en-US" dirty="0"/>
          </a:p>
        </p:txBody>
      </p:sp>
    </p:spTree>
    <p:extLst>
      <p:ext uri="{BB962C8B-B14F-4D97-AF65-F5344CB8AC3E}">
        <p14:creationId xmlns:p14="http://schemas.microsoft.com/office/powerpoint/2010/main" val="14578337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519169" y="152400"/>
            <a:ext cx="8032638" cy="1004011"/>
          </a:xfrm>
        </p:spPr>
        <p:txBody>
          <a:bodyPr/>
          <a:lstStyle/>
          <a:p>
            <a:r>
              <a:rPr lang="en-US" altLang="en-US" dirty="0"/>
              <a:t>Face Length in Dogs</a:t>
            </a:r>
          </a:p>
        </p:txBody>
      </p:sp>
      <p:pic>
        <p:nvPicPr>
          <p:cNvPr id="14338" name="Picture 2" descr="A photo shows a big and small dog sitting next to each other. The corresponding description reads as, “Face length varies continuously in dogs. A gene with 12 alleles influences this trait. All of the alleles arose by spontaneous expansion or contraction of short tandem repeats. The longer the allele, the longer the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788" y="1438275"/>
            <a:ext cx="7718425"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4345267"/>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dirty="0"/>
              <a:t>Application: Menacing Mucus</a:t>
            </a:r>
          </a:p>
        </p:txBody>
      </p:sp>
      <p:sp>
        <p:nvSpPr>
          <p:cNvPr id="63491" name="Content Placeholder 2"/>
          <p:cNvSpPr>
            <a:spLocks noGrp="1"/>
          </p:cNvSpPr>
          <p:nvPr>
            <p:ph idx="1"/>
          </p:nvPr>
        </p:nvSpPr>
        <p:spPr/>
        <p:txBody>
          <a:bodyPr/>
          <a:lstStyle/>
          <a:p>
            <a:r>
              <a:rPr lang="en-GB" altLang="en-US" dirty="0"/>
              <a:t>Cystic fibrosis </a:t>
            </a:r>
          </a:p>
          <a:p>
            <a:pPr lvl="1"/>
            <a:r>
              <a:rPr lang="en-GB" altLang="en-US" dirty="0"/>
              <a:t>Most common fatal genetic disorder in the United States </a:t>
            </a:r>
          </a:p>
          <a:p>
            <a:pPr lvl="1"/>
            <a:r>
              <a:rPr lang="en-GB" altLang="en-US" dirty="0"/>
              <a:t>Most CF patients live no more than 30 years</a:t>
            </a:r>
          </a:p>
          <a:p>
            <a:pPr lvl="1"/>
            <a:r>
              <a:rPr lang="en-GB" altLang="en-US" dirty="0"/>
              <a:t>The </a:t>
            </a:r>
            <a:r>
              <a:rPr lang="en-GB" altLang="en-US" i="1" dirty="0"/>
              <a:t>CFTR</a:t>
            </a:r>
            <a:r>
              <a:rPr lang="en-GB" altLang="en-US" dirty="0"/>
              <a:t> gene encodes a protein </a:t>
            </a:r>
          </a:p>
          <a:p>
            <a:pPr lvl="2"/>
            <a:r>
              <a:rPr lang="en-GB" altLang="en-US" dirty="0"/>
              <a:t>Protein moves chloride ions out of epithelial cells</a:t>
            </a:r>
          </a:p>
          <a:p>
            <a:pPr lvl="2"/>
            <a:r>
              <a:rPr lang="en-GB" altLang="en-US" dirty="0"/>
              <a:t>Binds disease-causing bacteria</a:t>
            </a:r>
          </a:p>
          <a:p>
            <a:pPr lvl="1"/>
            <a:r>
              <a:rPr lang="en-GB" altLang="en-US" dirty="0"/>
              <a:t>Occurs in people homozygous for a mutated allele of </a:t>
            </a:r>
            <a:r>
              <a:rPr lang="en-GB" altLang="en-US" i="1" dirty="0"/>
              <a:t>CFTR</a:t>
            </a:r>
            <a:r>
              <a:rPr lang="en-GB" altLang="en-US" dirty="0"/>
              <a:t> gene</a:t>
            </a:r>
            <a:endParaRPr lang="en-US" altLang="en-US" dirty="0"/>
          </a:p>
        </p:txBody>
      </p:sp>
    </p:spTree>
    <p:extLst>
      <p:ext uri="{BB962C8B-B14F-4D97-AF65-F5344CB8AC3E}">
        <p14:creationId xmlns:p14="http://schemas.microsoft.com/office/powerpoint/2010/main" val="5634698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dirty="0"/>
              <a:t>Menacing Mucus</a:t>
            </a:r>
          </a:p>
        </p:txBody>
      </p:sp>
      <p:sp>
        <p:nvSpPr>
          <p:cNvPr id="64515" name="Content Placeholder 2"/>
          <p:cNvSpPr>
            <a:spLocks noGrp="1"/>
          </p:cNvSpPr>
          <p:nvPr>
            <p:ph idx="1"/>
          </p:nvPr>
        </p:nvSpPr>
        <p:spPr/>
        <p:txBody>
          <a:bodyPr/>
          <a:lstStyle/>
          <a:p>
            <a:r>
              <a:rPr lang="en-GB" altLang="en-US" dirty="0"/>
              <a:t>The CF allele has a 3 base pair deletion</a:t>
            </a:r>
          </a:p>
          <a:p>
            <a:pPr lvl="1"/>
            <a:r>
              <a:rPr lang="en-GB" altLang="en-US" dirty="0"/>
              <a:t>Called Δ</a:t>
            </a:r>
            <a:r>
              <a:rPr lang="en-GB" altLang="en-US" i="1" dirty="0"/>
              <a:t>F508</a:t>
            </a:r>
            <a:r>
              <a:rPr lang="en-GB" altLang="en-US" dirty="0"/>
              <a:t> because the protein is missing the normal 508th amino acid</a:t>
            </a:r>
          </a:p>
          <a:p>
            <a:pPr lvl="1"/>
            <a:r>
              <a:rPr lang="en-GB" altLang="en-US" dirty="0"/>
              <a:t>People with CF inherit 2 copies of ΔF508</a:t>
            </a:r>
          </a:p>
          <a:p>
            <a:pPr lvl="1"/>
            <a:r>
              <a:rPr lang="en-GB" altLang="en-US" dirty="0"/>
              <a:t>The deletion causes mucus to accumulate, making breathing difficult</a:t>
            </a:r>
          </a:p>
          <a:p>
            <a:r>
              <a:rPr lang="en-GB" altLang="en-US" dirty="0"/>
              <a:t>ΔF508 allele is at least 50,000 years old</a:t>
            </a:r>
          </a:p>
          <a:p>
            <a:pPr lvl="1"/>
            <a:r>
              <a:rPr lang="en-GB" altLang="en-US" dirty="0"/>
              <a:t>People who carry ΔF508 are probably less susceptible to bacterial diseases that begin in the intestinal tract</a:t>
            </a:r>
            <a:endParaRPr lang="en-US" altLang="en-US" dirty="0" smtClean="0"/>
          </a:p>
        </p:txBody>
      </p:sp>
    </p:spTree>
    <p:extLst>
      <p:ext uri="{BB962C8B-B14F-4D97-AF65-F5344CB8AC3E}">
        <p14:creationId xmlns:p14="http://schemas.microsoft.com/office/powerpoint/2010/main" val="32028382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dirty="0"/>
              <a:t>Discuss</a:t>
            </a:r>
            <a:endParaRPr lang="en-US" altLang="en-US" dirty="0"/>
          </a:p>
        </p:txBody>
      </p:sp>
      <p:sp>
        <p:nvSpPr>
          <p:cNvPr id="65539" name="Content Placeholder 2"/>
          <p:cNvSpPr>
            <a:spLocks noGrp="1"/>
          </p:cNvSpPr>
          <p:nvPr>
            <p:ph idx="1"/>
          </p:nvPr>
        </p:nvSpPr>
        <p:spPr/>
        <p:txBody>
          <a:bodyPr/>
          <a:lstStyle/>
          <a:p>
            <a:pPr lvl="0"/>
            <a:r>
              <a:rPr lang="en-US" dirty="0"/>
              <a:t>List some human traits that you would guess are each governed by a single gene.</a:t>
            </a:r>
          </a:p>
          <a:p>
            <a:pPr lvl="0"/>
            <a:r>
              <a:rPr lang="en-US" dirty="0"/>
              <a:t>Discuss the significance of Mendel’s use of mathematical analysis in his research.</a:t>
            </a:r>
          </a:p>
          <a:p>
            <a:pPr lvl="0"/>
            <a:r>
              <a:rPr lang="en-US" dirty="0"/>
              <a:t>Why are the traits of (a) human skin color and (b) human height not suitable for explaining the concept of simple dominance?</a:t>
            </a:r>
            <a:endParaRPr lang="en-US" altLang="en-US" dirty="0"/>
          </a:p>
        </p:txBody>
      </p:sp>
    </p:spTree>
    <p:extLst>
      <p:ext uri="{BB962C8B-B14F-4D97-AF65-F5344CB8AC3E}">
        <p14:creationId xmlns:p14="http://schemas.microsoft.com/office/powerpoint/2010/main" val="473256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 </a:t>
            </a:r>
            <a:r>
              <a:rPr lang="en-US" dirty="0"/>
              <a:t>Garden Pea Breeding</a:t>
            </a:r>
            <a:endParaRPr lang="en-US" altLang="en-US" dirty="0"/>
          </a:p>
        </p:txBody>
      </p:sp>
      <p:pic>
        <p:nvPicPr>
          <p:cNvPr id="1027" name="Picture 3" descr="A figure shows six different illustrations are shown to demonstrate the experiments conducted on garden pea. An illustration A shows an image with few leaves from the pea plant along with few pea pods. The second illustration shows a petal with the following components labeled as, carpel and anther. The corresponding illustration reads as, “1. In garden pea plants (left), pollen grains that form in anthers of the flowers (right) produce male gametes. Female gametes form in carpels.” An illustration B shows a purple flower. An arrow from the yellow colored pollen of the flower, is connected to a yellow stalk of a white flower. The corresponding description reads as, “2. Experimenters control the transfer of hereditary material from one pea plant to another by cutting off a flower’s pollen- producing anthers (to prevent it from self-fertilizing), then brushing pollen from another flower onto its egg-producing carpel. In this example, pollen from a plant with purple flowers is brushed onto the carpel of a white-flowered plant.” An illustration C shows an open pea pod with peas inside it. The corresponding description reads as, “3. Later, seeds develop inside pods of the cross-fertilized plant. When the seeds are planted, the embryo in each develops into a pea plant.” An illustration D shows 2 small plants with purple flowers. The corresponding description reads as, “4. In this example, every plant that arises from the cross has purple flowers. Predictable patterns such as this are evidence of how inheritance work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175" y="2254250"/>
            <a:ext cx="8629650"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77535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a:t>Inheritance in Modern Terms</a:t>
            </a:r>
          </a:p>
        </p:txBody>
      </p:sp>
      <p:sp>
        <p:nvSpPr>
          <p:cNvPr id="16387" name="Content Placeholder 3"/>
          <p:cNvSpPr>
            <a:spLocks noGrp="1"/>
          </p:cNvSpPr>
          <p:nvPr>
            <p:ph idx="1"/>
          </p:nvPr>
        </p:nvSpPr>
        <p:spPr/>
        <p:txBody>
          <a:bodyPr/>
          <a:lstStyle/>
          <a:p>
            <a:r>
              <a:rPr lang="en-GB" altLang="en-US" dirty="0"/>
              <a:t>Individuals share certain traits because their chromosomes carry the same genes</a:t>
            </a:r>
          </a:p>
          <a:p>
            <a:r>
              <a:rPr lang="en-GB" altLang="en-US" dirty="0"/>
              <a:t>The DNA sequence of each gene occurs at a specific location</a:t>
            </a:r>
          </a:p>
          <a:p>
            <a:pPr lvl="1"/>
            <a:r>
              <a:rPr lang="en-GB" altLang="en-US" dirty="0"/>
              <a:t>The location of a gene on a particular chromosome is called a locus</a:t>
            </a:r>
            <a:endParaRPr lang="en-US" altLang="en-US" dirty="0"/>
          </a:p>
        </p:txBody>
      </p:sp>
    </p:spTree>
    <p:extLst>
      <p:ext uri="{BB962C8B-B14F-4D97-AF65-F5344CB8AC3E}">
        <p14:creationId xmlns:p14="http://schemas.microsoft.com/office/powerpoint/2010/main" val="3318394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 </a:t>
            </a:r>
            <a:r>
              <a:rPr lang="en-US" dirty="0"/>
              <a:t>Loci of Some Human Genes</a:t>
            </a:r>
            <a:endParaRPr lang="en-US" altLang="en-US" dirty="0"/>
          </a:p>
        </p:txBody>
      </p:sp>
      <p:pic>
        <p:nvPicPr>
          <p:cNvPr id="2050" name="Picture 2" descr="A figure shows five different illustrations shows 5 vertical tubes in light blue with a slight compression at the center. The bands are made up of horizontal blue strips of different thickness. The compressed area is in pink. The first tube labeled as, “7” has the following components labeled as, interleukin-6, cytochrome C, EGF receptor, elastin, calcitonin receptor, collagen I alpha-2 both combined as osteogenesis imperfecta, CFTR: cystic fibrosis, leptin: obesity, blue cone opsin: blue deficient color blindness and trypsin: pancreatitis. The second tube labeled as, “9” has the following components labeled as, TYRP 1, interferons, galactosemia, alcohol dehydrogenase, cytoplasmic: alcohol flushing reaction, Friedreich ataxia, fructose intolerance and ABO blood group. The third tube labeled as, “15” has the following components labeled as, rRNA gene repeats 3, Prader- Willi/ Angelmann syndrome, antibody heavy chain variable region gene cluster, fibrilin: Marfan syndrome and Tay-Sachs disease. The fourth tube labeled as, “20” has the following components labeled as, antidiuretic hormone, oxytocin, prion protein: Creutzfeldt-Jakob disease and GH releasing hormone: acromegaly. The fifth tube labeled as, “X” has the following components labeled as, dystrophin: Duchenne muscular dystrophy, MAO-B, testosterone receptor: androgen insensitivity, neuroligin 3 – autism, IL2RG: SCID, X-linked XIST, factor IX : hemophilia B, fragile X syndrome, red cone opsin : red deficient colorblindness, green cone opsin : green deficient colorblindness, incontinentia pigmenti and factor VIII : hemophilia 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213" y="1870075"/>
            <a:ext cx="8283575" cy="281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667150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a:t>Inheritance in Modern Terms </a:t>
            </a:r>
            <a:r>
              <a:rPr lang="en-US" altLang="en-US" dirty="0" smtClean="0"/>
              <a:t>(1 of 3)</a:t>
            </a:r>
            <a:endParaRPr lang="en-US" altLang="en-US" dirty="0"/>
          </a:p>
        </p:txBody>
      </p:sp>
      <p:sp>
        <p:nvSpPr>
          <p:cNvPr id="17411" name="Content Placeholder 3"/>
          <p:cNvSpPr>
            <a:spLocks noGrp="1"/>
          </p:cNvSpPr>
          <p:nvPr>
            <p:ph idx="1"/>
          </p:nvPr>
        </p:nvSpPr>
        <p:spPr/>
        <p:txBody>
          <a:bodyPr/>
          <a:lstStyle/>
          <a:p>
            <a:r>
              <a:rPr lang="en-GB" altLang="en-US" dirty="0"/>
              <a:t>An individual carrying identical alleles for a gene is homozygous</a:t>
            </a:r>
          </a:p>
          <a:p>
            <a:r>
              <a:rPr lang="en-GB" altLang="en-US" dirty="0"/>
              <a:t>An individual carrying two different alleles of a gene is heterozygous </a:t>
            </a:r>
          </a:p>
          <a:p>
            <a:r>
              <a:rPr lang="en-GB" altLang="en-US" dirty="0"/>
              <a:t>Hybrids are heterozygous offspring of a cross between individuals that breed true for different forms of a trait</a:t>
            </a:r>
            <a:endParaRPr lang="en-US" altLang="en-US" dirty="0"/>
          </a:p>
        </p:txBody>
      </p:sp>
    </p:spTree>
    <p:extLst>
      <p:ext uri="{BB962C8B-B14F-4D97-AF65-F5344CB8AC3E}">
        <p14:creationId xmlns:p14="http://schemas.microsoft.com/office/powerpoint/2010/main" val="3617249845"/>
      </p:ext>
    </p:extLst>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5679</TotalTime>
  <Words>3093</Words>
  <Application>Microsoft Office PowerPoint</Application>
  <PresentationFormat>On-screen Show (4:3)</PresentationFormat>
  <Paragraphs>307</Paragraphs>
  <Slides>56</Slides>
  <Notes>55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58" baseType="lpstr">
      <vt:lpstr>Sample</vt:lpstr>
      <vt:lpstr>Equation</vt:lpstr>
      <vt:lpstr>Biology Concepts &amp; Applications</vt:lpstr>
      <vt:lpstr>13.1 Mendel, Pea Plants, and Inheritance Patterns</vt:lpstr>
      <vt:lpstr>Gregor Mendel</vt:lpstr>
      <vt:lpstr>Mendel’s Experiments (1 of 2)</vt:lpstr>
      <vt:lpstr>Mendel’s Experiments (2 of 2)</vt:lpstr>
      <vt:lpstr> Garden Pea Breeding</vt:lpstr>
      <vt:lpstr>Inheritance in Modern Terms</vt:lpstr>
      <vt:lpstr> Loci of Some Human Genes</vt:lpstr>
      <vt:lpstr>Inheritance in Modern Terms (1 of 3)</vt:lpstr>
      <vt:lpstr>Inheritance in Modern Terms (2 of 3)</vt:lpstr>
      <vt:lpstr>Inheritance in Modern Terms (3 of 3)</vt:lpstr>
      <vt:lpstr> Genotype Gives Rise to Phenotype</vt:lpstr>
      <vt:lpstr>13.2 Mendel’s Law of Segregation</vt:lpstr>
      <vt:lpstr> Segregation of Gametes</vt:lpstr>
      <vt:lpstr>Assessing Offspring</vt:lpstr>
      <vt:lpstr> Punnett Square</vt:lpstr>
      <vt:lpstr>Determining Unknown Genotypes</vt:lpstr>
      <vt:lpstr>Testcross Results</vt:lpstr>
      <vt:lpstr>Monohybrid Cross</vt:lpstr>
      <vt:lpstr>Mendel’s Pea Traits</vt:lpstr>
      <vt:lpstr>Monohybrid Cross (1 of 2)</vt:lpstr>
      <vt:lpstr>Monohybrid Cross (2 of 2)</vt:lpstr>
      <vt:lpstr>Law of Segregation</vt:lpstr>
      <vt:lpstr>13.3 Mendel’s Law of Independent Assortment</vt:lpstr>
      <vt:lpstr>Dihybrid Cross (1 of 2)</vt:lpstr>
      <vt:lpstr>Dihybrid Cross (2 of 2)</vt:lpstr>
      <vt:lpstr>How Are Gene Pairs Distributed Into Gametes?</vt:lpstr>
      <vt:lpstr> Dihybrid Cross Between Peas</vt:lpstr>
      <vt:lpstr>Cross Results</vt:lpstr>
      <vt:lpstr>Law of Independent Assortment</vt:lpstr>
      <vt:lpstr>The Contribution of Crossovers (1 of 2)</vt:lpstr>
      <vt:lpstr>The Contribution of Crossovers (2 of 2)</vt:lpstr>
      <vt:lpstr> Independent Assortment and Crossing Over</vt:lpstr>
      <vt:lpstr>13.4 Beyond Simple Dominance</vt:lpstr>
      <vt:lpstr>Incomplete Dominance (1 of 2)</vt:lpstr>
      <vt:lpstr>Incomplete Dominance (2 of 2)</vt:lpstr>
      <vt:lpstr>Incomplete Dominance</vt:lpstr>
      <vt:lpstr>Codominance (1 of 3)</vt:lpstr>
      <vt:lpstr>The Scientific Method (2 of 3)</vt:lpstr>
      <vt:lpstr>Codominance (3 of 3)</vt:lpstr>
      <vt:lpstr>Epistasis (1 of 2) </vt:lpstr>
      <vt:lpstr>Epistasis (2 of 2) </vt:lpstr>
      <vt:lpstr>Fur Color in Labrador Retrievers</vt:lpstr>
      <vt:lpstr>Pleiotropy</vt:lpstr>
      <vt:lpstr>13.5 Does the Environment Affect Phenotype?</vt:lpstr>
      <vt:lpstr>13.5 Nature and Nurture</vt:lpstr>
      <vt:lpstr>Environmental Cues Trigger Gene Expression Patterns</vt:lpstr>
      <vt:lpstr>Seasonal Changes in Phenotype</vt:lpstr>
      <vt:lpstr>13.7 Complex Variation in Traits</vt:lpstr>
      <vt:lpstr>Continuous Variation</vt:lpstr>
      <vt:lpstr>Continuous Variation in Human Height</vt:lpstr>
      <vt:lpstr>Complex Variation</vt:lpstr>
      <vt:lpstr>Face Length in Dogs</vt:lpstr>
      <vt:lpstr>Application: Menacing Mucus</vt:lpstr>
      <vt:lpstr>Menacing Mucus</vt:lpstr>
      <vt:lpstr>Discuss</vt:lpstr>
    </vt:vector>
  </TitlesOfParts>
  <Company>Jacqueline Bennett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13 Patterns in Inherited Traits</dc:title>
  <dc:creator>Starr</dc:creator>
  <cp:lastModifiedBy>CD</cp:lastModifiedBy>
  <cp:revision>358</cp:revision>
  <dcterms:modified xsi:type="dcterms:W3CDTF">2017-02-14T07:49:26Z</dcterms:modified>
</cp:coreProperties>
</file>