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93"/>
  </p:notesMasterIdLst>
  <p:sldIdLst>
    <p:sldId id="329"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7" r:id="rId18"/>
    <p:sldId id="279" r:id="rId19"/>
    <p:sldId id="280" r:id="rId20"/>
    <p:sldId id="282" r:id="rId21"/>
    <p:sldId id="284" r:id="rId22"/>
    <p:sldId id="283" r:id="rId23"/>
    <p:sldId id="285" r:id="rId24"/>
    <p:sldId id="286" r:id="rId25"/>
    <p:sldId id="287" r:id="rId26"/>
    <p:sldId id="288" r:id="rId27"/>
    <p:sldId id="289" r:id="rId28"/>
    <p:sldId id="290" r:id="rId29"/>
    <p:sldId id="291" r:id="rId30"/>
    <p:sldId id="292" r:id="rId31"/>
    <p:sldId id="296" r:id="rId32"/>
    <p:sldId id="297" r:id="rId33"/>
    <p:sldId id="298" r:id="rId34"/>
    <p:sldId id="299" r:id="rId35"/>
    <p:sldId id="300" r:id="rId36"/>
    <p:sldId id="301" r:id="rId37"/>
    <p:sldId id="302" r:id="rId38"/>
    <p:sldId id="303" r:id="rId39"/>
    <p:sldId id="355" r:id="rId40"/>
    <p:sldId id="356" r:id="rId41"/>
    <p:sldId id="357" r:id="rId42"/>
    <p:sldId id="358" r:id="rId43"/>
    <p:sldId id="359" r:id="rId44"/>
    <p:sldId id="360" r:id="rId45"/>
    <p:sldId id="361" r:id="rId46"/>
    <p:sldId id="304" r:id="rId47"/>
    <p:sldId id="315" r:id="rId48"/>
    <p:sldId id="305" r:id="rId49"/>
    <p:sldId id="306" r:id="rId50"/>
    <p:sldId id="316" r:id="rId51"/>
    <p:sldId id="317" r:id="rId52"/>
    <p:sldId id="307" r:id="rId53"/>
    <p:sldId id="309" r:id="rId54"/>
    <p:sldId id="310" r:id="rId55"/>
    <p:sldId id="311" r:id="rId56"/>
    <p:sldId id="314" r:id="rId57"/>
    <p:sldId id="330" r:id="rId58"/>
    <p:sldId id="328" r:id="rId59"/>
    <p:sldId id="312" r:id="rId60"/>
    <p:sldId id="313" r:id="rId61"/>
    <p:sldId id="320" r:id="rId62"/>
    <p:sldId id="321" r:id="rId63"/>
    <p:sldId id="322" r:id="rId64"/>
    <p:sldId id="323" r:id="rId65"/>
    <p:sldId id="324" r:id="rId66"/>
    <p:sldId id="331" r:id="rId67"/>
    <p:sldId id="332" r:id="rId68"/>
    <p:sldId id="334" r:id="rId69"/>
    <p:sldId id="336" r:id="rId70"/>
    <p:sldId id="337" r:id="rId71"/>
    <p:sldId id="338" r:id="rId72"/>
    <p:sldId id="333"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25" r:id="rId90"/>
    <p:sldId id="326" r:id="rId91"/>
    <p:sldId id="327" r:id="rId92"/>
  </p:sldIdLst>
  <p:sldSz cx="9144000" cy="6858000" type="screen4x3"/>
  <p:notesSz cx="6858000" cy="9144000"/>
  <p:custDataLst>
    <p:tags r:id="rId9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1362" autoAdjust="0"/>
  </p:normalViewPr>
  <p:slideViewPr>
    <p:cSldViewPr>
      <p:cViewPr varScale="1">
        <p:scale>
          <a:sx n="124" d="100"/>
          <a:sy n="124" d="100"/>
        </p:scale>
        <p:origin x="1230" y="90"/>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76"/>
    </p:cViewPr>
  </p:sorterViewPr>
  <p:notesViewPr>
    <p:cSldViewPr snapToGrid="0" snapToObjects="1">
      <p:cViewPr varScale="1">
        <p:scale>
          <a:sx n="110" d="100"/>
          <a:sy n="110" d="100"/>
        </p:scale>
        <p:origin x="-513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a:t>
            </a:fld>
            <a:endParaRPr lang="en-US" dirty="0"/>
          </a:p>
        </p:txBody>
      </p:sp>
    </p:spTree>
    <p:extLst>
      <p:ext uri="{BB962C8B-B14F-4D97-AF65-F5344CB8AC3E}">
        <p14:creationId xmlns:p14="http://schemas.microsoft.com/office/powerpoint/2010/main" val="170761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524C90-99EE-D34A-9709-4AF9A4C82C8E}" type="slidenum">
              <a:rPr lang="en-US"/>
              <a:pPr>
                <a:defRPr/>
              </a:pPr>
              <a:t>11</a:t>
            </a:fld>
            <a:endParaRPr lang="en-US" dirty="0"/>
          </a:p>
        </p:txBody>
      </p:sp>
      <p:sp>
        <p:nvSpPr>
          <p:cNvPr id="8806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10.4 </a:t>
            </a:r>
            <a:r>
              <a:rPr lang="en-US" sz="1200" kern="1200" dirty="0">
                <a:solidFill>
                  <a:schemeClr val="tx1"/>
                </a:solidFill>
                <a:effectLst/>
                <a:latin typeface="Arial"/>
                <a:ea typeface="ＭＳ Ｐゴシック" pitchFamily="1" charset="-128"/>
                <a:cs typeface="ＭＳ Ｐゴシック" charset="-128"/>
              </a:rPr>
              <a:t>Oil palm tree plantation. A large area of diverse tropical forest was cleared and planted with this monoculture of oil palm trees.</a:t>
            </a:r>
            <a:endParaRPr lang="en-US" dirty="0"/>
          </a:p>
        </p:txBody>
      </p:sp>
    </p:spTree>
    <p:extLst>
      <p:ext uri="{BB962C8B-B14F-4D97-AF65-F5344CB8AC3E}">
        <p14:creationId xmlns:p14="http://schemas.microsoft.com/office/powerpoint/2010/main" val="3482164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FE826036-8E7A-7D43-9B95-2F1FC4E4A253}" type="slidenum">
              <a:rPr lang="en-US"/>
              <a:pPr/>
              <a:t>12</a:t>
            </a:fld>
            <a:endParaRPr lang="en-US" dirty="0"/>
          </a:p>
        </p:txBody>
      </p:sp>
    </p:spTree>
    <p:extLst>
      <p:ext uri="{BB962C8B-B14F-4D97-AF65-F5344CB8AC3E}">
        <p14:creationId xmlns:p14="http://schemas.microsoft.com/office/powerpoint/2010/main" val="206002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22563"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solidFill>
                  <a:srgbClr val="000000"/>
                </a:solidFill>
                <a:ea typeface="ＭＳ Ｐゴシック" charset="-128"/>
              </a:rPr>
              <a:t>Figure 10.5 Natural</a:t>
            </a:r>
            <a:r>
              <a:rPr lang="en-US" b="0" baseline="0" dirty="0">
                <a:solidFill>
                  <a:srgbClr val="000000"/>
                </a:solidFill>
                <a:ea typeface="ＭＳ Ｐゴシック" charset="-128"/>
              </a:rPr>
              <a:t> capital degradation </a:t>
            </a:r>
            <a:r>
              <a:rPr lang="en-US" kern="1200" dirty="0">
                <a:solidFill>
                  <a:srgbClr val="000000"/>
                </a:solidFill>
                <a:effectLst/>
                <a:latin typeface="Arial"/>
              </a:rPr>
              <a:t>Building roads into previously inaccessible forests is the first step in harvesting timber, but it also paves the way to fragmentation, destruction, and degradation of forest ecosystems.</a:t>
            </a:r>
            <a:endParaRPr lang="en-US" b="1" dirty="0">
              <a:solidFill>
                <a:srgbClr val="000000"/>
              </a:solidFill>
              <a:ea typeface="ＭＳ Ｐゴシック" charset="-128"/>
            </a:endParaRPr>
          </a:p>
        </p:txBody>
      </p:sp>
    </p:spTree>
    <p:extLst>
      <p:ext uri="{BB962C8B-B14F-4D97-AF65-F5344CB8AC3E}">
        <p14:creationId xmlns:p14="http://schemas.microsoft.com/office/powerpoint/2010/main" val="290311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1C9A0E-36BC-B842-8912-066697A4B9D7}" type="slidenum">
              <a:rPr lang="en-US"/>
              <a:pPr>
                <a:defRPr/>
              </a:pPr>
              <a:t>14</a:t>
            </a:fld>
            <a:endParaRPr lang="en-US" dirty="0"/>
          </a:p>
        </p:txBody>
      </p:sp>
      <p:sp>
        <p:nvSpPr>
          <p:cNvPr id="114690"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a:xfrm>
            <a:off x="912813" y="4343400"/>
            <a:ext cx="5032375" cy="4113213"/>
          </a:xfrm>
          <a:solidFill>
            <a:srgbClr val="FFFFFF"/>
          </a:solidFill>
          <a:ln>
            <a:noFill/>
            <a:miter lim="800000"/>
            <a:headEnd/>
            <a:tailEnd/>
          </a:ln>
        </p:spPr>
        <p:txBody>
          <a:bodyPr lIns="91426" tIns="45714" rIns="91426" bIns="45714"/>
          <a:lstStyle/>
          <a:p>
            <a:pPr eaLnBrk="1" hangingPunct="1">
              <a:defRPr/>
            </a:pPr>
            <a:r>
              <a:rPr lang="en-US" dirty="0">
                <a:solidFill>
                  <a:srgbClr val="000000"/>
                </a:solidFill>
              </a:rPr>
              <a:t>Figure 10.6 Three major ways</a:t>
            </a:r>
            <a:r>
              <a:rPr lang="en-US" baseline="0" dirty="0">
                <a:solidFill>
                  <a:srgbClr val="000000"/>
                </a:solidFill>
              </a:rPr>
              <a:t> to harvest trees. Critical thinking: If you were cutting trees in a forest you owned, which method would you choose and why?</a:t>
            </a:r>
            <a:endParaRPr lang="el-GR" dirty="0">
              <a:solidFill>
                <a:srgbClr val="000000"/>
              </a:solidFill>
            </a:endParaRPr>
          </a:p>
        </p:txBody>
      </p:sp>
    </p:spTree>
    <p:extLst>
      <p:ext uri="{BB962C8B-B14F-4D97-AF65-F5344CB8AC3E}">
        <p14:creationId xmlns:p14="http://schemas.microsoft.com/office/powerpoint/2010/main" val="355011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7DADB3B1-0B59-6449-AAAA-0ACADFD9F892}" type="slidenum">
              <a:rPr lang="en-US"/>
              <a:pPr/>
              <a:t>15</a:t>
            </a:fld>
            <a:endParaRPr lang="en-US" dirty="0"/>
          </a:p>
        </p:txBody>
      </p:sp>
    </p:spTree>
    <p:extLst>
      <p:ext uri="{BB962C8B-B14F-4D97-AF65-F5344CB8AC3E}">
        <p14:creationId xmlns:p14="http://schemas.microsoft.com/office/powerpoint/2010/main" val="295374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b="0" dirty="0">
                <a:solidFill>
                  <a:srgbClr val="000000"/>
                </a:solidFill>
                <a:ea typeface="ＭＳ Ｐゴシック" charset="-128"/>
              </a:rPr>
              <a:t>Figure 10.8 </a:t>
            </a:r>
            <a:r>
              <a:rPr lang="en-US" dirty="0">
                <a:solidFill>
                  <a:srgbClr val="000000"/>
                </a:solidFill>
                <a:ea typeface="ＭＳ Ｐゴシック" charset="-128"/>
              </a:rPr>
              <a:t>Surface fires (left) usually burn only undergrowth and leaf litter on a forest floor. They can help to prevent more destructive crown fires (right).</a:t>
            </a:r>
            <a:endParaRPr noProof="1">
              <a:solidFill>
                <a:srgbClr val="000000"/>
              </a:solidFill>
              <a:ea typeface="ＭＳ Ｐゴシック" charset="-128"/>
            </a:endParaRPr>
          </a:p>
        </p:txBody>
      </p:sp>
      <p:sp>
        <p:nvSpPr>
          <p:cNvPr id="108548" name="Slide Number Placeholder 3"/>
          <p:cNvSpPr>
            <a:spLocks noGrp="1"/>
          </p:cNvSpPr>
          <p:nvPr>
            <p:ph type="sldNum" sz="quarter" idx="5"/>
          </p:nvPr>
        </p:nvSpPr>
        <p:spPr>
          <a:noFill/>
        </p:spPr>
        <p:txBody>
          <a:bodyPr/>
          <a:lstStyle/>
          <a:p>
            <a:fld id="{558139AF-C071-2C47-836F-C08F7BA25E34}" type="slidenum">
              <a:rPr lang="en-US"/>
              <a:pPr/>
              <a:t>16</a:t>
            </a:fld>
            <a:endParaRPr lang="en-US" dirty="0"/>
          </a:p>
        </p:txBody>
      </p:sp>
    </p:spTree>
    <p:extLst>
      <p:ext uri="{BB962C8B-B14F-4D97-AF65-F5344CB8AC3E}">
        <p14:creationId xmlns:p14="http://schemas.microsoft.com/office/powerpoint/2010/main" val="45974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8251E6FB-1AC8-4C42-805A-8F381C6454D3}" type="slidenum">
              <a:rPr lang="en-US"/>
              <a:pPr/>
              <a:t>17</a:t>
            </a:fld>
            <a:endParaRPr lang="en-US" dirty="0"/>
          </a:p>
        </p:txBody>
      </p:sp>
    </p:spTree>
    <p:extLst>
      <p:ext uri="{BB962C8B-B14F-4D97-AF65-F5344CB8AC3E}">
        <p14:creationId xmlns:p14="http://schemas.microsoft.com/office/powerpoint/2010/main" val="3071016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10.10 </a:t>
            </a:r>
            <a:r>
              <a:rPr lang="en-US" sz="1200" kern="1200" baseline="0" dirty="0">
                <a:solidFill>
                  <a:schemeClr val="tx1"/>
                </a:solidFill>
                <a:ea typeface="ＭＳ Ｐゴシック" pitchFamily="1" charset="-128"/>
                <a:cs typeface="ＭＳ Ｐゴシック" charset="-128"/>
              </a:rPr>
              <a:t>Deforestation has some harmful environmental effects that can reduce biodiversity and degrade the ecosystem services provided by forests (Figure 10.4, left).</a:t>
            </a:r>
            <a:endParaRPr lang="en-US" b="1" dirty="0"/>
          </a:p>
        </p:txBody>
      </p:sp>
      <p:sp>
        <p:nvSpPr>
          <p:cNvPr id="4" name="Slide Number Placeholder 3"/>
          <p:cNvSpPr>
            <a:spLocks noGrp="1"/>
          </p:cNvSpPr>
          <p:nvPr>
            <p:ph type="sldNum" sz="quarter" idx="10"/>
          </p:nvPr>
        </p:nvSpPr>
        <p:spPr/>
        <p:txBody>
          <a:bodyPr/>
          <a:lstStyle/>
          <a:p>
            <a:fld id="{69BBE4C0-D950-754E-940B-9ECF18158570}" type="slidenum">
              <a:rPr lang="en-US" smtClean="0"/>
              <a:pPr/>
              <a:t>18</a:t>
            </a:fld>
            <a:endParaRPr lang="en-US" dirty="0"/>
          </a:p>
        </p:txBody>
      </p:sp>
    </p:spTree>
    <p:extLst>
      <p:ext uri="{BB962C8B-B14F-4D97-AF65-F5344CB8AC3E}">
        <p14:creationId xmlns:p14="http://schemas.microsoft.com/office/powerpoint/2010/main" val="2280365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10.11 </a:t>
            </a:r>
            <a:r>
              <a:rPr lang="en-US" sz="1200" kern="1200" dirty="0">
                <a:solidFill>
                  <a:schemeClr val="tx1"/>
                </a:solidFill>
                <a:effectLst/>
                <a:latin typeface="Arial"/>
                <a:ea typeface="ＭＳ Ｐゴシック" pitchFamily="1" charset="-128"/>
                <a:cs typeface="ＭＳ Ｐゴシック" charset="-128"/>
              </a:rPr>
              <a:t>Severe soil erosion and desertification caused by the clearing an area of tropical forest followed by livestock overgrazing.</a:t>
            </a:r>
            <a:endParaRPr lang="en-US" dirty="0"/>
          </a:p>
        </p:txBody>
      </p:sp>
      <p:sp>
        <p:nvSpPr>
          <p:cNvPr id="4" name="Slide Number Placeholder 3"/>
          <p:cNvSpPr>
            <a:spLocks noGrp="1"/>
          </p:cNvSpPr>
          <p:nvPr>
            <p:ph type="sldNum" sz="quarter" idx="10"/>
          </p:nvPr>
        </p:nvSpPr>
        <p:spPr/>
        <p:txBody>
          <a:bodyPr/>
          <a:lstStyle/>
          <a:p>
            <a:fld id="{69BBE4C0-D950-754E-940B-9ECF18158570}" type="slidenum">
              <a:rPr lang="en-US" smtClean="0"/>
              <a:pPr/>
              <a:t>19</a:t>
            </a:fld>
            <a:endParaRPr lang="en-US" dirty="0"/>
          </a:p>
        </p:txBody>
      </p:sp>
    </p:spTree>
    <p:extLst>
      <p:ext uri="{BB962C8B-B14F-4D97-AF65-F5344CB8AC3E}">
        <p14:creationId xmlns:p14="http://schemas.microsoft.com/office/powerpoint/2010/main" val="3302677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E53C5B1D-EEF6-E84B-8264-83D9F65486AB}" type="slidenum">
              <a:rPr lang="en-US"/>
              <a:pPr/>
              <a:t>20</a:t>
            </a:fld>
            <a:endParaRPr lang="en-US" dirty="0"/>
          </a:p>
        </p:txBody>
      </p:sp>
    </p:spTree>
    <p:extLst>
      <p:ext uri="{BB962C8B-B14F-4D97-AF65-F5344CB8AC3E}">
        <p14:creationId xmlns:p14="http://schemas.microsoft.com/office/powerpoint/2010/main" val="229069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10.1</a:t>
            </a:r>
            <a:r>
              <a:rPr lang="en-US" b="0" baseline="0" dirty="0"/>
              <a:t> </a:t>
            </a:r>
            <a:r>
              <a:rPr lang="en-US" sz="1200" kern="1200" baseline="0" dirty="0">
                <a:solidFill>
                  <a:schemeClr val="tx1"/>
                </a:solidFill>
                <a:ea typeface="ＭＳ Ｐゴシック" pitchFamily="1" charset="-128"/>
                <a:cs typeface="ＭＳ Ｐゴシック" charset="-128"/>
              </a:rPr>
              <a:t>La Fortuna Falls </a:t>
            </a:r>
            <a:r>
              <a:rPr lang="en-US" sz="1200" kern="1200" dirty="0">
                <a:solidFill>
                  <a:schemeClr val="tx1"/>
                </a:solidFill>
                <a:effectLst/>
                <a:latin typeface="Arial"/>
                <a:ea typeface="ＭＳ Ｐゴシック" pitchFamily="1" charset="-128"/>
                <a:cs typeface="ＭＳ Ｐゴシック" charset="-128"/>
              </a:rPr>
              <a:t>is located in a tropical rain forest in Costa Rica’s Arenal Volcano National Park.</a:t>
            </a:r>
            <a:endParaRPr lang="en-US" b="1" dirty="0"/>
          </a:p>
        </p:txBody>
      </p:sp>
      <p:sp>
        <p:nvSpPr>
          <p:cNvPr id="4" name="Slide Number Placeholder 3"/>
          <p:cNvSpPr>
            <a:spLocks noGrp="1"/>
          </p:cNvSpPr>
          <p:nvPr>
            <p:ph type="sldNum" sz="quarter" idx="10"/>
          </p:nvPr>
        </p:nvSpPr>
        <p:spPr/>
        <p:txBody>
          <a:bodyPr/>
          <a:lstStyle/>
          <a:p>
            <a:fld id="{69BBE4C0-D950-754E-940B-9ECF18158570}" type="slidenum">
              <a:rPr lang="en-US" smtClean="0"/>
              <a:pPr/>
              <a:t>3</a:t>
            </a:fld>
            <a:endParaRPr lang="en-US" dirty="0"/>
          </a:p>
        </p:txBody>
      </p:sp>
    </p:spTree>
    <p:extLst>
      <p:ext uri="{BB962C8B-B14F-4D97-AF65-F5344CB8AC3E}">
        <p14:creationId xmlns:p14="http://schemas.microsoft.com/office/powerpoint/2010/main" val="61041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Figure 10.13 </a:t>
            </a:r>
            <a:r>
              <a:rPr lang="en-US" sz="1200" kern="1200" dirty="0">
                <a:solidFill>
                  <a:schemeClr val="tx1"/>
                </a:solidFill>
                <a:effectLst/>
                <a:latin typeface="Arial"/>
                <a:ea typeface="ＭＳ Ｐゴシック" pitchFamily="1" charset="-128"/>
                <a:cs typeface="ＭＳ Ｐゴシック" charset="-128"/>
              </a:rPr>
              <a:t>In 1620, </a:t>
            </a:r>
            <a:r>
              <a:rPr lang="en-US" sz="1200" b="0" kern="1200" dirty="0">
                <a:solidFill>
                  <a:schemeClr val="tx1"/>
                </a:solidFill>
                <a:effectLst/>
                <a:latin typeface="Arial"/>
                <a:ea typeface="ＭＳ Ｐゴシック" pitchFamily="1" charset="-128"/>
                <a:cs typeface="ＭＳ Ｐゴシック" charset="-128"/>
              </a:rPr>
              <a:t>(a) </a:t>
            </a:r>
            <a:r>
              <a:rPr lang="en-US" sz="1200" kern="1200" dirty="0">
                <a:solidFill>
                  <a:schemeClr val="tx1"/>
                </a:solidFill>
                <a:effectLst/>
                <a:latin typeface="Arial"/>
                <a:ea typeface="ＭＳ Ｐゴシック" pitchFamily="1" charset="-128"/>
                <a:cs typeface="ＭＳ Ｐゴシック" charset="-128"/>
              </a:rPr>
              <a:t>when European settlers were moving to North America, forests covered more than half of the current land area of the continental United States. By 1920, </a:t>
            </a:r>
            <a:r>
              <a:rPr lang="en-US" sz="1200" b="0" kern="1200" dirty="0">
                <a:solidFill>
                  <a:schemeClr val="tx1"/>
                </a:solidFill>
                <a:effectLst/>
                <a:latin typeface="Arial"/>
                <a:ea typeface="ＭＳ Ｐゴシック" pitchFamily="1" charset="-128"/>
                <a:cs typeface="ＭＳ Ｐゴシック" charset="-128"/>
              </a:rPr>
              <a:t>(b) </a:t>
            </a:r>
            <a:r>
              <a:rPr lang="en-US" sz="1200" kern="1200" dirty="0">
                <a:solidFill>
                  <a:schemeClr val="tx1"/>
                </a:solidFill>
                <a:effectLst/>
                <a:latin typeface="Arial"/>
                <a:ea typeface="ＭＳ Ｐゴシック" pitchFamily="1" charset="-128"/>
                <a:cs typeface="ＭＳ Ｐゴシック" charset="-128"/>
              </a:rPr>
              <a:t>most of these forests had been decimated. In 2000, </a:t>
            </a:r>
            <a:r>
              <a:rPr lang="en-US" sz="1200" b="0" kern="1200" dirty="0">
                <a:solidFill>
                  <a:schemeClr val="tx1"/>
                </a:solidFill>
                <a:effectLst/>
                <a:latin typeface="Arial"/>
                <a:ea typeface="ＭＳ Ｐゴシック" pitchFamily="1" charset="-128"/>
                <a:cs typeface="ＭＳ Ｐゴシック" charset="-128"/>
              </a:rPr>
              <a:t>(c) </a:t>
            </a:r>
            <a:r>
              <a:rPr lang="en-US" sz="1200" kern="1200" dirty="0">
                <a:solidFill>
                  <a:schemeClr val="tx1"/>
                </a:solidFill>
                <a:effectLst/>
                <a:latin typeface="Arial"/>
                <a:ea typeface="ＭＳ Ｐゴシック" pitchFamily="1" charset="-128"/>
                <a:cs typeface="ＭＳ Ｐゴシック" charset="-128"/>
              </a:rPr>
              <a:t>secondary and commercial forests covered about a third of U.S. land in the lower 48 states.</a:t>
            </a:r>
          </a:p>
          <a:p>
            <a:endParaRPr lang="en-US" dirty="0"/>
          </a:p>
        </p:txBody>
      </p:sp>
      <p:sp>
        <p:nvSpPr>
          <p:cNvPr id="4" name="Slide Number Placeholder 3"/>
          <p:cNvSpPr>
            <a:spLocks noGrp="1"/>
          </p:cNvSpPr>
          <p:nvPr>
            <p:ph type="sldNum" sz="quarter" idx="10"/>
          </p:nvPr>
        </p:nvSpPr>
        <p:spPr/>
        <p:txBody>
          <a:bodyPr/>
          <a:lstStyle/>
          <a:p>
            <a:fld id="{69BBE4C0-D950-754E-940B-9ECF18158570}" type="slidenum">
              <a:rPr lang="en-US" smtClean="0"/>
              <a:pPr/>
              <a:t>21</a:t>
            </a:fld>
            <a:endParaRPr lang="en-US" dirty="0"/>
          </a:p>
        </p:txBody>
      </p:sp>
    </p:spTree>
    <p:extLst>
      <p:ext uri="{BB962C8B-B14F-4D97-AF65-F5344CB8AC3E}">
        <p14:creationId xmlns:p14="http://schemas.microsoft.com/office/powerpoint/2010/main" val="1481121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85417606-8DB7-1D4A-AB62-DC4B70E703CF}" type="slidenum">
              <a:rPr lang="en-US"/>
              <a:pPr/>
              <a:t>22</a:t>
            </a:fld>
            <a:endParaRPr lang="en-US" dirty="0"/>
          </a:p>
        </p:txBody>
      </p:sp>
    </p:spTree>
    <p:extLst>
      <p:ext uri="{BB962C8B-B14F-4D97-AF65-F5344CB8AC3E}">
        <p14:creationId xmlns:p14="http://schemas.microsoft.com/office/powerpoint/2010/main" val="26000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01F3634E-3105-C845-BDEB-2EF9DA60D661}" type="slidenum">
              <a:rPr lang="en-US"/>
              <a:pPr/>
              <a:t>23</a:t>
            </a:fld>
            <a:endParaRPr lang="en-US" dirty="0"/>
          </a:p>
        </p:txBody>
      </p:sp>
    </p:spTree>
    <p:extLst>
      <p:ext uri="{BB962C8B-B14F-4D97-AF65-F5344CB8AC3E}">
        <p14:creationId xmlns:p14="http://schemas.microsoft.com/office/powerpoint/2010/main" val="625595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dirty="0">
              <a:ea typeface="ＭＳ Ｐゴシック" charset="-128"/>
            </a:endParaRPr>
          </a:p>
        </p:txBody>
      </p:sp>
      <p:sp>
        <p:nvSpPr>
          <p:cNvPr id="120836" name="Slide Number Placeholder 3"/>
          <p:cNvSpPr>
            <a:spLocks noGrp="1"/>
          </p:cNvSpPr>
          <p:nvPr>
            <p:ph type="sldNum" sz="quarter" idx="5"/>
          </p:nvPr>
        </p:nvSpPr>
        <p:spPr>
          <a:noFill/>
        </p:spPr>
        <p:txBody>
          <a:bodyPr/>
          <a:lstStyle/>
          <a:p>
            <a:fld id="{CB73CFE4-EE5E-6842-B93F-05366A6902FF}" type="slidenum">
              <a:rPr lang="en-US"/>
              <a:pPr/>
              <a:t>24</a:t>
            </a:fld>
            <a:endParaRPr lang="en-US" dirty="0"/>
          </a:p>
        </p:txBody>
      </p:sp>
    </p:spTree>
    <p:extLst>
      <p:ext uri="{BB962C8B-B14F-4D97-AF65-F5344CB8AC3E}">
        <p14:creationId xmlns:p14="http://schemas.microsoft.com/office/powerpoint/2010/main" val="1025588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25</a:t>
            </a:fld>
            <a:endParaRPr lang="en-US" dirty="0"/>
          </a:p>
        </p:txBody>
      </p:sp>
    </p:spTree>
    <p:extLst>
      <p:ext uri="{BB962C8B-B14F-4D97-AF65-F5344CB8AC3E}">
        <p14:creationId xmlns:p14="http://schemas.microsoft.com/office/powerpoint/2010/main" val="178154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.14</a:t>
            </a:r>
            <a:r>
              <a:rPr b="0" noProof="1">
                <a:solidFill>
                  <a:srgbClr val="000000"/>
                </a:solidFill>
                <a:ea typeface="ＭＳ Ｐゴシック" charset="-128"/>
              </a:rPr>
              <a:t> </a:t>
            </a:r>
            <a:r>
              <a:rPr lang="en-US" sz="1200" kern="1200" dirty="0">
                <a:solidFill>
                  <a:schemeClr val="tx1"/>
                </a:solidFill>
                <a:effectLst/>
                <a:latin typeface="Arial"/>
                <a:ea typeface="ＭＳ Ｐゴシック" pitchFamily="1" charset="-128"/>
                <a:cs typeface="ＭＳ Ｐゴシック" charset="-128"/>
              </a:rPr>
              <a:t>Ways to grow and harvest trees more </a:t>
            </a:r>
            <a:r>
              <a:rPr lang="en-US" sz="1200" b="0" kern="1200" dirty="0">
                <a:solidFill>
                  <a:schemeClr val="tx1"/>
                </a:solidFill>
                <a:effectLst/>
                <a:latin typeface="Arial"/>
                <a:ea typeface="ＭＳ Ｐゴシック" pitchFamily="1" charset="-128"/>
                <a:cs typeface="ＭＳ Ｐゴシック" charset="-128"/>
              </a:rPr>
              <a:t>sustainably (Concept 10.2). </a:t>
            </a:r>
            <a:r>
              <a:rPr lang="en-US" sz="1200" b="0" i="0" kern="1200" dirty="0">
                <a:solidFill>
                  <a:schemeClr val="tx1"/>
                </a:solidFill>
                <a:effectLst/>
                <a:latin typeface="Arial"/>
                <a:ea typeface="ＭＳ Ｐゴシック" pitchFamily="1" charset="-128"/>
                <a:cs typeface="ＭＳ Ｐゴシック" charset="-128"/>
              </a:rPr>
              <a:t>Critical thinking: </a:t>
            </a:r>
            <a:r>
              <a:rPr lang="en-US" sz="1200" kern="1200" dirty="0">
                <a:solidFill>
                  <a:schemeClr val="tx1"/>
                </a:solidFill>
                <a:effectLst/>
                <a:latin typeface="Arial"/>
                <a:ea typeface="ＭＳ Ｐゴシック" pitchFamily="1" charset="-128"/>
                <a:cs typeface="ＭＳ Ｐゴシック" charset="-128"/>
              </a:rPr>
              <a:t>Which three of these methods of more sustainable forestry do you think are the best methods? Why?</a:t>
            </a:r>
            <a:endParaRPr b="1" noProof="1">
              <a:solidFill>
                <a:srgbClr val="000000"/>
              </a:solidFill>
              <a:ea typeface="ＭＳ Ｐゴシック" charset="-128"/>
            </a:endParaRPr>
          </a:p>
        </p:txBody>
      </p:sp>
      <p:sp>
        <p:nvSpPr>
          <p:cNvPr id="121860" name="Slide Number Placeholder 3"/>
          <p:cNvSpPr>
            <a:spLocks noGrp="1"/>
          </p:cNvSpPr>
          <p:nvPr>
            <p:ph type="sldNum" sz="quarter" idx="5"/>
          </p:nvPr>
        </p:nvSpPr>
        <p:spPr>
          <a:noFill/>
        </p:spPr>
        <p:txBody>
          <a:bodyPr/>
          <a:lstStyle/>
          <a:p>
            <a:fld id="{F1F5BA67-C8FD-5B48-9797-21C50CE4EB53}" type="slidenum">
              <a:rPr lang="en-US"/>
              <a:pPr/>
              <a:t>26</a:t>
            </a:fld>
            <a:endParaRPr lang="en-US" dirty="0"/>
          </a:p>
        </p:txBody>
      </p:sp>
    </p:spTree>
    <p:extLst>
      <p:ext uri="{BB962C8B-B14F-4D97-AF65-F5344CB8AC3E}">
        <p14:creationId xmlns:p14="http://schemas.microsoft.com/office/powerpoint/2010/main" val="369331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49116515-C689-5D49-9BC9-2CC2B453B933}" type="slidenum">
              <a:rPr lang="en-US"/>
              <a:pPr/>
              <a:t>27</a:t>
            </a:fld>
            <a:endParaRPr lang="en-US" dirty="0"/>
          </a:p>
        </p:txBody>
      </p:sp>
    </p:spTree>
    <p:extLst>
      <p:ext uri="{BB962C8B-B14F-4D97-AF65-F5344CB8AC3E}">
        <p14:creationId xmlns:p14="http://schemas.microsoft.com/office/powerpoint/2010/main" val="914364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28</a:t>
            </a:fld>
            <a:endParaRPr lang="en-US" dirty="0"/>
          </a:p>
        </p:txBody>
      </p:sp>
    </p:spTree>
    <p:extLst>
      <p:ext uri="{BB962C8B-B14F-4D97-AF65-F5344CB8AC3E}">
        <p14:creationId xmlns:p14="http://schemas.microsoft.com/office/powerpoint/2010/main" val="196911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C4F1E601-08A7-C44E-8088-2E5570A42181}" type="slidenum">
              <a:rPr lang="en-US"/>
              <a:pPr/>
              <a:t>29</a:t>
            </a:fld>
            <a:endParaRPr lang="en-US" dirty="0"/>
          </a:p>
        </p:txBody>
      </p:sp>
    </p:spTree>
    <p:extLst>
      <p:ext uri="{BB962C8B-B14F-4D97-AF65-F5344CB8AC3E}">
        <p14:creationId xmlns:p14="http://schemas.microsoft.com/office/powerpoint/2010/main" val="1320424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a:t>
            </a:r>
            <a:r>
              <a:rPr b="0" noProof="1">
                <a:solidFill>
                  <a:srgbClr val="000000"/>
                </a:solidFill>
                <a:ea typeface="ＭＳ Ｐゴシック" charset="-128"/>
              </a:rPr>
              <a:t>1</a:t>
            </a:r>
            <a:r>
              <a:rPr lang="en-US" b="0" noProof="1">
                <a:solidFill>
                  <a:srgbClr val="000000"/>
                </a:solidFill>
                <a:ea typeface="ＭＳ Ｐゴシック" charset="-128"/>
              </a:rPr>
              <a:t>5</a:t>
            </a:r>
            <a:r>
              <a:rPr lang="en-US" b="0" baseline="0" noProof="1">
                <a:solidFill>
                  <a:srgbClr val="000000"/>
                </a:solidFill>
                <a:ea typeface="ＭＳ Ｐゴシック" charset="-128"/>
              </a:rPr>
              <a:t> </a:t>
            </a:r>
            <a:r>
              <a:rPr lang="en-US" sz="1200" b="0" kern="1200" dirty="0">
                <a:solidFill>
                  <a:srgbClr val="000000"/>
                </a:solidFill>
                <a:effectLst/>
                <a:latin typeface="Arial"/>
                <a:ea typeface="ＭＳ Ｐゴシック" pitchFamily="1" charset="-128"/>
                <a:cs typeface="ＭＳ Ｐゴシック" charset="-128"/>
              </a:rPr>
              <a:t>Solutions: </a:t>
            </a:r>
            <a:r>
              <a:rPr lang="en-US" sz="1200" kern="1200" dirty="0">
                <a:solidFill>
                  <a:srgbClr val="000000"/>
                </a:solidFill>
                <a:effectLst/>
                <a:latin typeface="Arial"/>
              </a:rPr>
              <a:t>The pressure to cut trees to make paper could be greatly reduced by planting and harvesting a fast-growing plant known as kenaf.</a:t>
            </a:r>
            <a:endParaRPr noProof="1">
              <a:solidFill>
                <a:srgbClr val="000000"/>
              </a:solidFill>
              <a:ea typeface="ＭＳ Ｐゴシック" charset="-128"/>
            </a:endParaRPr>
          </a:p>
        </p:txBody>
      </p:sp>
      <p:sp>
        <p:nvSpPr>
          <p:cNvPr id="125956" name="Slide Number Placeholder 3"/>
          <p:cNvSpPr>
            <a:spLocks noGrp="1"/>
          </p:cNvSpPr>
          <p:nvPr>
            <p:ph type="sldNum" sz="quarter" idx="5"/>
          </p:nvPr>
        </p:nvSpPr>
        <p:spPr>
          <a:noFill/>
        </p:spPr>
        <p:txBody>
          <a:bodyPr/>
          <a:lstStyle/>
          <a:p>
            <a:fld id="{61CFFF41-845A-F34E-A083-0CDE1D74B868}" type="slidenum">
              <a:rPr lang="en-US"/>
              <a:pPr/>
              <a:t>30</a:t>
            </a:fld>
            <a:endParaRPr lang="en-US" dirty="0"/>
          </a:p>
        </p:txBody>
      </p:sp>
    </p:spTree>
    <p:extLst>
      <p:ext uri="{BB962C8B-B14F-4D97-AF65-F5344CB8AC3E}">
        <p14:creationId xmlns:p14="http://schemas.microsoft.com/office/powerpoint/2010/main" val="326121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2287D043-406F-0945-98C4-4BB1F1D82967}" type="slidenum">
              <a:rPr lang="en-US"/>
              <a:pPr/>
              <a:t>4</a:t>
            </a:fld>
            <a:endParaRPr lang="en-US" dirty="0"/>
          </a:p>
        </p:txBody>
      </p:sp>
    </p:spTree>
    <p:extLst>
      <p:ext uri="{BB962C8B-B14F-4D97-AF65-F5344CB8AC3E}">
        <p14:creationId xmlns:p14="http://schemas.microsoft.com/office/powerpoint/2010/main" val="259261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dirty="0">
              <a:ea typeface="ＭＳ Ｐゴシック" charset="-128"/>
            </a:endParaRPr>
          </a:p>
        </p:txBody>
      </p:sp>
      <p:sp>
        <p:nvSpPr>
          <p:cNvPr id="129028" name="Slide Number Placeholder 3"/>
          <p:cNvSpPr>
            <a:spLocks noGrp="1"/>
          </p:cNvSpPr>
          <p:nvPr>
            <p:ph type="sldNum" sz="quarter" idx="5"/>
          </p:nvPr>
        </p:nvSpPr>
        <p:spPr>
          <a:noFill/>
        </p:spPr>
        <p:txBody>
          <a:bodyPr/>
          <a:lstStyle/>
          <a:p>
            <a:fld id="{D5D005E7-B014-A94D-BB79-D3BE903D0DA6}" type="slidenum">
              <a:rPr lang="en-US"/>
              <a:pPr/>
              <a:t>31</a:t>
            </a:fld>
            <a:endParaRPr lang="en-US" dirty="0"/>
          </a:p>
        </p:txBody>
      </p:sp>
    </p:spTree>
    <p:extLst>
      <p:ext uri="{BB962C8B-B14F-4D97-AF65-F5344CB8AC3E}">
        <p14:creationId xmlns:p14="http://schemas.microsoft.com/office/powerpoint/2010/main" val="4108572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521BC1-BEE4-FA47-9214-C2C264ECAC06}" type="slidenum">
              <a:rPr lang="en-US"/>
              <a:pPr>
                <a:defRPr/>
              </a:pPr>
              <a:t>32</a:t>
            </a:fld>
            <a:endParaRPr lang="en-US" dirty="0"/>
          </a:p>
        </p:txBody>
      </p:sp>
      <p:sp>
        <p:nvSpPr>
          <p:cNvPr id="10854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10.18 </a:t>
            </a:r>
            <a:r>
              <a:rPr lang="en-US" sz="1200" kern="1200" dirty="0">
                <a:solidFill>
                  <a:schemeClr val="tx1"/>
                </a:solidFill>
                <a:effectLst/>
                <a:latin typeface="Arial"/>
                <a:ea typeface="ＭＳ Ｐゴシック" pitchFamily="1" charset="-128"/>
                <a:cs typeface="ＭＳ Ｐゴシック" charset="-128"/>
              </a:rPr>
              <a:t>Ways to protect tropical forests and to use them more sustainably (</a:t>
            </a:r>
            <a:r>
              <a:rPr lang="en-US" sz="1200" b="0" kern="1200" dirty="0">
                <a:solidFill>
                  <a:schemeClr val="tx1"/>
                </a:solidFill>
                <a:effectLst/>
                <a:latin typeface="Arial"/>
                <a:ea typeface="ＭＳ Ｐゴシック" pitchFamily="1" charset="-128"/>
                <a:cs typeface="ＭＳ Ｐゴシック" charset="-128"/>
              </a:rPr>
              <a:t>Concept 10.2). </a:t>
            </a:r>
            <a:r>
              <a:rPr lang="en-US" sz="1200" b="0" i="0" kern="1200" dirty="0">
                <a:solidFill>
                  <a:schemeClr val="tx1"/>
                </a:solidFill>
                <a:effectLst/>
                <a:latin typeface="Arial"/>
                <a:ea typeface="ＭＳ Ｐゴシック" pitchFamily="1" charset="-128"/>
                <a:cs typeface="ＭＳ Ｐゴシック" charset="-128"/>
              </a:rPr>
              <a:t>Critical thinking</a:t>
            </a:r>
            <a:r>
              <a:rPr lang="en-US" sz="1200" b="1" i="0" kern="1200" dirty="0">
                <a:solidFill>
                  <a:schemeClr val="tx1"/>
                </a:solidFill>
                <a:effectLst/>
                <a:latin typeface="Arial"/>
                <a:ea typeface="ＭＳ Ｐゴシック" pitchFamily="1" charset="-128"/>
                <a:cs typeface="ＭＳ Ｐゴシック" charset="-128"/>
              </a:rPr>
              <a:t>: </a:t>
            </a:r>
            <a:r>
              <a:rPr lang="en-US" sz="1200" kern="1200" dirty="0">
                <a:solidFill>
                  <a:schemeClr val="tx1"/>
                </a:solidFill>
                <a:effectLst/>
                <a:latin typeface="Arial"/>
                <a:ea typeface="ＭＳ Ｐゴシック" pitchFamily="1" charset="-128"/>
                <a:cs typeface="ＭＳ Ｐゴシック" charset="-128"/>
              </a:rPr>
              <a:t>Which three of these solutions do you think are the best ones? Why?</a:t>
            </a:r>
            <a:endParaRPr lang="en-US" dirty="0"/>
          </a:p>
        </p:txBody>
      </p:sp>
    </p:spTree>
    <p:extLst>
      <p:ext uri="{BB962C8B-B14F-4D97-AF65-F5344CB8AC3E}">
        <p14:creationId xmlns:p14="http://schemas.microsoft.com/office/powerpoint/2010/main" val="3254798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90E6F7BA-4709-424C-A8C9-3BDA38655B08}" type="slidenum">
              <a:rPr lang="en-US"/>
              <a:pPr/>
              <a:t>33</a:t>
            </a:fld>
            <a:endParaRPr lang="en-US" dirty="0"/>
          </a:p>
        </p:txBody>
      </p:sp>
    </p:spTree>
    <p:extLst>
      <p:ext uri="{BB962C8B-B14F-4D97-AF65-F5344CB8AC3E}">
        <p14:creationId xmlns:p14="http://schemas.microsoft.com/office/powerpoint/2010/main" val="2060293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D9FA77E8-AA85-CB4C-9D45-0B09E81D05FF}" type="slidenum">
              <a:rPr lang="en-US"/>
              <a:pPr/>
              <a:t>34</a:t>
            </a:fld>
            <a:endParaRPr lang="en-US" dirty="0"/>
          </a:p>
        </p:txBody>
      </p:sp>
    </p:spTree>
    <p:extLst>
      <p:ext uri="{BB962C8B-B14F-4D97-AF65-F5344CB8AC3E}">
        <p14:creationId xmlns:p14="http://schemas.microsoft.com/office/powerpoint/2010/main" val="1753525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dirty="0">
              <a:ea typeface="ＭＳ Ｐゴシック" charset="-128"/>
            </a:endParaRPr>
          </a:p>
        </p:txBody>
      </p:sp>
      <p:sp>
        <p:nvSpPr>
          <p:cNvPr id="133124" name="Slide Number Placeholder 3"/>
          <p:cNvSpPr>
            <a:spLocks noGrp="1"/>
          </p:cNvSpPr>
          <p:nvPr>
            <p:ph type="sldNum" sz="quarter" idx="5"/>
          </p:nvPr>
        </p:nvSpPr>
        <p:spPr>
          <a:noFill/>
        </p:spPr>
        <p:txBody>
          <a:bodyPr/>
          <a:lstStyle/>
          <a:p>
            <a:fld id="{0EFFEA46-15F2-6A49-BA4B-FAC184115CB0}" type="slidenum">
              <a:rPr lang="en-US"/>
              <a:pPr/>
              <a:t>35</a:t>
            </a:fld>
            <a:endParaRPr lang="en-US" dirty="0"/>
          </a:p>
        </p:txBody>
      </p:sp>
    </p:spTree>
    <p:extLst>
      <p:ext uri="{BB962C8B-B14F-4D97-AF65-F5344CB8AC3E}">
        <p14:creationId xmlns:p14="http://schemas.microsoft.com/office/powerpoint/2010/main" val="632235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.20</a:t>
            </a:r>
            <a:r>
              <a:rPr lang="en-US" b="0" baseline="0" noProof="1">
                <a:solidFill>
                  <a:srgbClr val="000000"/>
                </a:solidFill>
                <a:ea typeface="ＭＳ Ｐゴシック" charset="-128"/>
              </a:rPr>
              <a:t> </a:t>
            </a:r>
            <a:r>
              <a:rPr b="0" noProof="1">
                <a:solidFill>
                  <a:srgbClr val="000000"/>
                </a:solidFill>
                <a:ea typeface="ＭＳ Ｐゴシック" charset="-128"/>
              </a:rPr>
              <a:t>Natural capital degradation</a:t>
            </a:r>
            <a:r>
              <a:rPr lang="en-US" b="0" noProof="1">
                <a:solidFill>
                  <a:srgbClr val="000000"/>
                </a:solidFill>
                <a:ea typeface="ＭＳ Ｐゴシック" charset="-128"/>
              </a:rPr>
              <a:t>:</a:t>
            </a:r>
            <a:r>
              <a:rPr b="0" noProof="1">
                <a:solidFill>
                  <a:srgbClr val="000000"/>
                </a:solidFill>
                <a:ea typeface="ＭＳ Ｐゴシック" charset="-128"/>
              </a:rPr>
              <a:t> </a:t>
            </a:r>
            <a:r>
              <a:rPr lang="en-US" sz="1200" kern="1200" baseline="0" dirty="0">
                <a:solidFill>
                  <a:srgbClr val="000000"/>
                </a:solidFill>
              </a:rPr>
              <a:t>To the left of the fence is overgrazed rangeland. The land to the right of the fence is lightly grazed.</a:t>
            </a:r>
            <a:endParaRPr noProof="1">
              <a:solidFill>
                <a:srgbClr val="000000"/>
              </a:solidFill>
              <a:ea typeface="ＭＳ Ｐゴシック" charset="-128"/>
            </a:endParaRPr>
          </a:p>
        </p:txBody>
      </p:sp>
      <p:sp>
        <p:nvSpPr>
          <p:cNvPr id="134148" name="Slide Number Placeholder 3"/>
          <p:cNvSpPr>
            <a:spLocks noGrp="1"/>
          </p:cNvSpPr>
          <p:nvPr>
            <p:ph type="sldNum" sz="quarter" idx="5"/>
          </p:nvPr>
        </p:nvSpPr>
        <p:spPr>
          <a:noFill/>
        </p:spPr>
        <p:txBody>
          <a:bodyPr/>
          <a:lstStyle/>
          <a:p>
            <a:fld id="{7258F2C0-B4FF-AC44-8048-13704A6E22E4}" type="slidenum">
              <a:rPr lang="en-US"/>
              <a:pPr/>
              <a:t>36</a:t>
            </a:fld>
            <a:endParaRPr lang="en-US" dirty="0"/>
          </a:p>
        </p:txBody>
      </p:sp>
    </p:spTree>
    <p:extLst>
      <p:ext uri="{BB962C8B-B14F-4D97-AF65-F5344CB8AC3E}">
        <p14:creationId xmlns:p14="http://schemas.microsoft.com/office/powerpoint/2010/main" val="4064631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dirty="0">
              <a:ea typeface="ＭＳ Ｐゴシック" charset="-128"/>
            </a:endParaRPr>
          </a:p>
        </p:txBody>
      </p:sp>
      <p:sp>
        <p:nvSpPr>
          <p:cNvPr id="135172" name="Slide Number Placeholder 3"/>
          <p:cNvSpPr>
            <a:spLocks noGrp="1"/>
          </p:cNvSpPr>
          <p:nvPr>
            <p:ph type="sldNum" sz="quarter" idx="5"/>
          </p:nvPr>
        </p:nvSpPr>
        <p:spPr>
          <a:noFill/>
        </p:spPr>
        <p:txBody>
          <a:bodyPr/>
          <a:lstStyle/>
          <a:p>
            <a:fld id="{0064739E-A562-1F49-9517-A93197272917}" type="slidenum">
              <a:rPr lang="en-US"/>
              <a:pPr/>
              <a:t>37</a:t>
            </a:fld>
            <a:endParaRPr lang="en-US" dirty="0"/>
          </a:p>
        </p:txBody>
      </p:sp>
    </p:spTree>
    <p:extLst>
      <p:ext uri="{BB962C8B-B14F-4D97-AF65-F5344CB8AC3E}">
        <p14:creationId xmlns:p14="http://schemas.microsoft.com/office/powerpoint/2010/main" val="78289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.21</a:t>
            </a:r>
            <a:r>
              <a:rPr b="0" noProof="1">
                <a:solidFill>
                  <a:srgbClr val="000000"/>
                </a:solidFill>
                <a:ea typeface="ＭＳ Ｐゴシック" charset="-128"/>
              </a:rPr>
              <a:t> Natural capital restoration. </a:t>
            </a:r>
            <a:r>
              <a:rPr lang="en-US" sz="1200" kern="1200" baseline="0" dirty="0">
                <a:solidFill>
                  <a:srgbClr val="000000"/>
                </a:solidFill>
              </a:rPr>
              <a:t>In the mid-1980s, cattle had degraded the vegetation and soil on this stream bank along the San Pedro River in the U.S. state of Arizona (left). Within 10 years, the area was restored through secondary ecological succession (right) after grazing and off-road vehicle use were banned (Concept 10.3).</a:t>
            </a:r>
            <a:endParaRPr noProof="1">
              <a:solidFill>
                <a:srgbClr val="000000"/>
              </a:solidFill>
              <a:latin typeface="FrutigerLTStd-Light" charset="0"/>
              <a:ea typeface="ＭＳ Ｐゴシック" charset="-128"/>
            </a:endParaRPr>
          </a:p>
        </p:txBody>
      </p:sp>
      <p:sp>
        <p:nvSpPr>
          <p:cNvPr id="137220" name="Slide Number Placeholder 3"/>
          <p:cNvSpPr>
            <a:spLocks noGrp="1"/>
          </p:cNvSpPr>
          <p:nvPr>
            <p:ph type="sldNum" sz="quarter" idx="5"/>
          </p:nvPr>
        </p:nvSpPr>
        <p:spPr>
          <a:noFill/>
        </p:spPr>
        <p:txBody>
          <a:bodyPr/>
          <a:lstStyle/>
          <a:p>
            <a:fld id="{53DC035B-F533-734A-94AC-AF8278F5EA7D}" type="slidenum">
              <a:rPr lang="en-US"/>
              <a:pPr/>
              <a:t>38</a:t>
            </a:fld>
            <a:endParaRPr lang="en-US" dirty="0"/>
          </a:p>
        </p:txBody>
      </p:sp>
    </p:spTree>
    <p:extLst>
      <p:ext uri="{BB962C8B-B14F-4D97-AF65-F5344CB8AC3E}">
        <p14:creationId xmlns:p14="http://schemas.microsoft.com/office/powerpoint/2010/main" val="1448838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90E6F7BA-4709-424C-A8C9-3BDA38655B08}" type="slidenum">
              <a:rPr lang="en-US"/>
              <a:pPr/>
              <a:t>39</a:t>
            </a:fld>
            <a:endParaRPr lang="en-US" dirty="0"/>
          </a:p>
        </p:txBody>
      </p:sp>
    </p:spTree>
    <p:extLst>
      <p:ext uri="{BB962C8B-B14F-4D97-AF65-F5344CB8AC3E}">
        <p14:creationId xmlns:p14="http://schemas.microsoft.com/office/powerpoint/2010/main" val="3690556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90E6F7BA-4709-424C-A8C9-3BDA38655B08}" type="slidenum">
              <a:rPr lang="en-US"/>
              <a:pPr/>
              <a:t>40</a:t>
            </a:fld>
            <a:endParaRPr lang="en-US" dirty="0"/>
          </a:p>
        </p:txBody>
      </p:sp>
    </p:spTree>
    <p:extLst>
      <p:ext uri="{BB962C8B-B14F-4D97-AF65-F5344CB8AC3E}">
        <p14:creationId xmlns:p14="http://schemas.microsoft.com/office/powerpoint/2010/main" val="212957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a:t>
            </a:fld>
            <a:endParaRPr lang="en-US" dirty="0"/>
          </a:p>
        </p:txBody>
      </p:sp>
    </p:spTree>
    <p:extLst>
      <p:ext uri="{BB962C8B-B14F-4D97-AF65-F5344CB8AC3E}">
        <p14:creationId xmlns:p14="http://schemas.microsoft.com/office/powerpoint/2010/main" val="1820152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90E6F7BA-4709-424C-A8C9-3BDA38655B08}" type="slidenum">
              <a:rPr lang="en-US"/>
              <a:pPr/>
              <a:t>41</a:t>
            </a:fld>
            <a:endParaRPr lang="en-US" dirty="0"/>
          </a:p>
        </p:txBody>
      </p:sp>
    </p:spTree>
    <p:extLst>
      <p:ext uri="{BB962C8B-B14F-4D97-AF65-F5344CB8AC3E}">
        <p14:creationId xmlns:p14="http://schemas.microsoft.com/office/powerpoint/2010/main" val="625226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90E6F7BA-4709-424C-A8C9-3BDA38655B08}" type="slidenum">
              <a:rPr lang="en-US"/>
              <a:pPr/>
              <a:t>42</a:t>
            </a:fld>
            <a:endParaRPr lang="en-US" dirty="0"/>
          </a:p>
        </p:txBody>
      </p:sp>
    </p:spTree>
    <p:extLst>
      <p:ext uri="{BB962C8B-B14F-4D97-AF65-F5344CB8AC3E}">
        <p14:creationId xmlns:p14="http://schemas.microsoft.com/office/powerpoint/2010/main" val="929867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.21</a:t>
            </a:r>
            <a:r>
              <a:rPr b="0" noProof="1">
                <a:solidFill>
                  <a:srgbClr val="000000"/>
                </a:solidFill>
                <a:ea typeface="ＭＳ Ｐゴシック" charset="-128"/>
              </a:rPr>
              <a:t> Natural capital restoration. </a:t>
            </a:r>
            <a:r>
              <a:rPr lang="en-US" sz="1200" kern="1200" baseline="0" dirty="0">
                <a:solidFill>
                  <a:srgbClr val="000000"/>
                </a:solidFill>
              </a:rPr>
              <a:t>In the mid-1980s, cattle had degraded the vegetation and soil on this stream bank along the San Pedro River in the U.S. state of Arizona (left). Within 10 years, the area was restored through secondary ecological succession (right) after grazing and off-road vehicle use were banned (Concept 10.3).</a:t>
            </a:r>
            <a:endParaRPr noProof="1">
              <a:solidFill>
                <a:srgbClr val="000000"/>
              </a:solidFill>
              <a:latin typeface="FrutigerLTStd-Light" charset="0"/>
              <a:ea typeface="ＭＳ Ｐゴシック" charset="-128"/>
            </a:endParaRPr>
          </a:p>
        </p:txBody>
      </p:sp>
      <p:sp>
        <p:nvSpPr>
          <p:cNvPr id="137220" name="Slide Number Placeholder 3"/>
          <p:cNvSpPr>
            <a:spLocks noGrp="1"/>
          </p:cNvSpPr>
          <p:nvPr>
            <p:ph type="sldNum" sz="quarter" idx="5"/>
          </p:nvPr>
        </p:nvSpPr>
        <p:spPr>
          <a:noFill/>
        </p:spPr>
        <p:txBody>
          <a:bodyPr/>
          <a:lstStyle/>
          <a:p>
            <a:fld id="{53DC035B-F533-734A-94AC-AF8278F5EA7D}" type="slidenum">
              <a:rPr lang="en-US"/>
              <a:pPr/>
              <a:t>43</a:t>
            </a:fld>
            <a:endParaRPr lang="en-US" dirty="0"/>
          </a:p>
        </p:txBody>
      </p:sp>
    </p:spTree>
    <p:extLst>
      <p:ext uri="{BB962C8B-B14F-4D97-AF65-F5344CB8AC3E}">
        <p14:creationId xmlns:p14="http://schemas.microsoft.com/office/powerpoint/2010/main" val="978960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90E6F7BA-4709-424C-A8C9-3BDA38655B08}" type="slidenum">
              <a:rPr lang="en-US"/>
              <a:pPr/>
              <a:t>44</a:t>
            </a:fld>
            <a:endParaRPr lang="en-US" dirty="0"/>
          </a:p>
        </p:txBody>
      </p:sp>
    </p:spTree>
    <p:extLst>
      <p:ext uri="{BB962C8B-B14F-4D97-AF65-F5344CB8AC3E}">
        <p14:creationId xmlns:p14="http://schemas.microsoft.com/office/powerpoint/2010/main" val="662786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90E6F7BA-4709-424C-A8C9-3BDA38655B08}" type="slidenum">
              <a:rPr lang="en-US"/>
              <a:pPr/>
              <a:t>45</a:t>
            </a:fld>
            <a:endParaRPr lang="en-US" dirty="0"/>
          </a:p>
        </p:txBody>
      </p:sp>
    </p:spTree>
    <p:extLst>
      <p:ext uri="{BB962C8B-B14F-4D97-AF65-F5344CB8AC3E}">
        <p14:creationId xmlns:p14="http://schemas.microsoft.com/office/powerpoint/2010/main" val="1117052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dirty="0">
              <a:ea typeface="ＭＳ Ｐゴシック" charset="-128"/>
            </a:endParaRPr>
          </a:p>
        </p:txBody>
      </p:sp>
      <p:sp>
        <p:nvSpPr>
          <p:cNvPr id="139268" name="Slide Number Placeholder 3"/>
          <p:cNvSpPr>
            <a:spLocks noGrp="1"/>
          </p:cNvSpPr>
          <p:nvPr>
            <p:ph type="sldNum" sz="quarter" idx="5"/>
          </p:nvPr>
        </p:nvSpPr>
        <p:spPr>
          <a:noFill/>
        </p:spPr>
        <p:txBody>
          <a:bodyPr/>
          <a:lstStyle/>
          <a:p>
            <a:fld id="{FFC989A7-DB46-684B-BC93-8C90F2B2A9F1}" type="slidenum">
              <a:rPr lang="en-US"/>
              <a:pPr/>
              <a:t>46</a:t>
            </a:fld>
            <a:endParaRPr lang="en-US" dirty="0"/>
          </a:p>
        </p:txBody>
      </p:sp>
    </p:spTree>
    <p:extLst>
      <p:ext uri="{BB962C8B-B14F-4D97-AF65-F5344CB8AC3E}">
        <p14:creationId xmlns:p14="http://schemas.microsoft.com/office/powerpoint/2010/main" val="4259193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dirty="0">
              <a:ea typeface="ＭＳ Ｐゴシック" charset="-128"/>
            </a:endParaRPr>
          </a:p>
        </p:txBody>
      </p:sp>
      <p:sp>
        <p:nvSpPr>
          <p:cNvPr id="154628" name="Slide Number Placeholder 3"/>
          <p:cNvSpPr>
            <a:spLocks noGrp="1"/>
          </p:cNvSpPr>
          <p:nvPr>
            <p:ph type="sldNum" sz="quarter" idx="5"/>
          </p:nvPr>
        </p:nvSpPr>
        <p:spPr>
          <a:noFill/>
        </p:spPr>
        <p:txBody>
          <a:bodyPr/>
          <a:lstStyle/>
          <a:p>
            <a:fld id="{A93F66B5-A143-7644-8E56-8A71FAA4B7F3}" type="slidenum">
              <a:rPr lang="en-US"/>
              <a:pPr/>
              <a:t>47</a:t>
            </a:fld>
            <a:endParaRPr lang="en-US" dirty="0"/>
          </a:p>
        </p:txBody>
      </p:sp>
    </p:spTree>
    <p:extLst>
      <p:ext uri="{BB962C8B-B14F-4D97-AF65-F5344CB8AC3E}">
        <p14:creationId xmlns:p14="http://schemas.microsoft.com/office/powerpoint/2010/main" val="2058313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48</a:t>
            </a:fld>
            <a:endParaRPr lang="en-US" dirty="0"/>
          </a:p>
        </p:txBody>
      </p:sp>
    </p:spTree>
    <p:extLst>
      <p:ext uri="{BB962C8B-B14F-4D97-AF65-F5344CB8AC3E}">
        <p14:creationId xmlns:p14="http://schemas.microsoft.com/office/powerpoint/2010/main" val="1406279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49</a:t>
            </a:fld>
            <a:endParaRPr lang="en-US" dirty="0"/>
          </a:p>
        </p:txBody>
      </p:sp>
    </p:spTree>
    <p:extLst>
      <p:ext uri="{BB962C8B-B14F-4D97-AF65-F5344CB8AC3E}">
        <p14:creationId xmlns:p14="http://schemas.microsoft.com/office/powerpoint/2010/main" val="30662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50</a:t>
            </a:fld>
            <a:endParaRPr lang="en-US" dirty="0"/>
          </a:p>
        </p:txBody>
      </p:sp>
    </p:spTree>
    <p:extLst>
      <p:ext uri="{BB962C8B-B14F-4D97-AF65-F5344CB8AC3E}">
        <p14:creationId xmlns:p14="http://schemas.microsoft.com/office/powerpoint/2010/main" val="203252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D3CD9B-CE42-4146-BA80-0621AC328FBA}" type="slidenum">
              <a:rPr lang="en-US"/>
              <a:pPr>
                <a:defRPr/>
              </a:pPr>
              <a:t>6</a:t>
            </a:fld>
            <a:endParaRPr lang="en-US" dirty="0"/>
          </a:p>
        </p:txBody>
      </p:sp>
      <p:sp>
        <p:nvSpPr>
          <p:cNvPr id="9011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10.2 </a:t>
            </a:r>
            <a:r>
              <a:rPr lang="en-US" dirty="0"/>
              <a:t>Forests provide many important ecosystem and economic services (Concept </a:t>
            </a:r>
            <a:r>
              <a:rPr lang="en-US" b="0" dirty="0"/>
              <a:t>10.1A). </a:t>
            </a:r>
            <a:r>
              <a:rPr lang="en-US" b="0" i="0" dirty="0"/>
              <a:t>Critical thinking: </a:t>
            </a:r>
            <a:r>
              <a:rPr lang="en-US" dirty="0"/>
              <a:t>Which two ecosystem services and which two economic services do you think are the most important?</a:t>
            </a:r>
            <a:br>
              <a:rPr lang="en-US" dirty="0"/>
            </a:br>
            <a:endParaRPr lang="en-US" dirty="0"/>
          </a:p>
        </p:txBody>
      </p:sp>
    </p:spTree>
    <p:extLst>
      <p:ext uri="{BB962C8B-B14F-4D97-AF65-F5344CB8AC3E}">
        <p14:creationId xmlns:p14="http://schemas.microsoft.com/office/powerpoint/2010/main" val="354654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51</a:t>
            </a:fld>
            <a:endParaRPr lang="en-US" dirty="0"/>
          </a:p>
        </p:txBody>
      </p:sp>
    </p:spTree>
    <p:extLst>
      <p:ext uri="{BB962C8B-B14F-4D97-AF65-F5344CB8AC3E}">
        <p14:creationId xmlns:p14="http://schemas.microsoft.com/office/powerpoint/2010/main" val="4023441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dirty="0">
              <a:ea typeface="ＭＳ Ｐゴシック" charset="-128"/>
            </a:endParaRPr>
          </a:p>
        </p:txBody>
      </p:sp>
      <p:sp>
        <p:nvSpPr>
          <p:cNvPr id="140292" name="Slide Number Placeholder 3"/>
          <p:cNvSpPr>
            <a:spLocks noGrp="1"/>
          </p:cNvSpPr>
          <p:nvPr>
            <p:ph type="sldNum" sz="quarter" idx="5"/>
          </p:nvPr>
        </p:nvSpPr>
        <p:spPr>
          <a:noFill/>
        </p:spPr>
        <p:txBody>
          <a:bodyPr/>
          <a:lstStyle/>
          <a:p>
            <a:fld id="{9F329DB1-4B7B-064B-A99C-F6F807307D9A}" type="slidenum">
              <a:rPr lang="en-US"/>
              <a:pPr/>
              <a:t>52</a:t>
            </a:fld>
            <a:endParaRPr lang="en-US" dirty="0"/>
          </a:p>
        </p:txBody>
      </p:sp>
    </p:spTree>
    <p:extLst>
      <p:ext uri="{BB962C8B-B14F-4D97-AF65-F5344CB8AC3E}">
        <p14:creationId xmlns:p14="http://schemas.microsoft.com/office/powerpoint/2010/main" val="1804573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dirty="0">
              <a:ea typeface="ＭＳ Ｐゴシック" charset="-128"/>
            </a:endParaRPr>
          </a:p>
        </p:txBody>
      </p:sp>
      <p:sp>
        <p:nvSpPr>
          <p:cNvPr id="141316" name="Slide Number Placeholder 3"/>
          <p:cNvSpPr>
            <a:spLocks noGrp="1"/>
          </p:cNvSpPr>
          <p:nvPr>
            <p:ph type="sldNum" sz="quarter" idx="5"/>
          </p:nvPr>
        </p:nvSpPr>
        <p:spPr>
          <a:noFill/>
        </p:spPr>
        <p:txBody>
          <a:bodyPr/>
          <a:lstStyle/>
          <a:p>
            <a:fld id="{852638AD-603F-BF4D-ACE8-F52269277B85}" type="slidenum">
              <a:rPr lang="en-US"/>
              <a:pPr/>
              <a:t>53</a:t>
            </a:fld>
            <a:endParaRPr lang="en-US" dirty="0"/>
          </a:p>
        </p:txBody>
      </p:sp>
    </p:spTree>
    <p:extLst>
      <p:ext uri="{BB962C8B-B14F-4D97-AF65-F5344CB8AC3E}">
        <p14:creationId xmlns:p14="http://schemas.microsoft.com/office/powerpoint/2010/main" val="2507894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54</a:t>
            </a:fld>
            <a:endParaRPr lang="en-US" dirty="0"/>
          </a:p>
        </p:txBody>
      </p:sp>
    </p:spTree>
    <p:extLst>
      <p:ext uri="{BB962C8B-B14F-4D97-AF65-F5344CB8AC3E}">
        <p14:creationId xmlns:p14="http://schemas.microsoft.com/office/powerpoint/2010/main" val="1506991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55</a:t>
            </a:fld>
            <a:endParaRPr lang="en-US" dirty="0"/>
          </a:p>
        </p:txBody>
      </p:sp>
    </p:spTree>
    <p:extLst>
      <p:ext uri="{BB962C8B-B14F-4D97-AF65-F5344CB8AC3E}">
        <p14:creationId xmlns:p14="http://schemas.microsoft.com/office/powerpoint/2010/main" val="4014683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10.B After becoming</a:t>
            </a:r>
            <a:r>
              <a:rPr lang="en-US" baseline="0" dirty="0"/>
              <a:t> almost extinct in much of the western United States, the gray wolf was listed and protected as an endangered species in 1974.</a:t>
            </a:r>
            <a:endParaRPr lang="en-US" dirty="0"/>
          </a:p>
        </p:txBody>
      </p:sp>
      <p:sp>
        <p:nvSpPr>
          <p:cNvPr id="4" name="Slide Number Placeholder 3"/>
          <p:cNvSpPr>
            <a:spLocks noGrp="1"/>
          </p:cNvSpPr>
          <p:nvPr>
            <p:ph type="sldNum" sz="quarter" idx="10"/>
          </p:nvPr>
        </p:nvSpPr>
        <p:spPr/>
        <p:txBody>
          <a:bodyPr/>
          <a:lstStyle/>
          <a:p>
            <a:fld id="{69BBE4C0-D950-754E-940B-9ECF18158570}" type="slidenum">
              <a:rPr lang="en-US" smtClean="0"/>
              <a:pPr/>
              <a:t>56</a:t>
            </a:fld>
            <a:endParaRPr lang="en-US" dirty="0"/>
          </a:p>
        </p:txBody>
      </p:sp>
    </p:spTree>
    <p:extLst>
      <p:ext uri="{BB962C8B-B14F-4D97-AF65-F5344CB8AC3E}">
        <p14:creationId xmlns:p14="http://schemas.microsoft.com/office/powerpoint/2010/main" val="3350581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r>
              <a:rPr lang="en-US" dirty="0"/>
              <a:t>Figure 10.B After becoming</a:t>
            </a:r>
            <a:r>
              <a:rPr lang="en-US" baseline="0" dirty="0"/>
              <a:t> almost extinct in much of the western United States, the gray wolf was listed and protected as an endangered species in 1974.</a:t>
            </a:r>
            <a:endParaRPr lang="en-US" dirty="0"/>
          </a:p>
        </p:txBody>
      </p:sp>
      <p:sp>
        <p:nvSpPr>
          <p:cNvPr id="151556" name="Slide Number Placeholder 3"/>
          <p:cNvSpPr>
            <a:spLocks noGrp="1"/>
          </p:cNvSpPr>
          <p:nvPr>
            <p:ph type="sldNum" sz="quarter" idx="5"/>
          </p:nvPr>
        </p:nvSpPr>
        <p:spPr>
          <a:noFill/>
        </p:spPr>
        <p:txBody>
          <a:bodyPr/>
          <a:lstStyle/>
          <a:p>
            <a:fld id="{8EA18848-9006-BB42-A722-19E4E8344B77}" type="slidenum">
              <a:rPr lang="en-US"/>
              <a:pPr/>
              <a:t>57</a:t>
            </a:fld>
            <a:endParaRPr lang="en-US" dirty="0"/>
          </a:p>
        </p:txBody>
      </p:sp>
    </p:spTree>
    <p:extLst>
      <p:ext uri="{BB962C8B-B14F-4D97-AF65-F5344CB8AC3E}">
        <p14:creationId xmlns:p14="http://schemas.microsoft.com/office/powerpoint/2010/main" val="3924692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58</a:t>
            </a:fld>
            <a:endParaRPr lang="en-US" dirty="0"/>
          </a:p>
        </p:txBody>
      </p:sp>
    </p:spTree>
    <p:extLst>
      <p:ext uri="{BB962C8B-B14F-4D97-AF65-F5344CB8AC3E}">
        <p14:creationId xmlns:p14="http://schemas.microsoft.com/office/powerpoint/2010/main" val="1660331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dirty="0">
              <a:ea typeface="ＭＳ Ｐゴシック" charset="-128"/>
            </a:endParaRPr>
          </a:p>
        </p:txBody>
      </p:sp>
      <p:sp>
        <p:nvSpPr>
          <p:cNvPr id="150532" name="Slide Number Placeholder 3"/>
          <p:cNvSpPr>
            <a:spLocks noGrp="1"/>
          </p:cNvSpPr>
          <p:nvPr>
            <p:ph type="sldNum" sz="quarter" idx="5"/>
          </p:nvPr>
        </p:nvSpPr>
        <p:spPr>
          <a:noFill/>
        </p:spPr>
        <p:txBody>
          <a:bodyPr/>
          <a:lstStyle/>
          <a:p>
            <a:fld id="{065675EF-3946-B34D-B91F-8CEEA3704219}" type="slidenum">
              <a:rPr lang="en-US"/>
              <a:pPr/>
              <a:t>59</a:t>
            </a:fld>
            <a:endParaRPr lang="en-US" dirty="0"/>
          </a:p>
        </p:txBody>
      </p:sp>
    </p:spTree>
    <p:extLst>
      <p:ext uri="{BB962C8B-B14F-4D97-AF65-F5344CB8AC3E}">
        <p14:creationId xmlns:p14="http://schemas.microsoft.com/office/powerpoint/2010/main" val="1530950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.25</a:t>
            </a:r>
            <a:r>
              <a:rPr b="0" noProof="1">
                <a:solidFill>
                  <a:srgbClr val="000000"/>
                </a:solidFill>
                <a:ea typeface="ＭＳ Ｐゴシック" charset="-128"/>
              </a:rPr>
              <a:t>: </a:t>
            </a:r>
            <a:r>
              <a:rPr lang="en-US" b="0" dirty="0">
                <a:solidFill>
                  <a:srgbClr val="000000"/>
                </a:solidFill>
                <a:ea typeface="ＭＳ Ｐゴシック" charset="-128"/>
              </a:rPr>
              <a:t>S</a:t>
            </a:r>
            <a:r>
              <a:rPr b="0" noProof="1">
                <a:solidFill>
                  <a:srgbClr val="000000"/>
                </a:solidFill>
                <a:ea typeface="ＭＳ Ｐゴシック" charset="-128"/>
              </a:rPr>
              <a:t>olutions</a:t>
            </a:r>
            <a:r>
              <a:rPr lang="en-US" b="0" noProof="1">
                <a:solidFill>
                  <a:srgbClr val="000000"/>
                </a:solidFill>
                <a:ea typeface="ＭＳ Ｐゴシック" charset="-128"/>
              </a:rPr>
              <a:t>:</a:t>
            </a:r>
            <a:r>
              <a:rPr lang="en-US" b="0" baseline="0" noProof="1">
                <a:solidFill>
                  <a:srgbClr val="000000"/>
                </a:solidFill>
                <a:ea typeface="ＭＳ Ｐゴシック" charset="-128"/>
              </a:rPr>
              <a:t> </a:t>
            </a:r>
            <a:r>
              <a:rPr lang="en-US" sz="1200" kern="1200" baseline="0" dirty="0">
                <a:solidFill>
                  <a:srgbClr val="000000"/>
                </a:solidFill>
              </a:rPr>
              <a:t>Costa Rica has created several megareserves. Green areas are protected natural parklands and yellow areas are the surrounding buffer zones.</a:t>
            </a:r>
            <a:endParaRPr noProof="1">
              <a:solidFill>
                <a:srgbClr val="000000"/>
              </a:solidFill>
              <a:ea typeface="ＭＳ Ｐゴシック" charset="-128"/>
            </a:endParaRPr>
          </a:p>
        </p:txBody>
      </p:sp>
      <p:sp>
        <p:nvSpPr>
          <p:cNvPr id="151556" name="Slide Number Placeholder 3"/>
          <p:cNvSpPr>
            <a:spLocks noGrp="1"/>
          </p:cNvSpPr>
          <p:nvPr>
            <p:ph type="sldNum" sz="quarter" idx="5"/>
          </p:nvPr>
        </p:nvSpPr>
        <p:spPr>
          <a:noFill/>
        </p:spPr>
        <p:txBody>
          <a:bodyPr/>
          <a:lstStyle/>
          <a:p>
            <a:fld id="{8EA18848-9006-BB42-A722-19E4E8344B77}" type="slidenum">
              <a:rPr lang="en-US"/>
              <a:pPr/>
              <a:t>60</a:t>
            </a:fld>
            <a:endParaRPr lang="en-US" dirty="0"/>
          </a:p>
        </p:txBody>
      </p:sp>
    </p:spTree>
    <p:extLst>
      <p:ext uri="{BB962C8B-B14F-4D97-AF65-F5344CB8AC3E}">
        <p14:creationId xmlns:p14="http://schemas.microsoft.com/office/powerpoint/2010/main" val="392469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8F3F8CD6-9632-CF4C-9A20-2D97905ED734}" type="slidenum">
              <a:rPr lang="en-US"/>
              <a:pPr/>
              <a:t>7</a:t>
            </a:fld>
            <a:endParaRPr lang="en-US" dirty="0"/>
          </a:p>
        </p:txBody>
      </p:sp>
    </p:spTree>
    <p:extLst>
      <p:ext uri="{BB962C8B-B14F-4D97-AF65-F5344CB8AC3E}">
        <p14:creationId xmlns:p14="http://schemas.microsoft.com/office/powerpoint/2010/main" val="3432112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dirty="0">
              <a:ea typeface="ＭＳ Ｐゴシック" charset="-128"/>
            </a:endParaRPr>
          </a:p>
        </p:txBody>
      </p:sp>
      <p:sp>
        <p:nvSpPr>
          <p:cNvPr id="159748" name="Slide Number Placeholder 3"/>
          <p:cNvSpPr>
            <a:spLocks noGrp="1"/>
          </p:cNvSpPr>
          <p:nvPr>
            <p:ph type="sldNum" sz="quarter" idx="5"/>
          </p:nvPr>
        </p:nvSpPr>
        <p:spPr>
          <a:noFill/>
        </p:spPr>
        <p:txBody>
          <a:bodyPr/>
          <a:lstStyle/>
          <a:p>
            <a:fld id="{70A007CC-61A0-8849-8CA7-84505303E8B8}" type="slidenum">
              <a:rPr lang="en-US"/>
              <a:pPr/>
              <a:t>61</a:t>
            </a:fld>
            <a:endParaRPr lang="en-US" dirty="0"/>
          </a:p>
        </p:txBody>
      </p:sp>
    </p:spTree>
    <p:extLst>
      <p:ext uri="{BB962C8B-B14F-4D97-AF65-F5344CB8AC3E}">
        <p14:creationId xmlns:p14="http://schemas.microsoft.com/office/powerpoint/2010/main" val="888917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dirty="0">
              <a:ea typeface="ＭＳ Ｐゴシック" charset="-128"/>
            </a:endParaRPr>
          </a:p>
        </p:txBody>
      </p:sp>
      <p:sp>
        <p:nvSpPr>
          <p:cNvPr id="160772" name="Slide Number Placeholder 3"/>
          <p:cNvSpPr>
            <a:spLocks noGrp="1"/>
          </p:cNvSpPr>
          <p:nvPr>
            <p:ph type="sldNum" sz="quarter" idx="5"/>
          </p:nvPr>
        </p:nvSpPr>
        <p:spPr>
          <a:noFill/>
        </p:spPr>
        <p:txBody>
          <a:bodyPr/>
          <a:lstStyle/>
          <a:p>
            <a:fld id="{86AC3F65-2338-BE41-AE22-BE326E8B6D6C}" type="slidenum">
              <a:rPr lang="en-US"/>
              <a:pPr/>
              <a:t>62</a:t>
            </a:fld>
            <a:endParaRPr lang="en-US" dirty="0"/>
          </a:p>
        </p:txBody>
      </p:sp>
    </p:spTree>
    <p:extLst>
      <p:ext uri="{BB962C8B-B14F-4D97-AF65-F5344CB8AC3E}">
        <p14:creationId xmlns:p14="http://schemas.microsoft.com/office/powerpoint/2010/main" val="396038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dirty="0">
              <a:ea typeface="ＭＳ Ｐゴシック" charset="-128"/>
            </a:endParaRPr>
          </a:p>
        </p:txBody>
      </p:sp>
      <p:sp>
        <p:nvSpPr>
          <p:cNvPr id="161796" name="Slide Number Placeholder 3"/>
          <p:cNvSpPr>
            <a:spLocks noGrp="1"/>
          </p:cNvSpPr>
          <p:nvPr>
            <p:ph type="sldNum" sz="quarter" idx="5"/>
          </p:nvPr>
        </p:nvSpPr>
        <p:spPr>
          <a:noFill/>
        </p:spPr>
        <p:txBody>
          <a:bodyPr/>
          <a:lstStyle/>
          <a:p>
            <a:fld id="{D45217BF-60B1-A940-B201-C7F5C40FD4A8}" type="slidenum">
              <a:rPr lang="en-US"/>
              <a:pPr/>
              <a:t>63</a:t>
            </a:fld>
            <a:endParaRPr lang="en-US" dirty="0"/>
          </a:p>
        </p:txBody>
      </p:sp>
    </p:spTree>
    <p:extLst>
      <p:ext uri="{BB962C8B-B14F-4D97-AF65-F5344CB8AC3E}">
        <p14:creationId xmlns:p14="http://schemas.microsoft.com/office/powerpoint/2010/main" val="4111552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en-US" dirty="0">
              <a:ea typeface="ＭＳ Ｐゴシック" charset="-128"/>
            </a:endParaRPr>
          </a:p>
        </p:txBody>
      </p:sp>
      <p:sp>
        <p:nvSpPr>
          <p:cNvPr id="164868" name="Slide Number Placeholder 3"/>
          <p:cNvSpPr>
            <a:spLocks noGrp="1"/>
          </p:cNvSpPr>
          <p:nvPr>
            <p:ph type="sldNum" sz="quarter" idx="5"/>
          </p:nvPr>
        </p:nvSpPr>
        <p:spPr>
          <a:noFill/>
        </p:spPr>
        <p:txBody>
          <a:bodyPr/>
          <a:lstStyle/>
          <a:p>
            <a:fld id="{06290F06-FCC8-174D-9BC7-5E5D360A61A7}" type="slidenum">
              <a:rPr lang="en-US"/>
              <a:pPr/>
              <a:t>64</a:t>
            </a:fld>
            <a:endParaRPr lang="en-US" dirty="0"/>
          </a:p>
        </p:txBody>
      </p:sp>
    </p:spTree>
    <p:extLst>
      <p:ext uri="{BB962C8B-B14F-4D97-AF65-F5344CB8AC3E}">
        <p14:creationId xmlns:p14="http://schemas.microsoft.com/office/powerpoint/2010/main" val="2263351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10.28 </a:t>
            </a:r>
            <a:r>
              <a:rPr lang="en-US" sz="1200" b="0" i="0" u="none" strike="noStrike" kern="1200" baseline="0" dirty="0">
                <a:solidFill>
                  <a:schemeClr val="tx1"/>
                </a:solidFill>
                <a:latin typeface="Arial"/>
                <a:ea typeface="ＭＳ Ｐゴシック" pitchFamily="1" charset="-128"/>
                <a:cs typeface="ＭＳ Ｐゴシック" charset="-128"/>
              </a:rPr>
              <a:t>Individuals matter: Ways to help to sustain terrestrial biodiversity. Critical thinking: Which two of these actions do you think are the most important ones to take? Why? Which of these things do you already do?</a:t>
            </a:r>
            <a:endParaRPr lang="en-US" dirty="0"/>
          </a:p>
        </p:txBody>
      </p:sp>
      <p:sp>
        <p:nvSpPr>
          <p:cNvPr id="4" name="Slide Number Placeholder 3"/>
          <p:cNvSpPr>
            <a:spLocks noGrp="1"/>
          </p:cNvSpPr>
          <p:nvPr>
            <p:ph type="sldNum" sz="quarter" idx="10"/>
          </p:nvPr>
        </p:nvSpPr>
        <p:spPr/>
        <p:txBody>
          <a:bodyPr/>
          <a:lstStyle/>
          <a:p>
            <a:fld id="{69BBE4C0-D950-754E-940B-9ECF18158570}" type="slidenum">
              <a:rPr lang="en-US" smtClean="0"/>
              <a:pPr/>
              <a:t>65</a:t>
            </a:fld>
            <a:endParaRPr lang="en-US" dirty="0"/>
          </a:p>
        </p:txBody>
      </p:sp>
    </p:spTree>
    <p:extLst>
      <p:ext uri="{BB962C8B-B14F-4D97-AF65-F5344CB8AC3E}">
        <p14:creationId xmlns:p14="http://schemas.microsoft.com/office/powerpoint/2010/main" val="93832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dirty="0">
              <a:ea typeface="ＭＳ Ｐゴシック" charset="-128"/>
            </a:endParaRPr>
          </a:p>
        </p:txBody>
      </p:sp>
      <p:sp>
        <p:nvSpPr>
          <p:cNvPr id="139268" name="Slide Number Placeholder 3"/>
          <p:cNvSpPr>
            <a:spLocks noGrp="1"/>
          </p:cNvSpPr>
          <p:nvPr>
            <p:ph type="sldNum" sz="quarter" idx="5"/>
          </p:nvPr>
        </p:nvSpPr>
        <p:spPr>
          <a:noFill/>
        </p:spPr>
        <p:txBody>
          <a:bodyPr/>
          <a:lstStyle/>
          <a:p>
            <a:fld id="{FFC989A7-DB46-684B-BC93-8C90F2B2A9F1}" type="slidenum">
              <a:rPr lang="en-US"/>
              <a:pPr/>
              <a:t>66</a:t>
            </a:fld>
            <a:endParaRPr lang="en-US" dirty="0"/>
          </a:p>
        </p:txBody>
      </p:sp>
    </p:spTree>
    <p:extLst>
      <p:ext uri="{BB962C8B-B14F-4D97-AF65-F5344CB8AC3E}">
        <p14:creationId xmlns:p14="http://schemas.microsoft.com/office/powerpoint/2010/main" val="2115014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67</a:t>
            </a:fld>
            <a:endParaRPr lang="en-US" dirty="0"/>
          </a:p>
        </p:txBody>
      </p:sp>
    </p:spTree>
    <p:extLst>
      <p:ext uri="{BB962C8B-B14F-4D97-AF65-F5344CB8AC3E}">
        <p14:creationId xmlns:p14="http://schemas.microsoft.com/office/powerpoint/2010/main" val="2591731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68</a:t>
            </a:fld>
            <a:endParaRPr lang="en-US" dirty="0"/>
          </a:p>
        </p:txBody>
      </p:sp>
    </p:spTree>
    <p:extLst>
      <p:ext uri="{BB962C8B-B14F-4D97-AF65-F5344CB8AC3E}">
        <p14:creationId xmlns:p14="http://schemas.microsoft.com/office/powerpoint/2010/main" val="11271350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69</a:t>
            </a:fld>
            <a:endParaRPr lang="en-US" dirty="0"/>
          </a:p>
        </p:txBody>
      </p:sp>
    </p:spTree>
    <p:extLst>
      <p:ext uri="{BB962C8B-B14F-4D97-AF65-F5344CB8AC3E}">
        <p14:creationId xmlns:p14="http://schemas.microsoft.com/office/powerpoint/2010/main" val="34193340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70</a:t>
            </a:fld>
            <a:endParaRPr lang="en-US" dirty="0"/>
          </a:p>
        </p:txBody>
      </p:sp>
    </p:spTree>
    <p:extLst>
      <p:ext uri="{BB962C8B-B14F-4D97-AF65-F5344CB8AC3E}">
        <p14:creationId xmlns:p14="http://schemas.microsoft.com/office/powerpoint/2010/main" val="344288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.3</a:t>
            </a:r>
            <a:r>
              <a:rPr b="0" noProof="1">
                <a:solidFill>
                  <a:srgbClr val="000000"/>
                </a:solidFill>
                <a:ea typeface="ＭＳ Ｐゴシック" charset="-128"/>
              </a:rPr>
              <a:t> </a:t>
            </a:r>
            <a:r>
              <a:rPr lang="en-US" sz="1200" kern="1200" baseline="0" dirty="0">
                <a:solidFill>
                  <a:srgbClr val="000000"/>
                </a:solidFill>
              </a:rPr>
              <a:t>Od-growth forest in Poland.</a:t>
            </a:r>
            <a:endParaRPr noProof="1">
              <a:solidFill>
                <a:srgbClr val="000000"/>
              </a:solidFill>
              <a:latin typeface="Frutiger LT Std 45 Light" charset="0"/>
              <a:ea typeface="ＭＳ Ｐゴシック" charset="-128"/>
            </a:endParaRPr>
          </a:p>
        </p:txBody>
      </p:sp>
      <p:sp>
        <p:nvSpPr>
          <p:cNvPr id="93188" name="Slide Number Placeholder 3"/>
          <p:cNvSpPr>
            <a:spLocks noGrp="1"/>
          </p:cNvSpPr>
          <p:nvPr>
            <p:ph type="sldNum" sz="quarter" idx="5"/>
          </p:nvPr>
        </p:nvSpPr>
        <p:spPr>
          <a:noFill/>
        </p:spPr>
        <p:txBody>
          <a:bodyPr/>
          <a:lstStyle/>
          <a:p>
            <a:fld id="{7AD5FDFD-F78B-474E-88F6-9B7FC5B9E2A5}" type="slidenum">
              <a:rPr lang="en-US"/>
              <a:pPr/>
              <a:t>8</a:t>
            </a:fld>
            <a:endParaRPr lang="en-US" dirty="0"/>
          </a:p>
        </p:txBody>
      </p:sp>
    </p:spTree>
    <p:extLst>
      <p:ext uri="{BB962C8B-B14F-4D97-AF65-F5344CB8AC3E}">
        <p14:creationId xmlns:p14="http://schemas.microsoft.com/office/powerpoint/2010/main" val="108275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71</a:t>
            </a:fld>
            <a:endParaRPr lang="en-US" dirty="0"/>
          </a:p>
        </p:txBody>
      </p:sp>
    </p:spTree>
    <p:extLst>
      <p:ext uri="{BB962C8B-B14F-4D97-AF65-F5344CB8AC3E}">
        <p14:creationId xmlns:p14="http://schemas.microsoft.com/office/powerpoint/2010/main" val="32646357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72</a:t>
            </a:fld>
            <a:endParaRPr lang="en-US" dirty="0"/>
          </a:p>
        </p:txBody>
      </p:sp>
    </p:spTree>
    <p:extLst>
      <p:ext uri="{BB962C8B-B14F-4D97-AF65-F5344CB8AC3E}">
        <p14:creationId xmlns:p14="http://schemas.microsoft.com/office/powerpoint/2010/main" val="7909436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73</a:t>
            </a:fld>
            <a:endParaRPr lang="en-US" dirty="0"/>
          </a:p>
        </p:txBody>
      </p:sp>
    </p:spTree>
    <p:extLst>
      <p:ext uri="{BB962C8B-B14F-4D97-AF65-F5344CB8AC3E}">
        <p14:creationId xmlns:p14="http://schemas.microsoft.com/office/powerpoint/2010/main" val="7067740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74</a:t>
            </a:fld>
            <a:endParaRPr lang="en-US" dirty="0"/>
          </a:p>
        </p:txBody>
      </p:sp>
    </p:spTree>
    <p:extLst>
      <p:ext uri="{BB962C8B-B14F-4D97-AF65-F5344CB8AC3E}">
        <p14:creationId xmlns:p14="http://schemas.microsoft.com/office/powerpoint/2010/main" val="37723281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75</a:t>
            </a:fld>
            <a:endParaRPr lang="en-US" dirty="0"/>
          </a:p>
        </p:txBody>
      </p:sp>
    </p:spTree>
    <p:extLst>
      <p:ext uri="{BB962C8B-B14F-4D97-AF65-F5344CB8AC3E}">
        <p14:creationId xmlns:p14="http://schemas.microsoft.com/office/powerpoint/2010/main" val="14069122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76</a:t>
            </a:fld>
            <a:endParaRPr lang="en-US" dirty="0"/>
          </a:p>
        </p:txBody>
      </p:sp>
    </p:spTree>
    <p:extLst>
      <p:ext uri="{BB962C8B-B14F-4D97-AF65-F5344CB8AC3E}">
        <p14:creationId xmlns:p14="http://schemas.microsoft.com/office/powerpoint/2010/main" val="882226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77</a:t>
            </a:fld>
            <a:endParaRPr lang="en-US" dirty="0"/>
          </a:p>
        </p:txBody>
      </p:sp>
    </p:spTree>
    <p:extLst>
      <p:ext uri="{BB962C8B-B14F-4D97-AF65-F5344CB8AC3E}">
        <p14:creationId xmlns:p14="http://schemas.microsoft.com/office/powerpoint/2010/main" val="4838424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78</a:t>
            </a:fld>
            <a:endParaRPr lang="en-US" dirty="0"/>
          </a:p>
        </p:txBody>
      </p:sp>
    </p:spTree>
    <p:extLst>
      <p:ext uri="{BB962C8B-B14F-4D97-AF65-F5344CB8AC3E}">
        <p14:creationId xmlns:p14="http://schemas.microsoft.com/office/powerpoint/2010/main" val="21776630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79</a:t>
            </a:fld>
            <a:endParaRPr lang="en-US" dirty="0"/>
          </a:p>
        </p:txBody>
      </p:sp>
    </p:spTree>
    <p:extLst>
      <p:ext uri="{BB962C8B-B14F-4D97-AF65-F5344CB8AC3E}">
        <p14:creationId xmlns:p14="http://schemas.microsoft.com/office/powerpoint/2010/main" val="21299223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80</a:t>
            </a:fld>
            <a:endParaRPr lang="en-US" dirty="0"/>
          </a:p>
        </p:txBody>
      </p:sp>
    </p:spTree>
    <p:extLst>
      <p:ext uri="{BB962C8B-B14F-4D97-AF65-F5344CB8AC3E}">
        <p14:creationId xmlns:p14="http://schemas.microsoft.com/office/powerpoint/2010/main" val="347817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9</a:t>
            </a:fld>
            <a:endParaRPr lang="en-US" dirty="0"/>
          </a:p>
        </p:txBody>
      </p:sp>
    </p:spTree>
    <p:extLst>
      <p:ext uri="{BB962C8B-B14F-4D97-AF65-F5344CB8AC3E}">
        <p14:creationId xmlns:p14="http://schemas.microsoft.com/office/powerpoint/2010/main" val="34706946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81</a:t>
            </a:fld>
            <a:endParaRPr lang="en-US" dirty="0"/>
          </a:p>
        </p:txBody>
      </p:sp>
    </p:spTree>
    <p:extLst>
      <p:ext uri="{BB962C8B-B14F-4D97-AF65-F5344CB8AC3E}">
        <p14:creationId xmlns:p14="http://schemas.microsoft.com/office/powerpoint/2010/main" val="23574593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82</a:t>
            </a:fld>
            <a:endParaRPr lang="en-US" dirty="0"/>
          </a:p>
        </p:txBody>
      </p:sp>
    </p:spTree>
    <p:extLst>
      <p:ext uri="{BB962C8B-B14F-4D97-AF65-F5344CB8AC3E}">
        <p14:creationId xmlns:p14="http://schemas.microsoft.com/office/powerpoint/2010/main" val="39124149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83</a:t>
            </a:fld>
            <a:endParaRPr lang="en-US" dirty="0"/>
          </a:p>
        </p:txBody>
      </p:sp>
    </p:spTree>
    <p:extLst>
      <p:ext uri="{BB962C8B-B14F-4D97-AF65-F5344CB8AC3E}">
        <p14:creationId xmlns:p14="http://schemas.microsoft.com/office/powerpoint/2010/main" val="4681919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84</a:t>
            </a:fld>
            <a:endParaRPr lang="en-US" dirty="0"/>
          </a:p>
        </p:txBody>
      </p:sp>
    </p:spTree>
    <p:extLst>
      <p:ext uri="{BB962C8B-B14F-4D97-AF65-F5344CB8AC3E}">
        <p14:creationId xmlns:p14="http://schemas.microsoft.com/office/powerpoint/2010/main" val="16810776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85</a:t>
            </a:fld>
            <a:endParaRPr lang="en-US" dirty="0"/>
          </a:p>
        </p:txBody>
      </p:sp>
    </p:spTree>
    <p:extLst>
      <p:ext uri="{BB962C8B-B14F-4D97-AF65-F5344CB8AC3E}">
        <p14:creationId xmlns:p14="http://schemas.microsoft.com/office/powerpoint/2010/main" val="7741354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86</a:t>
            </a:fld>
            <a:endParaRPr lang="en-US" dirty="0"/>
          </a:p>
        </p:txBody>
      </p:sp>
    </p:spTree>
    <p:extLst>
      <p:ext uri="{BB962C8B-B14F-4D97-AF65-F5344CB8AC3E}">
        <p14:creationId xmlns:p14="http://schemas.microsoft.com/office/powerpoint/2010/main" val="13696706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87</a:t>
            </a:fld>
            <a:endParaRPr lang="en-US" dirty="0"/>
          </a:p>
        </p:txBody>
      </p:sp>
    </p:spTree>
    <p:extLst>
      <p:ext uri="{BB962C8B-B14F-4D97-AF65-F5344CB8AC3E}">
        <p14:creationId xmlns:p14="http://schemas.microsoft.com/office/powerpoint/2010/main" val="37652072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b="0" noProof="1">
                <a:solidFill>
                  <a:srgbClr val="000000"/>
                </a:solidFill>
                <a:ea typeface="ＭＳ Ｐゴシック" charset="-128"/>
              </a:rPr>
              <a:t>Figure 10</a:t>
            </a:r>
            <a:r>
              <a:rPr lang="en-US" b="0" noProof="1">
                <a:solidFill>
                  <a:srgbClr val="000000"/>
                </a:solidFill>
                <a:ea typeface="ＭＳ Ｐゴシック" charset="-128"/>
              </a:rPr>
              <a:t>.26</a:t>
            </a:r>
            <a:r>
              <a:rPr b="0" noProof="1">
                <a:solidFill>
                  <a:srgbClr val="000000"/>
                </a:solidFill>
                <a:ea typeface="ＭＳ Ｐゴシック" charset="-128"/>
              </a:rPr>
              <a:t>: </a:t>
            </a:r>
            <a:r>
              <a:rPr lang="en-US" b="0" dirty="0">
                <a:solidFill>
                  <a:srgbClr val="000000"/>
                </a:solidFill>
                <a:ea typeface="ＭＳ Ｐゴシック" charset="-128"/>
              </a:rPr>
              <a:t>E</a:t>
            </a:r>
            <a:r>
              <a:rPr b="0" noProof="1">
                <a:solidFill>
                  <a:srgbClr val="000000"/>
                </a:solidFill>
                <a:ea typeface="ＭＳ Ｐゴシック" charset="-128"/>
              </a:rPr>
              <a:t>ndangered natural capital.</a:t>
            </a:r>
            <a:r>
              <a:rPr lang="en-US" b="0" noProof="1">
                <a:solidFill>
                  <a:srgbClr val="000000"/>
                </a:solidFill>
                <a:ea typeface="ＭＳ Ｐゴシック" charset="-128"/>
              </a:rPr>
              <a:t> </a:t>
            </a:r>
            <a:r>
              <a:rPr lang="en-US" sz="1200" kern="1200" baseline="0" dirty="0">
                <a:solidFill>
                  <a:srgbClr val="000000"/>
                </a:solidFill>
              </a:rPr>
              <a:t>Biologists have identified these 34 biodiversity hotspots. Compare this map with the global map of the human ecological footprint, shown in Figure 1.8. Question: Why do you think so many hotspots are located near coastal areas?</a:t>
            </a:r>
            <a:endParaRPr noProof="1">
              <a:solidFill>
                <a:srgbClr val="000000"/>
              </a:solidFill>
              <a:ea typeface="ＭＳ Ｐゴシック" charset="-128"/>
            </a:endParaRPr>
          </a:p>
        </p:txBody>
      </p:sp>
      <p:sp>
        <p:nvSpPr>
          <p:cNvPr id="157700" name="Slide Number Placeholder 3"/>
          <p:cNvSpPr>
            <a:spLocks noGrp="1"/>
          </p:cNvSpPr>
          <p:nvPr>
            <p:ph type="sldNum" sz="quarter" idx="5"/>
          </p:nvPr>
        </p:nvSpPr>
        <p:spPr>
          <a:noFill/>
        </p:spPr>
        <p:txBody>
          <a:bodyPr/>
          <a:lstStyle/>
          <a:p>
            <a:fld id="{7832E670-52E1-8C4A-93B0-64550624C766}" type="slidenum">
              <a:rPr lang="en-US"/>
              <a:pPr/>
              <a:t>88</a:t>
            </a:fld>
            <a:endParaRPr lang="en-US" dirty="0"/>
          </a:p>
        </p:txBody>
      </p:sp>
    </p:spTree>
    <p:extLst>
      <p:ext uri="{BB962C8B-B14F-4D97-AF65-F5344CB8AC3E}">
        <p14:creationId xmlns:p14="http://schemas.microsoft.com/office/powerpoint/2010/main" val="18508990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89</a:t>
            </a:fld>
            <a:endParaRPr lang="en-US" dirty="0"/>
          </a:p>
        </p:txBody>
      </p:sp>
    </p:spTree>
    <p:extLst>
      <p:ext uri="{BB962C8B-B14F-4D97-AF65-F5344CB8AC3E}">
        <p14:creationId xmlns:p14="http://schemas.microsoft.com/office/powerpoint/2010/main" val="13621463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90</a:t>
            </a:fld>
            <a:endParaRPr lang="en-US" dirty="0"/>
          </a:p>
        </p:txBody>
      </p:sp>
    </p:spTree>
    <p:extLst>
      <p:ext uri="{BB962C8B-B14F-4D97-AF65-F5344CB8AC3E}">
        <p14:creationId xmlns:p14="http://schemas.microsoft.com/office/powerpoint/2010/main" val="316890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10</a:t>
            </a:fld>
            <a:endParaRPr lang="en-US" dirty="0"/>
          </a:p>
        </p:txBody>
      </p:sp>
    </p:spTree>
    <p:extLst>
      <p:ext uri="{BB962C8B-B14F-4D97-AF65-F5344CB8AC3E}">
        <p14:creationId xmlns:p14="http://schemas.microsoft.com/office/powerpoint/2010/main" val="13538784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91</a:t>
            </a:fld>
            <a:endParaRPr lang="en-US" dirty="0"/>
          </a:p>
        </p:txBody>
      </p:sp>
    </p:spTree>
    <p:extLst>
      <p:ext uri="{BB962C8B-B14F-4D97-AF65-F5344CB8AC3E}">
        <p14:creationId xmlns:p14="http://schemas.microsoft.com/office/powerpoint/2010/main" val="1408281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40620362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937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01100186"/>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849306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5509009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343400" y="1794164"/>
            <a:ext cx="4572000" cy="4225636"/>
          </a:xfrm>
        </p:spPr>
        <p:txBody>
          <a:bodyPr/>
          <a:lstStyle/>
          <a:p>
            <a:pPr algn="ctr"/>
            <a:r>
              <a:rPr lang="en-US" sz="3600" b="1" dirty="0"/>
              <a:t>Chapter 10</a:t>
            </a:r>
          </a:p>
          <a:p>
            <a:pPr algn="ctr"/>
            <a:r>
              <a:rPr lang="en-US" sz="3600" dirty="0"/>
              <a:t>Sustaining Terrestrial Biodiversity: Forests, Public Lands, Grassland, Wetlands, and Cities</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B342E360-2616-428F-B4FE-1C6F868A8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324308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Putting a Price on Nature’s Ecosystem Services (2 of 3)</a:t>
            </a:r>
          </a:p>
        </p:txBody>
      </p:sp>
      <p:sp>
        <p:nvSpPr>
          <p:cNvPr id="2" name="Content Placeholder 1"/>
          <p:cNvSpPr>
            <a:spLocks noGrp="1"/>
          </p:cNvSpPr>
          <p:nvPr>
            <p:ph idx="1"/>
          </p:nvPr>
        </p:nvSpPr>
        <p:spPr/>
        <p:txBody>
          <a:bodyPr/>
          <a:lstStyle/>
          <a:p>
            <a:r>
              <a:rPr lang="en-US" dirty="0"/>
              <a:t>Since 1997, the world has been losing ecosystem services valued at $20.2 trillion per year</a:t>
            </a:r>
          </a:p>
          <a:p>
            <a:r>
              <a:rPr lang="en-US" dirty="0"/>
              <a:t>Ongoing source of ecological income</a:t>
            </a:r>
          </a:p>
          <a:p>
            <a:pPr lvl="1"/>
            <a:r>
              <a:rPr lang="en-US" dirty="0"/>
              <a:t>If used sustainably</a:t>
            </a:r>
          </a:p>
          <a:p>
            <a:r>
              <a:rPr lang="en-US" dirty="0"/>
              <a:t>Need to use full-cost pricing to include value of ecosystem services in prices of forest goods and services</a:t>
            </a:r>
          </a:p>
        </p:txBody>
      </p:sp>
    </p:spTree>
    <p:extLst>
      <p:ext uri="{BB962C8B-B14F-4D97-AF65-F5344CB8AC3E}">
        <p14:creationId xmlns:p14="http://schemas.microsoft.com/office/powerpoint/2010/main" val="405312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Putting a Price on Nature’s Ecosystem Services (3 of 3)</a:t>
            </a:r>
          </a:p>
        </p:txBody>
      </p:sp>
      <p:pic>
        <p:nvPicPr>
          <p:cNvPr id="2" name="Picture 1" descr="An illustration shows Oil Palm Tree plantation that shows two sections. The first section shows an illustration and the other section shows a photo. The first section shows a circular platform for Years of growth for the oil palm trees plantation, where the circular platform which is like a circular tube is divided into 5 portions. The first portion shows the oil palm tree seedlings which has just started its growth and labeled as “Seedlings Planted.” The second portion shows the oil palm trees which has grown very slightly and labeled as “5 yrs” at its starting point and “10 yrs” at its end-point. The third portion shows the oil palm trees which has grown slightly to a very minimal height and labeled as “15 Yrs” at its end point The fourth portion shows trees growing at different heights from the starting point to the end-point. A callout pointing to the oil palm trees at the starting point of the fourth portion reads “Weak Trees Removed” and the end-point labeled as “25 years.” The fifth portion Clear Cut and labeled as “30 yrs.” The second section shows a photo of a vast area of land which shows densely grown oil palm trees behind a grassland or greene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24" y="2209800"/>
            <a:ext cx="8050952" cy="2438400"/>
          </a:xfrm>
          <a:prstGeom prst="rect">
            <a:avLst/>
          </a:prstGeom>
        </p:spPr>
      </p:pic>
    </p:spTree>
    <p:extLst>
      <p:ext uri="{BB962C8B-B14F-4D97-AF65-F5344CB8AC3E}">
        <p14:creationId xmlns:p14="http://schemas.microsoft.com/office/powerpoint/2010/main" val="180949752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p:txBody>
          <a:bodyPr/>
          <a:lstStyle/>
          <a:p>
            <a:r>
              <a:rPr lang="en-US" dirty="0"/>
              <a:t>Ways to Harvest Trees (1 of 3)</a:t>
            </a:r>
          </a:p>
        </p:txBody>
      </p:sp>
      <p:sp>
        <p:nvSpPr>
          <p:cNvPr id="15363" name="Content Placeholder 2"/>
          <p:cNvSpPr>
            <a:spLocks noGrp="1" noChangeArrowheads="1"/>
          </p:cNvSpPr>
          <p:nvPr>
            <p:ph idx="1"/>
          </p:nvPr>
        </p:nvSpPr>
        <p:spPr/>
        <p:txBody>
          <a:bodyPr/>
          <a:lstStyle/>
          <a:p>
            <a:r>
              <a:rPr lang="en-US"/>
              <a:t>First step: building logging roads</a:t>
            </a:r>
          </a:p>
          <a:p>
            <a:r>
              <a:rPr lang="en-US"/>
              <a:t>Selective cutting</a:t>
            </a:r>
          </a:p>
          <a:p>
            <a:pPr lvl="1"/>
            <a:r>
              <a:rPr lang="en-US"/>
              <a:t>Intermediate-age or mature trees cut singly or in small groups</a:t>
            </a:r>
          </a:p>
          <a:p>
            <a:r>
              <a:rPr lang="en-US"/>
              <a:t>Clear-cutting</a:t>
            </a:r>
          </a:p>
          <a:p>
            <a:pPr lvl="1"/>
            <a:r>
              <a:rPr lang="en-US"/>
              <a:t>Removing all trees in an area</a:t>
            </a:r>
          </a:p>
          <a:p>
            <a:r>
              <a:rPr lang="en-US"/>
              <a:t>Strip cutting</a:t>
            </a:r>
          </a:p>
          <a:p>
            <a:pPr lvl="1"/>
            <a:r>
              <a:rPr lang="en-US"/>
              <a:t>Clear-cutting in strips</a:t>
            </a:r>
            <a:endParaRPr lang="en-US" dirty="0"/>
          </a:p>
        </p:txBody>
      </p:sp>
    </p:spTree>
    <p:extLst>
      <p:ext uri="{BB962C8B-B14F-4D97-AF65-F5344CB8AC3E}">
        <p14:creationId xmlns:p14="http://schemas.microsoft.com/office/powerpoint/2010/main" val="97708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Ways to Harvest Trees (2 of 3)</a:t>
            </a:r>
          </a:p>
        </p:txBody>
      </p:sp>
      <p:pic>
        <p:nvPicPr>
          <p:cNvPr id="2" name="Picture 1" descr="An Illustration has two sections to demonstrate Natural Capital Degradation that shows a three- dimensional plane surface of a dense forest labeled as “Old Growth”, which is divided in the middle by a highway that is labeled as “New Highway.” Greeneries are grown in patterns on both sides of the highway in front of the Old Growth region. A small portion in the Old Growth region comprising of dense forests is covered with smoke that is coming out of fire. The second section also shows a three-dimensional plane surface which is divided into four portions. In between the four portions is the road labeled as “Highway.” All the four portions comprise of dense forests on the sides with smoke coming out of fire from one of the places in the dense forests. Certain plots are allotted for grazing which comprise of grasslands and are labeled as “Cleared plots for grazing.” Certain plots are cleared for farming which are labeled as “Cleared plots for agricul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89" y="2420112"/>
            <a:ext cx="8398423" cy="2017776"/>
          </a:xfrm>
          <a:prstGeom prst="rect">
            <a:avLst/>
          </a:prstGeom>
        </p:spPr>
      </p:pic>
    </p:spTree>
    <p:extLst>
      <p:ext uri="{BB962C8B-B14F-4D97-AF65-F5344CB8AC3E}">
        <p14:creationId xmlns:p14="http://schemas.microsoft.com/office/powerpoint/2010/main" val="161311556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Ways to Harvest Trees (3 of 3)</a:t>
            </a:r>
          </a:p>
        </p:txBody>
      </p:sp>
      <p:pic>
        <p:nvPicPr>
          <p:cNvPr id="2" name="Picture 1" descr="An Illustration shows Selective Cutting down of forests that shows trees being cut down here and there in groups. Three layers of selective cutting is shown where the first and the second layer are not much dense. The third layer has more number of trees left, after which, is the stream that flows which is labeled as “Clear Stream.”&#10;An Illustration shows Clear-Cutting where the trees in the three layers of  forest being removed. The stream below is not clear and is labeled as “Muddy Stream.”&#10;An Illustration shows Strip Cutting where the uncut layers of trees on the top and bottom  are labeled as “Uncut” along with a strip of land in between that is totally without trees labeled as “Cut 1 year ago” and another strip of land which comprises of fewer number of trees labeled as “Cut 3-10 years ago” along with a dirt road which is labeled in between the two strips of 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779" y="1455974"/>
            <a:ext cx="2030442" cy="4491644"/>
          </a:xfrm>
          <a:prstGeom prst="rect">
            <a:avLst/>
          </a:prstGeom>
        </p:spPr>
      </p:pic>
    </p:spTree>
    <p:extLst>
      <p:ext uri="{BB962C8B-B14F-4D97-AF65-F5344CB8AC3E}">
        <p14:creationId xmlns:p14="http://schemas.microsoft.com/office/powerpoint/2010/main" val="226310596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noAutofit/>
          </a:bodyPr>
          <a:lstStyle/>
          <a:p>
            <a:r>
              <a:rPr lang="en-US" dirty="0"/>
              <a:t>Fires Affect Forest Ecosystems (1 of 2)</a:t>
            </a:r>
          </a:p>
        </p:txBody>
      </p:sp>
      <p:sp>
        <p:nvSpPr>
          <p:cNvPr id="21507" name="Content Placeholder 2"/>
          <p:cNvSpPr>
            <a:spLocks noGrp="1" noChangeArrowheads="1"/>
          </p:cNvSpPr>
          <p:nvPr>
            <p:ph idx="1"/>
          </p:nvPr>
        </p:nvSpPr>
        <p:spPr/>
        <p:txBody>
          <a:bodyPr/>
          <a:lstStyle/>
          <a:p>
            <a:r>
              <a:rPr lang="en-US" dirty="0"/>
              <a:t>Surface fires</a:t>
            </a:r>
          </a:p>
          <a:p>
            <a:pPr lvl="1"/>
            <a:r>
              <a:rPr lang="en-US" dirty="0"/>
              <a:t>Usually burn leaf litter and undergrowth</a:t>
            </a:r>
          </a:p>
          <a:p>
            <a:pPr lvl="1"/>
            <a:r>
              <a:rPr lang="en-US" dirty="0"/>
              <a:t>Provide several ecological benefits</a:t>
            </a:r>
          </a:p>
          <a:p>
            <a:r>
              <a:rPr lang="en-US" dirty="0"/>
              <a:t>Crown fires </a:t>
            </a:r>
          </a:p>
          <a:p>
            <a:pPr lvl="1"/>
            <a:r>
              <a:rPr lang="en-US" dirty="0"/>
              <a:t>Extremely hot–burn whole trees</a:t>
            </a:r>
          </a:p>
          <a:p>
            <a:pPr lvl="1"/>
            <a:r>
              <a:rPr lang="en-US" dirty="0"/>
              <a:t>Kill wildlife</a:t>
            </a:r>
          </a:p>
          <a:p>
            <a:pPr lvl="1"/>
            <a:r>
              <a:rPr lang="en-US" dirty="0"/>
              <a:t>Increase topsoil erosion</a:t>
            </a:r>
          </a:p>
          <a:p>
            <a:r>
              <a:rPr lang="en-US" dirty="0"/>
              <a:t>Climate change lengthening fire seasons</a:t>
            </a:r>
          </a:p>
        </p:txBody>
      </p:sp>
    </p:spTree>
    <p:extLst>
      <p:ext uri="{BB962C8B-B14F-4D97-AF65-F5344CB8AC3E}">
        <p14:creationId xmlns:p14="http://schemas.microsoft.com/office/powerpoint/2010/main" val="169102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Fires Affect Forest Ecosystems (2 of 2)</a:t>
            </a:r>
          </a:p>
        </p:txBody>
      </p:sp>
      <p:pic>
        <p:nvPicPr>
          <p:cNvPr id="3" name="Picture 2" descr="A Photo shows a forest with trees where the  fire burns the litter and the undergrowth left over in the ground surface&#10;A Photo shows the trees and their barks burning in fire in the fores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5" y="1881447"/>
            <a:ext cx="7897091" cy="3909753"/>
          </a:xfrm>
          <a:prstGeom prst="rect">
            <a:avLst/>
          </a:prstGeom>
        </p:spPr>
      </p:pic>
    </p:spTree>
    <p:extLst>
      <p:ext uri="{BB962C8B-B14F-4D97-AF65-F5344CB8AC3E}">
        <p14:creationId xmlns:p14="http://schemas.microsoft.com/office/powerpoint/2010/main" val="95712550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p:txBody>
          <a:bodyPr>
            <a:normAutofit fontScale="90000"/>
          </a:bodyPr>
          <a:lstStyle/>
          <a:p>
            <a:r>
              <a:rPr lang="en-US" dirty="0"/>
              <a:t>Almost Half of the World’s Forests Have Been Cut Down (1 of 3)</a:t>
            </a:r>
          </a:p>
        </p:txBody>
      </p:sp>
      <p:sp>
        <p:nvSpPr>
          <p:cNvPr id="25603" name="Content Placeholder 2"/>
          <p:cNvSpPr>
            <a:spLocks noGrp="1" noChangeArrowheads="1"/>
          </p:cNvSpPr>
          <p:nvPr>
            <p:ph idx="1"/>
          </p:nvPr>
        </p:nvSpPr>
        <p:spPr/>
        <p:txBody>
          <a:bodyPr/>
          <a:lstStyle/>
          <a:p>
            <a:r>
              <a:rPr lang="en-US" dirty="0"/>
              <a:t>Deforestation</a:t>
            </a:r>
          </a:p>
          <a:p>
            <a:pPr lvl="1"/>
            <a:r>
              <a:rPr lang="en-US" dirty="0"/>
              <a:t>Temporary or permanent removal of large expanses of forest for agriculture, settlements, or other uses</a:t>
            </a:r>
          </a:p>
          <a:p>
            <a:pPr lvl="1"/>
            <a:r>
              <a:rPr lang="en-US" dirty="0"/>
              <a:t>Tropical forests</a:t>
            </a:r>
          </a:p>
          <a:p>
            <a:pPr lvl="2"/>
            <a:r>
              <a:rPr lang="en-US" dirty="0"/>
              <a:t>Especially in Latin America, Indonesia, and Africa</a:t>
            </a:r>
          </a:p>
          <a:p>
            <a:pPr lvl="1"/>
            <a:r>
              <a:rPr lang="en-US" dirty="0"/>
              <a:t>Boreal forests</a:t>
            </a:r>
          </a:p>
          <a:p>
            <a:pPr lvl="2"/>
            <a:r>
              <a:rPr lang="en-US" dirty="0"/>
              <a:t>Especially in Alaska, Canada, Scandinavia, and Russia</a:t>
            </a:r>
          </a:p>
        </p:txBody>
      </p:sp>
    </p:spTree>
    <p:extLst>
      <p:ext uri="{BB962C8B-B14F-4D97-AF65-F5344CB8AC3E}">
        <p14:creationId xmlns:p14="http://schemas.microsoft.com/office/powerpoint/2010/main" val="379008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Almost Half of the World’s Forests Have Been Cut Down (2 of 3)</a:t>
            </a:r>
          </a:p>
        </p:txBody>
      </p:sp>
      <p:pic>
        <p:nvPicPr>
          <p:cNvPr id="9" name="Content Placeholder 8">
            <a:extLst>
              <a:ext uri="{FF2B5EF4-FFF2-40B4-BE49-F238E27FC236}">
                <a16:creationId xmlns:a16="http://schemas.microsoft.com/office/drawing/2014/main" id="{C34E1B36-5AD4-4982-B143-44552F5A4D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3500" y="1600200"/>
            <a:ext cx="6477000" cy="4032107"/>
          </a:xfrm>
        </p:spPr>
      </p:pic>
    </p:spTree>
    <p:extLst>
      <p:ext uri="{BB962C8B-B14F-4D97-AF65-F5344CB8AC3E}">
        <p14:creationId xmlns:p14="http://schemas.microsoft.com/office/powerpoint/2010/main" val="3510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Almost Half of the World’s Forests Have Been Cut Down (3 of 3)</a:t>
            </a:r>
          </a:p>
        </p:txBody>
      </p:sp>
      <p:pic>
        <p:nvPicPr>
          <p:cNvPr id="3" name="Picture 2" descr="A Photo shows a tropical forest which has been cleared in certain areas and contains fewer trees in certain areas. Even the fewer trees left over are being uprooted due to severe soil erosion and desertifi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3323" y="1628217"/>
            <a:ext cx="6577354" cy="4327603"/>
          </a:xfrm>
          <a:prstGeom prst="rect">
            <a:avLst/>
          </a:prstGeom>
        </p:spPr>
      </p:pic>
    </p:spTree>
    <p:extLst>
      <p:ext uri="{BB962C8B-B14F-4D97-AF65-F5344CB8AC3E}">
        <p14:creationId xmlns:p14="http://schemas.microsoft.com/office/powerpoint/2010/main" val="429236827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Core Case Study: Costa Rica–A Global Conservation Leader (1 of 2)</a:t>
            </a:r>
          </a:p>
        </p:txBody>
      </p:sp>
      <p:sp>
        <p:nvSpPr>
          <p:cNvPr id="5" name="Content Placeholder 4"/>
          <p:cNvSpPr>
            <a:spLocks noGrp="1"/>
          </p:cNvSpPr>
          <p:nvPr>
            <p:ph idx="1"/>
          </p:nvPr>
        </p:nvSpPr>
        <p:spPr/>
        <p:txBody>
          <a:bodyPr/>
          <a:lstStyle/>
          <a:p>
            <a:r>
              <a:rPr lang="en-US" dirty="0"/>
              <a:t>Costa Rica once covered in tropical forest</a:t>
            </a:r>
          </a:p>
          <a:p>
            <a:pPr lvl="1"/>
            <a:r>
              <a:rPr lang="en-US" dirty="0"/>
              <a:t>Suffered widespread deforestation between 1963 and 1983</a:t>
            </a:r>
          </a:p>
          <a:p>
            <a:pPr lvl="1"/>
            <a:r>
              <a:rPr lang="en-US" dirty="0"/>
              <a:t>Still harbors great biodiversity</a:t>
            </a:r>
          </a:p>
          <a:p>
            <a:pPr lvl="1"/>
            <a:r>
              <a:rPr lang="en-US" dirty="0"/>
              <a:t>Microclimates provide variety of habitats</a:t>
            </a:r>
          </a:p>
          <a:p>
            <a:pPr lvl="1"/>
            <a:r>
              <a:rPr lang="en-US" dirty="0"/>
              <a:t>More than 25% of its land is nature reserves and national parks</a:t>
            </a:r>
          </a:p>
          <a:p>
            <a:r>
              <a:rPr lang="en-US" dirty="0"/>
              <a:t>Government pays landowners to restore forests</a:t>
            </a:r>
          </a:p>
        </p:txBody>
      </p:sp>
    </p:spTree>
    <p:extLst>
      <p:ext uri="{BB962C8B-B14F-4D97-AF65-F5344CB8AC3E}">
        <p14:creationId xmlns:p14="http://schemas.microsoft.com/office/powerpoint/2010/main" val="36760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normAutofit fontScale="90000"/>
          </a:bodyPr>
          <a:lstStyle/>
          <a:p>
            <a:r>
              <a:rPr lang="en-US" dirty="0"/>
              <a:t>Case Study: Managing Public Lands in the United States</a:t>
            </a:r>
          </a:p>
        </p:txBody>
      </p:sp>
      <p:sp>
        <p:nvSpPr>
          <p:cNvPr id="27651" name="Content Placeholder 2"/>
          <p:cNvSpPr>
            <a:spLocks noGrp="1" noChangeArrowheads="1"/>
          </p:cNvSpPr>
          <p:nvPr>
            <p:ph idx="1"/>
          </p:nvPr>
        </p:nvSpPr>
        <p:spPr/>
        <p:txBody>
          <a:bodyPr/>
          <a:lstStyle/>
          <a:p>
            <a:r>
              <a:rPr lang="en-US"/>
              <a:t>Forests of the eastern U.S. decimated between 1620 and 1920</a:t>
            </a:r>
          </a:p>
          <a:p>
            <a:pPr lvl="1"/>
            <a:r>
              <a:rPr lang="en-US"/>
              <a:t>Grown back naturally through secondary ecological succession</a:t>
            </a:r>
          </a:p>
          <a:p>
            <a:r>
              <a:rPr lang="en-US"/>
              <a:t>Large areas of old-growth and second-growth forests cut down and replaced with biologically simplified tree plantations</a:t>
            </a:r>
          </a:p>
          <a:p>
            <a:pPr lvl="1"/>
            <a:r>
              <a:rPr lang="en-US"/>
              <a:t>Growing threat: hardwood forests cleared to produce wood pellets for export</a:t>
            </a:r>
            <a:endParaRPr lang="en-US" dirty="0"/>
          </a:p>
        </p:txBody>
      </p:sp>
    </p:spTree>
    <p:extLst>
      <p:ext uri="{BB962C8B-B14F-4D97-AF65-F5344CB8AC3E}">
        <p14:creationId xmlns:p14="http://schemas.microsoft.com/office/powerpoint/2010/main" val="231627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Forests Are Disappearing Rapidly</a:t>
            </a:r>
            <a:br>
              <a:rPr lang="en-US" dirty="0"/>
            </a:br>
            <a:r>
              <a:rPr lang="en-US" dirty="0"/>
              <a:t>in the U.S. </a:t>
            </a:r>
          </a:p>
        </p:txBody>
      </p:sp>
      <p:pic>
        <p:nvPicPr>
          <p:cNvPr id="3" name="Picture 2" descr="A Map shows North America during 1620, where most of the eastern region and fewer areas in the western region are covered with forests and is shaded accordingly.&#10;A Map shows North America in 1920 which shows only traces of forest existence in the western and eastern region.&#10;A Map shows North America in 2000 which is covered about one-third of its total land with secondary forests which is indicated by shadings according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637" y="1634026"/>
            <a:ext cx="2216727" cy="4322071"/>
          </a:xfrm>
          <a:prstGeom prst="rect">
            <a:avLst/>
          </a:prstGeom>
        </p:spPr>
      </p:pic>
    </p:spTree>
    <p:extLst>
      <p:ext uri="{BB962C8B-B14F-4D97-AF65-F5344CB8AC3E}">
        <p14:creationId xmlns:p14="http://schemas.microsoft.com/office/powerpoint/2010/main" val="393298598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p:txBody>
          <a:bodyPr>
            <a:noAutofit/>
          </a:bodyPr>
          <a:lstStyle/>
          <a:p>
            <a:r>
              <a:rPr lang="en-US" dirty="0"/>
              <a:t>Tropical Forests are Disappearing Rapidly (1 of 2) </a:t>
            </a:r>
          </a:p>
        </p:txBody>
      </p:sp>
      <p:sp>
        <p:nvSpPr>
          <p:cNvPr id="28675" name="Content Placeholder 2"/>
          <p:cNvSpPr>
            <a:spLocks noGrp="1" noChangeArrowheads="1"/>
          </p:cNvSpPr>
          <p:nvPr>
            <p:ph idx="1"/>
          </p:nvPr>
        </p:nvSpPr>
        <p:spPr/>
        <p:txBody>
          <a:bodyPr/>
          <a:lstStyle/>
          <a:p>
            <a:r>
              <a:rPr lang="en-US" dirty="0"/>
              <a:t>Majority of loss since 1950</a:t>
            </a:r>
          </a:p>
          <a:p>
            <a:pPr lvl="1"/>
            <a:r>
              <a:rPr lang="en-US" dirty="0"/>
              <a:t>Mostly in Africa, Southeast Asia, South America</a:t>
            </a:r>
          </a:p>
          <a:p>
            <a:pPr lvl="1"/>
            <a:r>
              <a:rPr lang="en-US" dirty="0"/>
              <a:t>Clearing trees accelerates climate change</a:t>
            </a:r>
          </a:p>
          <a:p>
            <a:r>
              <a:rPr lang="en-US" dirty="0"/>
              <a:t>Indonesia leads world in tropical deforestation</a:t>
            </a:r>
          </a:p>
          <a:p>
            <a:pPr lvl="1"/>
            <a:r>
              <a:rPr lang="en-US" dirty="0"/>
              <a:t>Destroying rain forest to produce palm oil</a:t>
            </a:r>
          </a:p>
        </p:txBody>
      </p:sp>
    </p:spTree>
    <p:extLst>
      <p:ext uri="{BB962C8B-B14F-4D97-AF65-F5344CB8AC3E}">
        <p14:creationId xmlns:p14="http://schemas.microsoft.com/office/powerpoint/2010/main" val="317037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noAutofit/>
          </a:bodyPr>
          <a:lstStyle/>
          <a:p>
            <a:r>
              <a:rPr lang="en-US" dirty="0"/>
              <a:t>Tropical Forests Are Disappearing Rapidly (2 of 2)</a:t>
            </a:r>
          </a:p>
        </p:txBody>
      </p:sp>
      <p:sp>
        <p:nvSpPr>
          <p:cNvPr id="32771" name="Content Placeholder 2"/>
          <p:cNvSpPr>
            <a:spLocks noGrp="1" noChangeArrowheads="1"/>
          </p:cNvSpPr>
          <p:nvPr>
            <p:ph idx="1"/>
          </p:nvPr>
        </p:nvSpPr>
        <p:spPr/>
        <p:txBody>
          <a:bodyPr/>
          <a:lstStyle/>
          <a:p>
            <a:r>
              <a:rPr lang="en-US" dirty="0"/>
              <a:t>Various causes</a:t>
            </a:r>
          </a:p>
          <a:p>
            <a:pPr lvl="1"/>
            <a:r>
              <a:rPr lang="en-US" dirty="0"/>
              <a:t>Population growth</a:t>
            </a:r>
          </a:p>
          <a:p>
            <a:pPr lvl="1"/>
            <a:r>
              <a:rPr lang="en-US" dirty="0"/>
              <a:t>Poverty of subsistence farmers</a:t>
            </a:r>
          </a:p>
          <a:p>
            <a:pPr lvl="1"/>
            <a:r>
              <a:rPr lang="en-US" dirty="0"/>
              <a:t>Ranching</a:t>
            </a:r>
          </a:p>
          <a:p>
            <a:pPr lvl="1"/>
            <a:r>
              <a:rPr lang="en-US" dirty="0"/>
              <a:t>Lumber</a:t>
            </a:r>
          </a:p>
          <a:p>
            <a:pPr lvl="1"/>
            <a:r>
              <a:rPr lang="en-US" dirty="0"/>
              <a:t>Plantation farms–palm oil</a:t>
            </a:r>
          </a:p>
          <a:p>
            <a:pPr lvl="1"/>
            <a:r>
              <a:rPr lang="en-US" dirty="0"/>
              <a:t>Global trade</a:t>
            </a:r>
          </a:p>
        </p:txBody>
      </p:sp>
    </p:spTree>
    <p:extLst>
      <p:ext uri="{BB962C8B-B14F-4D97-AF65-F5344CB8AC3E}">
        <p14:creationId xmlns:p14="http://schemas.microsoft.com/office/powerpoint/2010/main" val="1209997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normAutofit fontScale="90000"/>
          </a:bodyPr>
          <a:lstStyle/>
          <a:p>
            <a:r>
              <a:rPr lang="en-US" dirty="0"/>
              <a:t>How Can We Manage and Sustain Forests?</a:t>
            </a:r>
          </a:p>
        </p:txBody>
      </p:sp>
      <p:sp>
        <p:nvSpPr>
          <p:cNvPr id="35843" name="Content Placeholder 2"/>
          <p:cNvSpPr>
            <a:spLocks noGrp="1" noChangeArrowheads="1"/>
          </p:cNvSpPr>
          <p:nvPr>
            <p:ph idx="1"/>
          </p:nvPr>
        </p:nvSpPr>
        <p:spPr/>
        <p:txBody>
          <a:bodyPr/>
          <a:lstStyle/>
          <a:p>
            <a:r>
              <a:rPr lang="en-US" dirty="0"/>
              <a:t>Methods to sustain forests</a:t>
            </a:r>
          </a:p>
          <a:p>
            <a:pPr lvl="1"/>
            <a:r>
              <a:rPr lang="en-US" dirty="0"/>
              <a:t>Emphasize the value of their ecosystem services</a:t>
            </a:r>
          </a:p>
          <a:p>
            <a:pPr lvl="1"/>
            <a:r>
              <a:rPr lang="en-US" dirty="0"/>
              <a:t>Halt government subsidies that hasten their destruction</a:t>
            </a:r>
          </a:p>
          <a:p>
            <a:pPr lvl="1"/>
            <a:r>
              <a:rPr lang="en-US" dirty="0"/>
              <a:t>Protect old-growth forests</a:t>
            </a:r>
          </a:p>
          <a:p>
            <a:pPr lvl="1"/>
            <a:r>
              <a:rPr lang="en-US" dirty="0"/>
              <a:t>Harvest trees no faster than they are replenished</a:t>
            </a:r>
          </a:p>
          <a:p>
            <a:pPr lvl="1"/>
            <a:r>
              <a:rPr lang="en-US" dirty="0"/>
              <a:t>Plant trees to reestablish forests</a:t>
            </a:r>
          </a:p>
        </p:txBody>
      </p:sp>
    </p:spTree>
    <p:extLst>
      <p:ext uri="{BB962C8B-B14F-4D97-AF65-F5344CB8AC3E}">
        <p14:creationId xmlns:p14="http://schemas.microsoft.com/office/powerpoint/2010/main" val="286203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Managing Forests More Sustainably (1 of 2)</a:t>
            </a:r>
          </a:p>
        </p:txBody>
      </p:sp>
      <p:sp>
        <p:nvSpPr>
          <p:cNvPr id="5" name="Content Placeholder 4"/>
          <p:cNvSpPr>
            <a:spLocks noGrp="1"/>
          </p:cNvSpPr>
          <p:nvPr>
            <p:ph idx="1"/>
          </p:nvPr>
        </p:nvSpPr>
        <p:spPr/>
        <p:txBody>
          <a:bodyPr/>
          <a:lstStyle/>
          <a:p>
            <a:r>
              <a:rPr lang="en-US" dirty="0"/>
              <a:t>Widely used approaches</a:t>
            </a:r>
          </a:p>
          <a:p>
            <a:pPr lvl="1"/>
            <a:r>
              <a:rPr lang="en-US" dirty="0"/>
              <a:t>Maximum sustainable yield</a:t>
            </a:r>
          </a:p>
          <a:p>
            <a:pPr lvl="2"/>
            <a:r>
              <a:rPr lang="en-US" dirty="0"/>
              <a:t>Harvest maximum amount of trees that will not reduce future yield</a:t>
            </a:r>
          </a:p>
          <a:p>
            <a:pPr lvl="1"/>
            <a:r>
              <a:rPr lang="en-US" dirty="0"/>
              <a:t>Ecosystem-based management</a:t>
            </a:r>
          </a:p>
          <a:p>
            <a:pPr lvl="2"/>
            <a:r>
              <a:rPr lang="en-US" dirty="0"/>
              <a:t>Minimize harmful harvesting impacts on ecosystem</a:t>
            </a:r>
          </a:p>
          <a:p>
            <a:pPr lvl="1"/>
            <a:r>
              <a:rPr lang="en-US" dirty="0"/>
              <a:t>Adaptive management </a:t>
            </a:r>
          </a:p>
          <a:p>
            <a:pPr lvl="2"/>
            <a:r>
              <a:rPr lang="en-US" dirty="0"/>
              <a:t>Harvest forests, evaluate results, and modify approach</a:t>
            </a:r>
          </a:p>
        </p:txBody>
      </p:sp>
    </p:spTree>
    <p:extLst>
      <p:ext uri="{BB962C8B-B14F-4D97-AF65-F5344CB8AC3E}">
        <p14:creationId xmlns:p14="http://schemas.microsoft.com/office/powerpoint/2010/main" val="2166668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Managing Forests More Sustainably (2 of 2)</a:t>
            </a:r>
          </a:p>
        </p:txBody>
      </p:sp>
      <p:sp>
        <p:nvSpPr>
          <p:cNvPr id="6" name="Content Placeholder 5"/>
          <p:cNvSpPr>
            <a:spLocks noGrp="1"/>
          </p:cNvSpPr>
          <p:nvPr>
            <p:ph idx="1"/>
          </p:nvPr>
        </p:nvSpPr>
        <p:spPr/>
        <p:txBody>
          <a:bodyPr>
            <a:normAutofit/>
          </a:bodyPr>
          <a:lstStyle/>
          <a:p>
            <a:r>
              <a:rPr lang="en-US" dirty="0"/>
              <a:t>Solutions </a:t>
            </a:r>
          </a:p>
          <a:p>
            <a:pPr lvl="1"/>
            <a:r>
              <a:rPr lang="en-US" dirty="0"/>
              <a:t>More Sustainable Forestry </a:t>
            </a:r>
          </a:p>
          <a:p>
            <a:pPr lvl="2"/>
            <a:r>
              <a:rPr lang="en-US" dirty="0"/>
              <a:t>Include ecosystem services of forests in estimates of their economic value </a:t>
            </a:r>
          </a:p>
          <a:p>
            <a:pPr lvl="2"/>
            <a:r>
              <a:rPr lang="en-US" dirty="0"/>
              <a:t>Identify and protect highly diverse forest areas </a:t>
            </a:r>
          </a:p>
          <a:p>
            <a:pPr lvl="2"/>
            <a:r>
              <a:rPr lang="en-US" dirty="0"/>
              <a:t>Stop logging in old-growth forests </a:t>
            </a:r>
          </a:p>
          <a:p>
            <a:pPr lvl="2"/>
            <a:r>
              <a:rPr lang="en-US" dirty="0"/>
              <a:t>Stop clear-cutting on steep slopes </a:t>
            </a:r>
          </a:p>
          <a:p>
            <a:pPr lvl="2"/>
            <a:r>
              <a:rPr lang="en-US" dirty="0"/>
              <a:t>Reduce road-building in forests and rely more on selective and strip cutting </a:t>
            </a:r>
          </a:p>
          <a:p>
            <a:pPr lvl="2"/>
            <a:r>
              <a:rPr lang="en-US" dirty="0"/>
              <a:t>Leave most standing dead trees and larger fallen trees for wildlife habitat and nutrient cycling </a:t>
            </a:r>
          </a:p>
          <a:p>
            <a:pPr lvl="2"/>
            <a:r>
              <a:rPr lang="en-US" dirty="0"/>
              <a:t>Put tree plantations only on deforested and degraded land </a:t>
            </a:r>
          </a:p>
          <a:p>
            <a:pPr lvl="2"/>
            <a:r>
              <a:rPr lang="en-US" dirty="0"/>
              <a:t>Certify timber grown by sustainable methods</a:t>
            </a:r>
          </a:p>
        </p:txBody>
      </p:sp>
    </p:spTree>
    <p:extLst>
      <p:ext uri="{BB962C8B-B14F-4D97-AF65-F5344CB8AC3E}">
        <p14:creationId xmlns:p14="http://schemas.microsoft.com/office/powerpoint/2010/main" val="908388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Improving Management of Forest Fires (1 of 2)</a:t>
            </a:r>
          </a:p>
        </p:txBody>
      </p:sp>
      <p:sp>
        <p:nvSpPr>
          <p:cNvPr id="38915" name="Content Placeholder 2"/>
          <p:cNvSpPr>
            <a:spLocks noGrp="1" noChangeArrowheads="1"/>
          </p:cNvSpPr>
          <p:nvPr>
            <p:ph idx="1"/>
          </p:nvPr>
        </p:nvSpPr>
        <p:spPr/>
        <p:txBody>
          <a:bodyPr/>
          <a:lstStyle/>
          <a:p>
            <a:r>
              <a:rPr lang="en-US" dirty="0"/>
              <a:t>The U.S. Smokey Bear educational campaign</a:t>
            </a:r>
          </a:p>
          <a:p>
            <a:pPr lvl="1"/>
            <a:r>
              <a:rPr lang="en-US" dirty="0"/>
              <a:t>Pros and cons of fires</a:t>
            </a:r>
          </a:p>
          <a:p>
            <a:r>
              <a:rPr lang="en-US" dirty="0"/>
              <a:t>Prescribed burns</a:t>
            </a:r>
          </a:p>
          <a:p>
            <a:pPr lvl="1"/>
            <a:r>
              <a:rPr lang="en-US" dirty="0"/>
              <a:t>Remove flammable material and underbrush</a:t>
            </a:r>
          </a:p>
          <a:p>
            <a:r>
              <a:rPr lang="en-US" dirty="0"/>
              <a:t>Allow fires on public lands to burn</a:t>
            </a:r>
          </a:p>
          <a:p>
            <a:pPr lvl="1"/>
            <a:r>
              <a:rPr lang="en-US" dirty="0"/>
              <a:t>As long as structures not threatened</a:t>
            </a:r>
          </a:p>
        </p:txBody>
      </p:sp>
    </p:spTree>
    <p:extLst>
      <p:ext uri="{BB962C8B-B14F-4D97-AF65-F5344CB8AC3E}">
        <p14:creationId xmlns:p14="http://schemas.microsoft.com/office/powerpoint/2010/main" val="298246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Improving Management of Forest Fires (2 of 2)</a:t>
            </a:r>
          </a:p>
        </p:txBody>
      </p:sp>
      <p:sp>
        <p:nvSpPr>
          <p:cNvPr id="3" name="Content Placeholder 2"/>
          <p:cNvSpPr>
            <a:spLocks noGrp="1"/>
          </p:cNvSpPr>
          <p:nvPr>
            <p:ph idx="1"/>
          </p:nvPr>
        </p:nvSpPr>
        <p:spPr/>
        <p:txBody>
          <a:bodyPr/>
          <a:lstStyle/>
          <a:p>
            <a:r>
              <a:rPr lang="en-US" dirty="0"/>
              <a:t>Protect structures in fire-prone areas</a:t>
            </a:r>
          </a:p>
          <a:p>
            <a:pPr lvl="1"/>
            <a:r>
              <a:rPr lang="en-US" dirty="0"/>
              <a:t>Thin nearby trees and vegetation</a:t>
            </a:r>
          </a:p>
          <a:p>
            <a:pPr lvl="1"/>
            <a:r>
              <a:rPr lang="en-US" dirty="0"/>
              <a:t>Eliminate use of highly flammable construction materials</a:t>
            </a:r>
          </a:p>
          <a:p>
            <a:r>
              <a:rPr lang="en-US" dirty="0"/>
              <a:t>Use drones with infrared sensors to detect fires and monitor progress in fighting them</a:t>
            </a:r>
          </a:p>
        </p:txBody>
      </p:sp>
    </p:spTree>
    <p:extLst>
      <p:ext uri="{BB962C8B-B14F-4D97-AF65-F5344CB8AC3E}">
        <p14:creationId xmlns:p14="http://schemas.microsoft.com/office/powerpoint/2010/main" val="589923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r>
              <a:rPr lang="en-US"/>
              <a:t>Reducing the Demand for Harvested Trees</a:t>
            </a:r>
            <a:endParaRPr lang="en-US" dirty="0"/>
          </a:p>
        </p:txBody>
      </p:sp>
      <p:sp>
        <p:nvSpPr>
          <p:cNvPr id="39939" name="Content Placeholder 2"/>
          <p:cNvSpPr>
            <a:spLocks noGrp="1" noChangeArrowheads="1"/>
          </p:cNvSpPr>
          <p:nvPr>
            <p:ph idx="1"/>
          </p:nvPr>
        </p:nvSpPr>
        <p:spPr/>
        <p:txBody>
          <a:bodyPr/>
          <a:lstStyle/>
          <a:p>
            <a:r>
              <a:rPr lang="en-US"/>
              <a:t>Improve the efficiency of wood use</a:t>
            </a:r>
          </a:p>
          <a:p>
            <a:pPr lvl="1"/>
            <a:r>
              <a:rPr lang="en-US"/>
              <a:t>60% of U.S. wood use is wasted</a:t>
            </a:r>
          </a:p>
          <a:p>
            <a:r>
              <a:rPr lang="en-US"/>
              <a:t>Make tree-free paper</a:t>
            </a:r>
          </a:p>
          <a:p>
            <a:pPr lvl="1"/>
            <a:r>
              <a:rPr lang="en-US"/>
              <a:t>Kenaf</a:t>
            </a:r>
          </a:p>
          <a:p>
            <a:pPr lvl="1"/>
            <a:r>
              <a:rPr lang="en-US"/>
              <a:t>Rice straw</a:t>
            </a:r>
          </a:p>
          <a:p>
            <a:pPr lvl="1"/>
            <a:r>
              <a:rPr lang="en-US"/>
              <a:t>Hemp</a:t>
            </a:r>
          </a:p>
          <a:p>
            <a:r>
              <a:rPr lang="en-US"/>
              <a:t>Reduce use of throwaway paper products</a:t>
            </a:r>
            <a:endParaRPr lang="en-US" dirty="0"/>
          </a:p>
        </p:txBody>
      </p:sp>
    </p:spTree>
    <p:extLst>
      <p:ext uri="{BB962C8B-B14F-4D97-AF65-F5344CB8AC3E}">
        <p14:creationId xmlns:p14="http://schemas.microsoft.com/office/powerpoint/2010/main" val="396949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Core Case Study: Costa Rica–A Global Conservation Leader (2 of 2)</a:t>
            </a:r>
          </a:p>
        </p:txBody>
      </p:sp>
      <p:pic>
        <p:nvPicPr>
          <p:cNvPr id="3" name="Picture 2" descr="A photo shows La Fortuna falls which falls from a height amidst dense tropical rain forest. The forest and the water fall is located amidst the mountainous region covered with greene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98" y="1423416"/>
            <a:ext cx="8226604" cy="4748784"/>
          </a:xfrm>
          <a:prstGeom prst="rect">
            <a:avLst/>
          </a:prstGeom>
        </p:spPr>
      </p:pic>
    </p:spTree>
    <p:extLst>
      <p:ext uri="{BB962C8B-B14F-4D97-AF65-F5344CB8AC3E}">
        <p14:creationId xmlns:p14="http://schemas.microsoft.com/office/powerpoint/2010/main" val="238128717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r>
              <a:rPr lang="en-US"/>
              <a:t>Solutions: Fast-Growing Plant: Kenaf</a:t>
            </a:r>
            <a:endParaRPr lang="en-US" dirty="0"/>
          </a:p>
        </p:txBody>
      </p:sp>
      <p:pic>
        <p:nvPicPr>
          <p:cNvPr id="3" name="Picture 2" descr="A Photo shows dense tall trees grown and a man standing amidst the trees and inspecting one of the trees by holding a bark of tree in h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847" y="1545613"/>
            <a:ext cx="3086307" cy="4333702"/>
          </a:xfrm>
          <a:prstGeom prst="rect">
            <a:avLst/>
          </a:prstGeom>
        </p:spPr>
      </p:pic>
    </p:spTree>
    <p:extLst>
      <p:ext uri="{BB962C8B-B14F-4D97-AF65-F5344CB8AC3E}">
        <p14:creationId xmlns:p14="http://schemas.microsoft.com/office/powerpoint/2010/main" val="364938833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p:txBody>
          <a:bodyPr/>
          <a:lstStyle/>
          <a:p>
            <a:r>
              <a:rPr lang="en-US" dirty="0"/>
              <a:t>Reducing Tropical Deforestation (1 of 2)</a:t>
            </a:r>
          </a:p>
        </p:txBody>
      </p:sp>
      <p:sp>
        <p:nvSpPr>
          <p:cNvPr id="44035" name="Content Placeholder 2"/>
          <p:cNvSpPr>
            <a:spLocks noGrp="1" noChangeArrowheads="1"/>
          </p:cNvSpPr>
          <p:nvPr>
            <p:ph idx="1"/>
          </p:nvPr>
        </p:nvSpPr>
        <p:spPr/>
        <p:txBody>
          <a:bodyPr/>
          <a:lstStyle/>
          <a:p>
            <a:r>
              <a:rPr lang="en-US" dirty="0"/>
              <a:t>Debt-for-nature swaps and conservation concessions</a:t>
            </a:r>
          </a:p>
          <a:p>
            <a:pPr lvl="1"/>
            <a:r>
              <a:rPr lang="en-US" dirty="0"/>
              <a:t>Protect forests in return for aid</a:t>
            </a:r>
          </a:p>
          <a:p>
            <a:r>
              <a:rPr lang="en-US" dirty="0"/>
              <a:t>Crack down on illegal logging</a:t>
            </a:r>
          </a:p>
          <a:p>
            <a:r>
              <a:rPr lang="en-US" dirty="0"/>
              <a:t>End government subsidies for logging roads</a:t>
            </a:r>
          </a:p>
          <a:p>
            <a:r>
              <a:rPr lang="en-US" dirty="0"/>
              <a:t>Purchase only sustainably produced wood</a:t>
            </a:r>
          </a:p>
          <a:p>
            <a:r>
              <a:rPr lang="en-US" dirty="0"/>
              <a:t>Plant forests on degraded land</a:t>
            </a:r>
          </a:p>
        </p:txBody>
      </p:sp>
    </p:spTree>
    <p:extLst>
      <p:ext uri="{BB962C8B-B14F-4D97-AF65-F5344CB8AC3E}">
        <p14:creationId xmlns:p14="http://schemas.microsoft.com/office/powerpoint/2010/main" val="4172387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Reducing Tropical Deforestation (2 of 2)</a:t>
            </a:r>
          </a:p>
        </p:txBody>
      </p:sp>
      <p:pic>
        <p:nvPicPr>
          <p:cNvPr id="2" name="Picture 1" descr="An Illustration shows the details about sustaining tropical forests with three columns. The first column provides information about prevention, namely, “Protect the most diverse and endangered areas, educate settlers about sustainable agriculture and forestry, subsidize only sustainable forest use, protect forest through debt-for-nature swaps and conservation concessions, certify sustainably grown timber, and reduce poverty and slow population growth.” The second column shows three photos, namely a photo of a dense forest, a photo of a degraded land, and a photo of a land with fewer trees and the text on which reads “Sustainably grown timber.” The third column provides information on Restoration, namely, “Encourage regrowth through secondary succession, rehabilitate degraded areas, and Concentrate farming and ranching in already cleared areas.” The entire information is enclosed in a box and the heading for the box is “Solu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682" y="1442843"/>
            <a:ext cx="3844636" cy="4359007"/>
          </a:xfrm>
          <a:prstGeom prst="rect">
            <a:avLst/>
          </a:prstGeom>
        </p:spPr>
      </p:pic>
    </p:spTree>
    <p:extLst>
      <p:ext uri="{BB962C8B-B14F-4D97-AF65-F5344CB8AC3E}">
        <p14:creationId xmlns:p14="http://schemas.microsoft.com/office/powerpoint/2010/main" val="358820295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normAutofit fontScale="90000"/>
          </a:bodyPr>
          <a:lstStyle/>
          <a:p>
            <a:r>
              <a:rPr lang="en-US" dirty="0"/>
              <a:t>10.2 How Can We Manage and Sustain Grasslands?</a:t>
            </a:r>
          </a:p>
        </p:txBody>
      </p:sp>
      <p:sp>
        <p:nvSpPr>
          <p:cNvPr id="46083" name="Content Placeholder 2"/>
          <p:cNvSpPr>
            <a:spLocks noGrp="1" noChangeArrowheads="1"/>
          </p:cNvSpPr>
          <p:nvPr>
            <p:ph idx="1"/>
          </p:nvPr>
        </p:nvSpPr>
        <p:spPr/>
        <p:txBody>
          <a:bodyPr/>
          <a:lstStyle/>
          <a:p>
            <a:r>
              <a:rPr lang="en-US" dirty="0"/>
              <a:t>Methods to sustain the productivity of grasslands</a:t>
            </a:r>
          </a:p>
          <a:p>
            <a:pPr lvl="1"/>
            <a:r>
              <a:rPr lang="en-US" dirty="0"/>
              <a:t>Control the numbers and distribution of grazing livestock</a:t>
            </a:r>
          </a:p>
          <a:p>
            <a:pPr lvl="1"/>
            <a:r>
              <a:rPr lang="en-US" dirty="0"/>
              <a:t>Restore degraded grasslands</a:t>
            </a:r>
          </a:p>
        </p:txBody>
      </p:sp>
    </p:spTree>
    <p:extLst>
      <p:ext uri="{BB962C8B-B14F-4D97-AF65-F5344CB8AC3E}">
        <p14:creationId xmlns:p14="http://schemas.microsoft.com/office/powerpoint/2010/main" val="3615211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p:txBody>
          <a:bodyPr/>
          <a:lstStyle/>
          <a:p>
            <a:r>
              <a:rPr lang="en-US" dirty="0"/>
              <a:t>Some Rangelands Are Overgrazed (1 of 3)</a:t>
            </a:r>
          </a:p>
        </p:txBody>
      </p:sp>
      <p:sp>
        <p:nvSpPr>
          <p:cNvPr id="47107" name="Content Placeholder 2"/>
          <p:cNvSpPr>
            <a:spLocks noGrp="1" noChangeArrowheads="1"/>
          </p:cNvSpPr>
          <p:nvPr>
            <p:ph idx="1"/>
          </p:nvPr>
        </p:nvSpPr>
        <p:spPr/>
        <p:txBody>
          <a:bodyPr/>
          <a:lstStyle/>
          <a:p>
            <a:r>
              <a:rPr lang="en-US" dirty="0"/>
              <a:t>Rangelands</a:t>
            </a:r>
          </a:p>
          <a:p>
            <a:pPr lvl="1"/>
            <a:r>
              <a:rPr lang="en-US" dirty="0"/>
              <a:t>Unfenced grasslands in temperate and tropical climates that supply forage for animals</a:t>
            </a:r>
          </a:p>
          <a:p>
            <a:r>
              <a:rPr lang="en-US" dirty="0"/>
              <a:t>Pastures</a:t>
            </a:r>
          </a:p>
          <a:p>
            <a:pPr lvl="1"/>
            <a:r>
              <a:rPr lang="en-US" dirty="0"/>
              <a:t>Managed grasslands or fenced meadows used for grazing livestock</a:t>
            </a:r>
          </a:p>
        </p:txBody>
      </p:sp>
    </p:spTree>
    <p:extLst>
      <p:ext uri="{BB962C8B-B14F-4D97-AF65-F5344CB8AC3E}">
        <p14:creationId xmlns:p14="http://schemas.microsoft.com/office/powerpoint/2010/main" val="3801216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p:txBody>
          <a:bodyPr/>
          <a:lstStyle/>
          <a:p>
            <a:r>
              <a:rPr lang="en-US" dirty="0"/>
              <a:t>Some Rangelands Are Overgrazed (2 of 3)</a:t>
            </a:r>
          </a:p>
        </p:txBody>
      </p:sp>
      <p:sp>
        <p:nvSpPr>
          <p:cNvPr id="49155" name="Content Placeholder 2"/>
          <p:cNvSpPr>
            <a:spLocks noGrp="1" noChangeArrowheads="1"/>
          </p:cNvSpPr>
          <p:nvPr>
            <p:ph idx="1"/>
          </p:nvPr>
        </p:nvSpPr>
        <p:spPr/>
        <p:txBody>
          <a:bodyPr/>
          <a:lstStyle/>
          <a:p>
            <a:r>
              <a:rPr lang="en-US"/>
              <a:t>Moderate levels of grazing healthy for grasslands</a:t>
            </a:r>
          </a:p>
          <a:p>
            <a:r>
              <a:rPr lang="en-US"/>
              <a:t>Overgrazing of rangelands</a:t>
            </a:r>
          </a:p>
          <a:p>
            <a:pPr lvl="1"/>
            <a:r>
              <a:rPr lang="en-US"/>
              <a:t>Reduces grass cover</a:t>
            </a:r>
          </a:p>
          <a:p>
            <a:pPr lvl="1"/>
            <a:r>
              <a:rPr lang="en-US"/>
              <a:t>Compacts the soil</a:t>
            </a:r>
          </a:p>
          <a:p>
            <a:pPr lvl="2"/>
            <a:r>
              <a:rPr lang="en-US"/>
              <a:t>Lessens capacity to hold water</a:t>
            </a:r>
          </a:p>
          <a:p>
            <a:pPr lvl="1"/>
            <a:r>
              <a:rPr lang="en-US"/>
              <a:t>Leads to erosion of soil by water and wind</a:t>
            </a:r>
          </a:p>
          <a:p>
            <a:pPr lvl="1"/>
            <a:r>
              <a:rPr lang="en-US"/>
              <a:t>Promotes invasion of plant species that cattle won’t eat</a:t>
            </a:r>
            <a:endParaRPr lang="en-US" dirty="0"/>
          </a:p>
        </p:txBody>
      </p:sp>
    </p:spTree>
    <p:extLst>
      <p:ext uri="{BB962C8B-B14F-4D97-AF65-F5344CB8AC3E}">
        <p14:creationId xmlns:p14="http://schemas.microsoft.com/office/powerpoint/2010/main" val="3685071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Some Rangelands Are Overgrazed (3 of 3)</a:t>
            </a:r>
          </a:p>
        </p:txBody>
      </p:sp>
      <p:pic>
        <p:nvPicPr>
          <p:cNvPr id="2" name="Picture 1" descr="A Photo shows a fence and to the right of the fence is a grazed land which is looking slightly green. The land to the left of the fence is overgrazed, no greenery is found, and completely looks like a degraded 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18" y="1564788"/>
            <a:ext cx="7204364" cy="4242868"/>
          </a:xfrm>
          <a:prstGeom prst="rect">
            <a:avLst/>
          </a:prstGeom>
        </p:spPr>
      </p:pic>
    </p:spTree>
    <p:extLst>
      <p:ext uri="{BB962C8B-B14F-4D97-AF65-F5344CB8AC3E}">
        <p14:creationId xmlns:p14="http://schemas.microsoft.com/office/powerpoint/2010/main" val="58000687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p:txBody>
          <a:bodyPr>
            <a:normAutofit fontScale="90000"/>
          </a:bodyPr>
          <a:lstStyle/>
          <a:p>
            <a:r>
              <a:rPr lang="en-US" dirty="0"/>
              <a:t>Managing Rangelands More Sustainably (1 of 2)</a:t>
            </a:r>
          </a:p>
        </p:txBody>
      </p:sp>
      <p:sp>
        <p:nvSpPr>
          <p:cNvPr id="51203" name="Content Placeholder 2"/>
          <p:cNvSpPr>
            <a:spLocks noGrp="1" noChangeArrowheads="1"/>
          </p:cNvSpPr>
          <p:nvPr>
            <p:ph idx="1"/>
          </p:nvPr>
        </p:nvSpPr>
        <p:spPr/>
        <p:txBody>
          <a:bodyPr/>
          <a:lstStyle/>
          <a:p>
            <a:r>
              <a:rPr lang="en-US" dirty="0"/>
              <a:t>Rotational grazing</a:t>
            </a:r>
          </a:p>
          <a:p>
            <a:pPr lvl="1"/>
            <a:r>
              <a:rPr lang="en-US" dirty="0"/>
              <a:t>Cattle moved around regularly</a:t>
            </a:r>
          </a:p>
          <a:p>
            <a:r>
              <a:rPr lang="en-US" dirty="0"/>
              <a:t>Fence off damaged areas</a:t>
            </a:r>
          </a:p>
          <a:p>
            <a:r>
              <a:rPr lang="en-US" dirty="0"/>
              <a:t>Holistic herd management</a:t>
            </a:r>
          </a:p>
          <a:p>
            <a:pPr lvl="1"/>
            <a:r>
              <a:rPr lang="en-US" dirty="0"/>
              <a:t>Short term trampling by moving herd aerates the soil</a:t>
            </a:r>
          </a:p>
          <a:p>
            <a:pPr lvl="2"/>
            <a:r>
              <a:rPr lang="en-US" dirty="0"/>
              <a:t>Increases nutrient recycling and soil fertility by pressing decaying grasses into the soil</a:t>
            </a:r>
          </a:p>
        </p:txBody>
      </p:sp>
    </p:spTree>
    <p:extLst>
      <p:ext uri="{BB962C8B-B14F-4D97-AF65-F5344CB8AC3E}">
        <p14:creationId xmlns:p14="http://schemas.microsoft.com/office/powerpoint/2010/main" val="26219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Managing Rangelands More Sustainably (2 of 2)</a:t>
            </a:r>
          </a:p>
        </p:txBody>
      </p:sp>
      <p:pic>
        <p:nvPicPr>
          <p:cNvPr id="2" name="Picture 1" descr="A Figure shows two photos.&#10;The first photo shows a river stream and the cattle grazing on the banks of the stream. Fewer vegetation is found here and there along the river-side.&#10;The second photo shows a river stream flowing and dense trees are found on both sides of the river strea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1648968"/>
            <a:ext cx="8671560" cy="3989832"/>
          </a:xfrm>
          <a:prstGeom prst="rect">
            <a:avLst/>
          </a:prstGeom>
        </p:spPr>
      </p:pic>
    </p:spTree>
    <p:extLst>
      <p:ext uri="{BB962C8B-B14F-4D97-AF65-F5344CB8AC3E}">
        <p14:creationId xmlns:p14="http://schemas.microsoft.com/office/powerpoint/2010/main" val="54809258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normAutofit fontScale="90000"/>
          </a:bodyPr>
          <a:lstStyle/>
          <a:p>
            <a:r>
              <a:rPr lang="en-US" dirty="0"/>
              <a:t>10.3 How Can We Manage and Sustain Wetlands?</a:t>
            </a:r>
          </a:p>
        </p:txBody>
      </p:sp>
      <p:sp>
        <p:nvSpPr>
          <p:cNvPr id="46083" name="Content Placeholder 2"/>
          <p:cNvSpPr>
            <a:spLocks noGrp="1" noChangeArrowheads="1"/>
          </p:cNvSpPr>
          <p:nvPr>
            <p:ph idx="1"/>
          </p:nvPr>
        </p:nvSpPr>
        <p:spPr/>
        <p:txBody>
          <a:bodyPr/>
          <a:lstStyle/>
          <a:p>
            <a:pPr marL="0" indent="0">
              <a:buNone/>
            </a:pPr>
            <a:r>
              <a:rPr lang="en-US" dirty="0"/>
              <a:t>Wetlands are disappearing</a:t>
            </a:r>
          </a:p>
          <a:p>
            <a:r>
              <a:rPr lang="en-US" sz="2400" dirty="0"/>
              <a:t>The United States has lost more than half of its coastal and inland wetlands since 1900. </a:t>
            </a:r>
          </a:p>
          <a:p>
            <a:r>
              <a:rPr lang="en-US" sz="2400" dirty="0"/>
              <a:t>Other countries have lost even more, and the rate of loss of wetlands throughout the world is accelerating.</a:t>
            </a:r>
          </a:p>
        </p:txBody>
      </p:sp>
    </p:spTree>
    <p:extLst>
      <p:ext uri="{BB962C8B-B14F-4D97-AF65-F5344CB8AC3E}">
        <p14:creationId xmlns:p14="http://schemas.microsoft.com/office/powerpoint/2010/main" val="183233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p:txBody>
          <a:bodyPr>
            <a:normAutofit fontScale="90000"/>
          </a:bodyPr>
          <a:lstStyle/>
          <a:p>
            <a:r>
              <a:rPr lang="en-US" dirty="0"/>
              <a:t>10.1 How Should We Manage and Sustain Forests and Public Lands?</a:t>
            </a:r>
          </a:p>
        </p:txBody>
      </p:sp>
      <p:sp>
        <p:nvSpPr>
          <p:cNvPr id="6147" name="Content Placeholder 2"/>
          <p:cNvSpPr>
            <a:spLocks noGrp="1" noChangeArrowheads="1"/>
          </p:cNvSpPr>
          <p:nvPr>
            <p:ph idx="1"/>
          </p:nvPr>
        </p:nvSpPr>
        <p:spPr/>
        <p:txBody>
          <a:bodyPr/>
          <a:lstStyle/>
          <a:p>
            <a:r>
              <a:rPr lang="en-US" dirty="0"/>
              <a:t>Forest ecosystems provide ecosystem services far greater in value than the value of wood and other raw materials</a:t>
            </a:r>
          </a:p>
          <a:p>
            <a:r>
              <a:rPr lang="en-US" dirty="0"/>
              <a:t>Forests can be preserved by halting government subsidies that hasten their destruction, by protecting gold-growth forests, and sustainably harvesting trees</a:t>
            </a:r>
          </a:p>
        </p:txBody>
      </p:sp>
    </p:spTree>
    <p:extLst>
      <p:ext uri="{BB962C8B-B14F-4D97-AF65-F5344CB8AC3E}">
        <p14:creationId xmlns:p14="http://schemas.microsoft.com/office/powerpoint/2010/main" val="1349910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normAutofit/>
          </a:bodyPr>
          <a:lstStyle/>
          <a:p>
            <a:r>
              <a:rPr lang="en-US" dirty="0"/>
              <a:t>Wetlands Are Disappearing</a:t>
            </a:r>
          </a:p>
        </p:txBody>
      </p:sp>
      <p:sp>
        <p:nvSpPr>
          <p:cNvPr id="46083" name="Content Placeholder 2"/>
          <p:cNvSpPr>
            <a:spLocks noGrp="1" noChangeArrowheads="1"/>
          </p:cNvSpPr>
          <p:nvPr>
            <p:ph idx="1"/>
          </p:nvPr>
        </p:nvSpPr>
        <p:spPr/>
        <p:txBody>
          <a:bodyPr>
            <a:normAutofit/>
          </a:bodyPr>
          <a:lstStyle/>
          <a:p>
            <a:pPr marL="0" indent="0">
              <a:buNone/>
            </a:pPr>
            <a:r>
              <a:rPr lang="en-US" dirty="0"/>
              <a:t>For centuries, people have drained, filled in, or covered over swamps, marshes, and other wetlands:</a:t>
            </a:r>
          </a:p>
          <a:p>
            <a:r>
              <a:rPr lang="en-US" sz="2400" dirty="0"/>
              <a:t>to create rice fields or other cropland</a:t>
            </a:r>
          </a:p>
          <a:p>
            <a:r>
              <a:rPr lang="en-US" sz="2400" dirty="0"/>
              <a:t>to accommodate expanding cities and suburbs</a:t>
            </a:r>
          </a:p>
          <a:p>
            <a:r>
              <a:rPr lang="en-US" sz="2400" dirty="0"/>
              <a:t>to build roads</a:t>
            </a:r>
          </a:p>
          <a:p>
            <a:r>
              <a:rPr lang="en-US" sz="2400" dirty="0"/>
              <a:t>to extract minerals, oil, and natural gas</a:t>
            </a:r>
          </a:p>
          <a:p>
            <a:r>
              <a:rPr lang="en-US" sz="2400" dirty="0"/>
              <a:t>to eliminate breeding grounds for insects that cause diseases such as malaria</a:t>
            </a:r>
          </a:p>
        </p:txBody>
      </p:sp>
    </p:spTree>
    <p:extLst>
      <p:ext uri="{BB962C8B-B14F-4D97-AF65-F5344CB8AC3E}">
        <p14:creationId xmlns:p14="http://schemas.microsoft.com/office/powerpoint/2010/main" val="3146242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normAutofit/>
          </a:bodyPr>
          <a:lstStyle/>
          <a:p>
            <a:r>
              <a:rPr lang="en-US" dirty="0"/>
              <a:t>Preserving and Restoring Wetlands</a:t>
            </a:r>
          </a:p>
        </p:txBody>
      </p:sp>
      <p:sp>
        <p:nvSpPr>
          <p:cNvPr id="46083" name="Content Placeholder 2"/>
          <p:cNvSpPr>
            <a:spLocks noGrp="1" noChangeArrowheads="1"/>
          </p:cNvSpPr>
          <p:nvPr>
            <p:ph idx="1"/>
          </p:nvPr>
        </p:nvSpPr>
        <p:spPr/>
        <p:txBody>
          <a:bodyPr>
            <a:normAutofit/>
          </a:bodyPr>
          <a:lstStyle/>
          <a:p>
            <a:r>
              <a:rPr lang="en-US" sz="2400" dirty="0"/>
              <a:t>Only about 6% of the country’s remaining inland wetlands are federally protected, and state and local wetland protection is inconsistent and generally weak.</a:t>
            </a:r>
          </a:p>
          <a:p>
            <a:pPr marL="0" indent="0">
              <a:buNone/>
            </a:pPr>
            <a:endParaRPr lang="en-US" sz="2400" dirty="0"/>
          </a:p>
          <a:p>
            <a:r>
              <a:rPr lang="en-US" sz="2400" dirty="0"/>
              <a:t>Private investment bankers make money by buying wetland areas and restoring or upgrading them or creating new wetland. This creates wetlands banks or credits that the bankers sell to developers.</a:t>
            </a:r>
          </a:p>
          <a:p>
            <a:pPr marL="0" indent="0">
              <a:buNone/>
            </a:pPr>
            <a:endParaRPr lang="en-US" sz="2400" dirty="0"/>
          </a:p>
          <a:p>
            <a:r>
              <a:rPr lang="en-US" sz="2400" dirty="0"/>
              <a:t>However, is difficult to restore, enhance, or create wetlands.</a:t>
            </a:r>
          </a:p>
        </p:txBody>
      </p:sp>
    </p:spTree>
    <p:extLst>
      <p:ext uri="{BB962C8B-B14F-4D97-AF65-F5344CB8AC3E}">
        <p14:creationId xmlns:p14="http://schemas.microsoft.com/office/powerpoint/2010/main" val="4064988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normAutofit fontScale="90000"/>
          </a:bodyPr>
          <a:lstStyle/>
          <a:p>
            <a:r>
              <a:rPr lang="en-US" dirty="0"/>
              <a:t>Case Study: Can We Restore the Florida Everglades? (1 of 4)</a:t>
            </a:r>
          </a:p>
        </p:txBody>
      </p:sp>
      <p:sp>
        <p:nvSpPr>
          <p:cNvPr id="46083" name="Content Placeholder 2"/>
          <p:cNvSpPr>
            <a:spLocks noGrp="1" noChangeArrowheads="1"/>
          </p:cNvSpPr>
          <p:nvPr>
            <p:ph idx="1"/>
          </p:nvPr>
        </p:nvSpPr>
        <p:spPr/>
        <p:txBody>
          <a:bodyPr>
            <a:normAutofit/>
          </a:bodyPr>
          <a:lstStyle/>
          <a:p>
            <a:r>
              <a:rPr lang="en-US" sz="2400" dirty="0"/>
              <a:t>To help preserve the Everglades system, in 1947, the US government established Everglades National Park.</a:t>
            </a:r>
          </a:p>
          <a:p>
            <a:pPr marL="0" indent="0">
              <a:buNone/>
            </a:pPr>
            <a:endParaRPr lang="en-US" sz="2400" dirty="0"/>
          </a:p>
          <a:p>
            <a:r>
              <a:rPr lang="en-US" sz="2400" dirty="0"/>
              <a:t>However, this protection effort did not work because</a:t>
            </a:r>
          </a:p>
          <a:p>
            <a:r>
              <a:rPr lang="en-US" sz="2400" dirty="0"/>
              <a:t>of a massive water distribution and land development project to the north.</a:t>
            </a:r>
          </a:p>
          <a:p>
            <a:pPr marL="0" indent="0">
              <a:buNone/>
            </a:pPr>
            <a:endParaRPr lang="en-US" sz="2400" dirty="0"/>
          </a:p>
          <a:p>
            <a:r>
              <a:rPr lang="en-US" sz="2400" dirty="0"/>
              <a:t>Much of the original Everglades has been drained, paved over, polluted by agricultural runoff, and invaded by a number of plant and animal species.</a:t>
            </a:r>
          </a:p>
        </p:txBody>
      </p:sp>
    </p:spTree>
    <p:extLst>
      <p:ext uri="{BB962C8B-B14F-4D97-AF65-F5344CB8AC3E}">
        <p14:creationId xmlns:p14="http://schemas.microsoft.com/office/powerpoint/2010/main" val="113148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666443-8B8D-4B57-BDB3-0E62116AE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8600"/>
            <a:ext cx="5526765" cy="6019800"/>
          </a:xfrm>
          <a:prstGeom prst="rect">
            <a:avLst/>
          </a:prstGeom>
        </p:spPr>
      </p:pic>
    </p:spTree>
    <p:extLst>
      <p:ext uri="{BB962C8B-B14F-4D97-AF65-F5344CB8AC3E}">
        <p14:creationId xmlns:p14="http://schemas.microsoft.com/office/powerpoint/2010/main" val="381422604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normAutofit fontScale="90000"/>
          </a:bodyPr>
          <a:lstStyle/>
          <a:p>
            <a:r>
              <a:rPr lang="en-US" dirty="0"/>
              <a:t>Case Study: Can We Restore the Florida Everglades? (3 of 4)</a:t>
            </a:r>
          </a:p>
        </p:txBody>
      </p:sp>
      <p:sp>
        <p:nvSpPr>
          <p:cNvPr id="46083" name="Content Placeholder 2"/>
          <p:cNvSpPr>
            <a:spLocks noGrp="1" noChangeArrowheads="1"/>
          </p:cNvSpPr>
          <p:nvPr>
            <p:ph idx="1"/>
          </p:nvPr>
        </p:nvSpPr>
        <p:spPr/>
        <p:txBody>
          <a:bodyPr>
            <a:normAutofit/>
          </a:bodyPr>
          <a:lstStyle/>
          <a:p>
            <a:pPr marL="0" indent="0">
              <a:buNone/>
            </a:pPr>
            <a:r>
              <a:rPr lang="en-US" dirty="0"/>
              <a:t>Its biodiversity has been decreasing, mostly because of habitat loss, pollution, and invasive species.</a:t>
            </a:r>
          </a:p>
          <a:p>
            <a:pPr>
              <a:buFont typeface="Arial" panose="020B0604020202020204" pitchFamily="34" charset="0"/>
              <a:buChar char="–"/>
            </a:pPr>
            <a:r>
              <a:rPr lang="en-US" sz="2400" dirty="0"/>
              <a:t>About 90% of the wading birds in Everglades National Park have vanished.</a:t>
            </a:r>
          </a:p>
          <a:p>
            <a:pPr>
              <a:buFont typeface="Arial" panose="020B0604020202020204" pitchFamily="34" charset="0"/>
              <a:buChar char="–"/>
            </a:pPr>
            <a:r>
              <a:rPr lang="en-US" sz="2400" dirty="0"/>
              <a:t>In addition, populations of vertebrates, from deer to turtles, are down 75–95%.</a:t>
            </a:r>
          </a:p>
        </p:txBody>
      </p:sp>
    </p:spTree>
    <p:extLst>
      <p:ext uri="{BB962C8B-B14F-4D97-AF65-F5344CB8AC3E}">
        <p14:creationId xmlns:p14="http://schemas.microsoft.com/office/powerpoint/2010/main" val="722707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normAutofit fontScale="90000"/>
          </a:bodyPr>
          <a:lstStyle/>
          <a:p>
            <a:r>
              <a:rPr lang="en-US" dirty="0"/>
              <a:t>Case Study: Can We Restore the Florida Everglades? (4 of 4)</a:t>
            </a:r>
          </a:p>
        </p:txBody>
      </p:sp>
      <p:sp>
        <p:nvSpPr>
          <p:cNvPr id="46083" name="Content Placeholder 2"/>
          <p:cNvSpPr>
            <a:spLocks noGrp="1" noChangeArrowheads="1"/>
          </p:cNvSpPr>
          <p:nvPr>
            <p:ph idx="1"/>
          </p:nvPr>
        </p:nvSpPr>
        <p:spPr/>
        <p:txBody>
          <a:bodyPr>
            <a:normAutofit/>
          </a:bodyPr>
          <a:lstStyle/>
          <a:p>
            <a:pPr marL="0" indent="0">
              <a:buNone/>
            </a:pPr>
            <a:r>
              <a:rPr lang="en-US" sz="2600" dirty="0"/>
              <a:t>The world’s largest ecological restoration project, known as the Comprehensive Everglades Restoration Plan, has several ambitious goals:</a:t>
            </a:r>
          </a:p>
          <a:p>
            <a:pPr>
              <a:buFont typeface="Arial" panose="020B0604020202020204" pitchFamily="34" charset="0"/>
              <a:buChar char="–"/>
            </a:pPr>
            <a:r>
              <a:rPr lang="en-US" sz="1900" dirty="0"/>
              <a:t>Restoration of the flow of the Kissimmee River</a:t>
            </a:r>
          </a:p>
          <a:p>
            <a:pPr>
              <a:buFont typeface="Arial" panose="020B0604020202020204" pitchFamily="34" charset="0"/>
              <a:buChar char="–"/>
            </a:pPr>
            <a:r>
              <a:rPr lang="en-US" sz="1900" dirty="0"/>
              <a:t>Removal of canals and levees that block natural water flows south of Lake Okeechobee</a:t>
            </a:r>
          </a:p>
          <a:p>
            <a:pPr>
              <a:buFont typeface="Arial" panose="020B0604020202020204" pitchFamily="34" charset="0"/>
              <a:buChar char="–"/>
            </a:pPr>
            <a:r>
              <a:rPr lang="en-US" sz="1900" dirty="0"/>
              <a:t>Conversion of large areas of farmland to marshes</a:t>
            </a:r>
          </a:p>
          <a:p>
            <a:pPr>
              <a:buFont typeface="Arial" panose="020B0604020202020204" pitchFamily="34" charset="0"/>
              <a:buChar char="–"/>
            </a:pPr>
            <a:r>
              <a:rPr lang="en-US" sz="1900" dirty="0"/>
              <a:t>Creation of 18 large reservoirs and underground water storage areas for the lower Everglades and south Florida’s population</a:t>
            </a:r>
          </a:p>
          <a:p>
            <a:pPr>
              <a:buFont typeface="Arial" panose="020B0604020202020204" pitchFamily="34" charset="0"/>
              <a:buChar char="–"/>
            </a:pPr>
            <a:r>
              <a:rPr lang="en-US" sz="1900" dirty="0"/>
              <a:t>Building a canal–reservoir system for catching the water now flowing out to sea and pumping it back into the Everglades.</a:t>
            </a:r>
          </a:p>
          <a:p>
            <a:pPr marL="0" indent="0">
              <a:buNone/>
            </a:pPr>
            <a:endParaRPr lang="en-US" sz="3100" dirty="0"/>
          </a:p>
        </p:txBody>
      </p:sp>
    </p:spTree>
    <p:extLst>
      <p:ext uri="{BB962C8B-B14F-4D97-AF65-F5344CB8AC3E}">
        <p14:creationId xmlns:p14="http://schemas.microsoft.com/office/powerpoint/2010/main" val="1614361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p:txBody>
          <a:bodyPr>
            <a:normAutofit fontScale="90000"/>
          </a:bodyPr>
          <a:lstStyle/>
          <a:p>
            <a:r>
              <a:rPr lang="en-US"/>
              <a:t>10.4 How Can We Sustain Terrestrial Biodiversity and Ecosystem Services?</a:t>
            </a:r>
            <a:endParaRPr lang="en-US" dirty="0"/>
          </a:p>
        </p:txBody>
      </p:sp>
      <p:sp>
        <p:nvSpPr>
          <p:cNvPr id="55299" name="Content Placeholder 2"/>
          <p:cNvSpPr>
            <a:spLocks noGrp="1" noChangeArrowheads="1"/>
          </p:cNvSpPr>
          <p:nvPr>
            <p:ph idx="1"/>
          </p:nvPr>
        </p:nvSpPr>
        <p:spPr/>
        <p:txBody>
          <a:bodyPr/>
          <a:lstStyle/>
          <a:p>
            <a:r>
              <a:rPr lang="en-US" dirty="0"/>
              <a:t>Establish and protect wilderness parks</a:t>
            </a:r>
          </a:p>
          <a:p>
            <a:r>
              <a:rPr lang="en-US" dirty="0"/>
              <a:t>Identify and protect biological hotspots</a:t>
            </a:r>
          </a:p>
          <a:p>
            <a:pPr lvl="1"/>
            <a:r>
              <a:rPr lang="en-US" dirty="0"/>
              <a:t>Highly threatened areas of biodiversity</a:t>
            </a:r>
          </a:p>
          <a:p>
            <a:r>
              <a:rPr lang="en-US" dirty="0"/>
              <a:t>Protect ecosystem services</a:t>
            </a:r>
          </a:p>
          <a:p>
            <a:r>
              <a:rPr lang="en-US" dirty="0"/>
              <a:t>Restore damaged ecosystems</a:t>
            </a:r>
          </a:p>
          <a:p>
            <a:r>
              <a:rPr lang="en-US" dirty="0"/>
              <a:t>Share areas that we dominate with other species</a:t>
            </a:r>
          </a:p>
        </p:txBody>
      </p:sp>
    </p:spTree>
    <p:extLst>
      <p:ext uri="{BB962C8B-B14F-4D97-AF65-F5344CB8AC3E}">
        <p14:creationId xmlns:p14="http://schemas.microsoft.com/office/powerpoint/2010/main" val="3309343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noChangeArrowheads="1"/>
          </p:cNvSpPr>
          <p:nvPr>
            <p:ph type="title"/>
          </p:nvPr>
        </p:nvSpPr>
        <p:spPr/>
        <p:txBody>
          <a:bodyPr>
            <a:normAutofit/>
          </a:bodyPr>
          <a:lstStyle/>
          <a:p>
            <a:r>
              <a:rPr lang="en-US" dirty="0"/>
              <a:t>Restoring Damaged Ecosystems</a:t>
            </a:r>
          </a:p>
        </p:txBody>
      </p:sp>
      <p:sp>
        <p:nvSpPr>
          <p:cNvPr id="71683" name="Content Placeholder 2"/>
          <p:cNvSpPr>
            <a:spLocks noGrp="1" noChangeArrowheads="1"/>
          </p:cNvSpPr>
          <p:nvPr>
            <p:ph idx="1"/>
          </p:nvPr>
        </p:nvSpPr>
        <p:spPr>
          <a:xfrm>
            <a:off x="457200" y="1600200"/>
            <a:ext cx="8229600" cy="5105400"/>
          </a:xfrm>
        </p:spPr>
        <p:txBody>
          <a:bodyPr/>
          <a:lstStyle/>
          <a:p>
            <a:r>
              <a:rPr lang="en-US" dirty="0"/>
              <a:t>Map world’s terrestrial ecosystems and create inventory of species </a:t>
            </a:r>
          </a:p>
          <a:p>
            <a:r>
              <a:rPr lang="en-US" dirty="0"/>
              <a:t>Identify resilient and fragile ecosystems</a:t>
            </a:r>
          </a:p>
          <a:p>
            <a:r>
              <a:rPr lang="en-US" dirty="0"/>
              <a:t>Protect the most endangered ecosystems and species</a:t>
            </a:r>
          </a:p>
          <a:p>
            <a:pPr lvl="1"/>
            <a:r>
              <a:rPr lang="en-US" dirty="0"/>
              <a:t>Emphasis on protecting plant biodiversity and ecosystem services</a:t>
            </a:r>
          </a:p>
          <a:p>
            <a:r>
              <a:rPr lang="en-US" dirty="0"/>
              <a:t>Restore degraded ecosystems</a:t>
            </a:r>
          </a:p>
          <a:p>
            <a:r>
              <a:rPr lang="en-US" dirty="0"/>
              <a:t>Provide incentives to landowners</a:t>
            </a:r>
          </a:p>
        </p:txBody>
      </p:sp>
    </p:spTree>
    <p:extLst>
      <p:ext uri="{BB962C8B-B14F-4D97-AF65-F5344CB8AC3E}">
        <p14:creationId xmlns:p14="http://schemas.microsoft.com/office/powerpoint/2010/main" val="1136400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Strategies for Sustaining Terrestrial Biodiversity (1 of 2)</a:t>
            </a:r>
          </a:p>
        </p:txBody>
      </p:sp>
      <p:sp>
        <p:nvSpPr>
          <p:cNvPr id="2" name="Content Placeholder 1"/>
          <p:cNvSpPr>
            <a:spLocks noGrp="1"/>
          </p:cNvSpPr>
          <p:nvPr>
            <p:ph idx="1"/>
          </p:nvPr>
        </p:nvSpPr>
        <p:spPr/>
        <p:txBody>
          <a:bodyPr/>
          <a:lstStyle/>
          <a:p>
            <a:r>
              <a:rPr lang="en-US"/>
              <a:t>Protect species from extinction</a:t>
            </a:r>
          </a:p>
          <a:p>
            <a:r>
              <a:rPr lang="en-US"/>
              <a:t>Set aside wilderness areas</a:t>
            </a:r>
          </a:p>
          <a:p>
            <a:r>
              <a:rPr lang="en-US"/>
              <a:t>Establish parks and nature preserves where people can interact with nature</a:t>
            </a:r>
          </a:p>
          <a:p>
            <a:r>
              <a:rPr lang="en-US"/>
              <a:t>Identify and protect biodiversity hotspots</a:t>
            </a:r>
          </a:p>
          <a:p>
            <a:r>
              <a:rPr lang="en-US"/>
              <a:t>Shift new development to lands already cleared or degraded</a:t>
            </a:r>
          </a:p>
          <a:p>
            <a:r>
              <a:rPr lang="en-US"/>
              <a:t>Protect important ecosystem services</a:t>
            </a:r>
            <a:endParaRPr lang="en-US" dirty="0"/>
          </a:p>
        </p:txBody>
      </p:sp>
    </p:spTree>
    <p:extLst>
      <p:ext uri="{BB962C8B-B14F-4D97-AF65-F5344CB8AC3E}">
        <p14:creationId xmlns:p14="http://schemas.microsoft.com/office/powerpoint/2010/main" val="1455470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Strategies for Sustaining Terrestrial Biodiversity (2 of 2)</a:t>
            </a:r>
          </a:p>
        </p:txBody>
      </p:sp>
      <p:sp>
        <p:nvSpPr>
          <p:cNvPr id="2" name="Content Placeholder 1"/>
          <p:cNvSpPr>
            <a:spLocks noGrp="1"/>
          </p:cNvSpPr>
          <p:nvPr>
            <p:ph idx="1"/>
          </p:nvPr>
        </p:nvSpPr>
        <p:spPr/>
        <p:txBody>
          <a:bodyPr/>
          <a:lstStyle/>
          <a:p>
            <a:r>
              <a:rPr lang="en-US"/>
              <a:t>Increase crop productivity on existing cropland</a:t>
            </a:r>
          </a:p>
          <a:p>
            <a:r>
              <a:rPr lang="en-US"/>
              <a:t>Rehabilitate and restore partially damaged ecosystems</a:t>
            </a:r>
          </a:p>
          <a:p>
            <a:r>
              <a:rPr lang="en-US"/>
              <a:t>Share areas we dominate with other species</a:t>
            </a:r>
            <a:endParaRPr lang="en-US" dirty="0"/>
          </a:p>
        </p:txBody>
      </p:sp>
    </p:spTree>
    <p:extLst>
      <p:ext uri="{BB962C8B-B14F-4D97-AF65-F5344CB8AC3E}">
        <p14:creationId xmlns:p14="http://schemas.microsoft.com/office/powerpoint/2010/main" val="360697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Forests Provide Important Economic and Ecosystem Services (1 of 2)</a:t>
            </a:r>
          </a:p>
        </p:txBody>
      </p:sp>
      <p:sp>
        <p:nvSpPr>
          <p:cNvPr id="2" name="Content Placeholder 1"/>
          <p:cNvSpPr>
            <a:spLocks noGrp="1"/>
          </p:cNvSpPr>
          <p:nvPr>
            <p:ph idx="1"/>
          </p:nvPr>
        </p:nvSpPr>
        <p:spPr/>
        <p:txBody>
          <a:bodyPr/>
          <a:lstStyle/>
          <a:p>
            <a:r>
              <a:rPr lang="en-US" dirty="0"/>
              <a:t>Forests remove CO</a:t>
            </a:r>
            <a:r>
              <a:rPr lang="en-US" baseline="-25000" dirty="0"/>
              <a:t>2</a:t>
            </a:r>
            <a:r>
              <a:rPr lang="en-US" dirty="0"/>
              <a:t> from the atmosphere</a:t>
            </a:r>
          </a:p>
          <a:p>
            <a:pPr lvl="1"/>
            <a:r>
              <a:rPr lang="en-US" dirty="0"/>
              <a:t>Helps stabilize atmospheric temperatures</a:t>
            </a:r>
          </a:p>
          <a:p>
            <a:r>
              <a:rPr lang="en-US" dirty="0"/>
              <a:t>Forests store water and release it slowly</a:t>
            </a:r>
          </a:p>
          <a:p>
            <a:r>
              <a:rPr lang="en-US" dirty="0"/>
              <a:t>Forests provide habitats for two-thirds of world’s terrestrial species</a:t>
            </a:r>
          </a:p>
          <a:p>
            <a:r>
              <a:rPr lang="en-US" dirty="0"/>
              <a:t>Forests provide biofuel, industrial wood, and traditional medicines</a:t>
            </a:r>
          </a:p>
        </p:txBody>
      </p:sp>
    </p:spTree>
    <p:extLst>
      <p:ext uri="{BB962C8B-B14F-4D97-AF65-F5344CB8AC3E}">
        <p14:creationId xmlns:p14="http://schemas.microsoft.com/office/powerpoint/2010/main" val="43266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Protecting Biodiversity Hotspots (1 of 2)</a:t>
            </a:r>
          </a:p>
        </p:txBody>
      </p:sp>
      <p:sp>
        <p:nvSpPr>
          <p:cNvPr id="2" name="Content Placeholder 1"/>
          <p:cNvSpPr>
            <a:spLocks noGrp="1"/>
          </p:cNvSpPr>
          <p:nvPr>
            <p:ph idx="1"/>
          </p:nvPr>
        </p:nvSpPr>
        <p:spPr/>
        <p:txBody>
          <a:bodyPr/>
          <a:lstStyle/>
          <a:p>
            <a:r>
              <a:rPr lang="en-US" dirty="0"/>
              <a:t>34 biodiversity hot spots</a:t>
            </a:r>
          </a:p>
          <a:p>
            <a:pPr lvl="1"/>
            <a:r>
              <a:rPr lang="en-US" dirty="0"/>
              <a:t>Cover 2% of Earth’s surface, but 50% of flowering plant species and 42% of terrestrial vertebrates </a:t>
            </a:r>
          </a:p>
          <a:p>
            <a:pPr lvl="1"/>
            <a:r>
              <a:rPr lang="en-US" dirty="0"/>
              <a:t>1.2 billion people</a:t>
            </a:r>
          </a:p>
          <a:p>
            <a:pPr lvl="1"/>
            <a:r>
              <a:rPr lang="en-US" dirty="0"/>
              <a:t>Only 5% of the total area of these hotspots is truly protected</a:t>
            </a:r>
          </a:p>
        </p:txBody>
      </p:sp>
    </p:spTree>
    <p:extLst>
      <p:ext uri="{BB962C8B-B14F-4D97-AF65-F5344CB8AC3E}">
        <p14:creationId xmlns:p14="http://schemas.microsoft.com/office/powerpoint/2010/main" val="3833807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Protecting Biodiversity Hotspots (2 of 2)</a:t>
            </a:r>
          </a:p>
        </p:txBody>
      </p:sp>
      <p:pic>
        <p:nvPicPr>
          <p:cNvPr id="2" name="Picture 1" descr="A Map shows the entire globe with all the continents drawn to scale. The biodiversity hot spots are found mostly in the coastal areas which are shaded in the map. The areas of hot spots shaded include Central America, few portions in the western coastal region of South America, few portions in the upper region of eastern coast of South America, few portions in coastal areas of Africa, few portions of coastal regions in Asia, Europe, and Austral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4" y="1503773"/>
            <a:ext cx="7515253" cy="4228407"/>
          </a:xfrm>
          <a:prstGeom prst="rect">
            <a:avLst/>
          </a:prstGeom>
        </p:spPr>
      </p:pic>
    </p:spTree>
    <p:extLst>
      <p:ext uri="{BB962C8B-B14F-4D97-AF65-F5344CB8AC3E}">
        <p14:creationId xmlns:p14="http://schemas.microsoft.com/office/powerpoint/2010/main" val="2044385393"/>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r>
              <a:rPr lang="en-US" dirty="0"/>
              <a:t>Establishing Wilderness Areas</a:t>
            </a:r>
          </a:p>
        </p:txBody>
      </p:sp>
      <p:sp>
        <p:nvSpPr>
          <p:cNvPr id="56323" name="Content Placeholder 2"/>
          <p:cNvSpPr>
            <a:spLocks noGrp="1" noChangeArrowheads="1"/>
          </p:cNvSpPr>
          <p:nvPr>
            <p:ph idx="1"/>
          </p:nvPr>
        </p:nvSpPr>
        <p:spPr/>
        <p:txBody>
          <a:bodyPr/>
          <a:lstStyle/>
          <a:p>
            <a:r>
              <a:rPr lang="en-US" dirty="0"/>
              <a:t>1964 Wilderness Act</a:t>
            </a:r>
          </a:p>
          <a:p>
            <a:pPr lvl="1"/>
            <a:r>
              <a:rPr lang="en-US" dirty="0"/>
              <a:t>U.S. government may set aside undeveloped tracts of public land</a:t>
            </a:r>
          </a:p>
          <a:p>
            <a:r>
              <a:rPr lang="en-US" dirty="0"/>
              <a:t>Only 5% of U.S. land is protected as wilderness</a:t>
            </a:r>
          </a:p>
          <a:p>
            <a:pPr lvl="1"/>
            <a:r>
              <a:rPr lang="en-US" dirty="0"/>
              <a:t>More than half of it in Alaska</a:t>
            </a:r>
          </a:p>
          <a:p>
            <a:r>
              <a:rPr lang="en-US" dirty="0"/>
              <a:t>As human population and ecological footprint expand, increasingly difficult to establish new wilderness areas</a:t>
            </a:r>
          </a:p>
        </p:txBody>
      </p:sp>
    </p:spTree>
    <p:extLst>
      <p:ext uri="{BB962C8B-B14F-4D97-AF65-F5344CB8AC3E}">
        <p14:creationId xmlns:p14="http://schemas.microsoft.com/office/powerpoint/2010/main" val="3021232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p:txBody>
          <a:bodyPr>
            <a:normAutofit fontScale="90000"/>
          </a:bodyPr>
          <a:lstStyle/>
          <a:p>
            <a:r>
              <a:rPr lang="en-US"/>
              <a:t>Establishing Parks and Other Nature Reserves</a:t>
            </a:r>
            <a:endParaRPr lang="en-US" dirty="0"/>
          </a:p>
        </p:txBody>
      </p:sp>
      <p:sp>
        <p:nvSpPr>
          <p:cNvPr id="57347" name="Content Placeholder 2"/>
          <p:cNvSpPr>
            <a:spLocks noGrp="1" noChangeArrowheads="1"/>
          </p:cNvSpPr>
          <p:nvPr>
            <p:ph idx="1"/>
          </p:nvPr>
        </p:nvSpPr>
        <p:spPr/>
        <p:txBody>
          <a:bodyPr/>
          <a:lstStyle/>
          <a:p>
            <a:r>
              <a:rPr lang="en-US" dirty="0"/>
              <a:t>More than 6,600 national parks in 120 countries</a:t>
            </a:r>
          </a:p>
          <a:p>
            <a:pPr lvl="1"/>
            <a:r>
              <a:rPr lang="en-US" dirty="0"/>
              <a:t>Most too small to sustain large animal species</a:t>
            </a:r>
          </a:p>
          <a:p>
            <a:pPr lvl="1"/>
            <a:r>
              <a:rPr lang="en-US" dirty="0"/>
              <a:t>Some so popular that human use is degrading</a:t>
            </a:r>
          </a:p>
          <a:p>
            <a:r>
              <a:rPr lang="en-US" dirty="0"/>
              <a:t>Parks in less-developed countries have the greatest diversity</a:t>
            </a:r>
          </a:p>
          <a:p>
            <a:pPr lvl="1"/>
            <a:r>
              <a:rPr lang="en-US" dirty="0"/>
              <a:t>Subject to illegal poaching, logging, mining, and other uses</a:t>
            </a:r>
          </a:p>
        </p:txBody>
      </p:sp>
    </p:spTree>
    <p:extLst>
      <p:ext uri="{BB962C8B-B14F-4D97-AF65-F5344CB8AC3E}">
        <p14:creationId xmlns:p14="http://schemas.microsoft.com/office/powerpoint/2010/main" val="3783872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Stresses on U.S. Public Parks</a:t>
            </a:r>
          </a:p>
        </p:txBody>
      </p:sp>
      <p:sp>
        <p:nvSpPr>
          <p:cNvPr id="2" name="Content Placeholder 1"/>
          <p:cNvSpPr>
            <a:spLocks noGrp="1"/>
          </p:cNvSpPr>
          <p:nvPr>
            <p:ph idx="1"/>
          </p:nvPr>
        </p:nvSpPr>
        <p:spPr/>
        <p:txBody>
          <a:bodyPr/>
          <a:lstStyle/>
          <a:p>
            <a:r>
              <a:rPr lang="en-US"/>
              <a:t>The U.S. has 59 major national parks</a:t>
            </a:r>
          </a:p>
          <a:p>
            <a:r>
              <a:rPr lang="en-US"/>
              <a:t>Factors that degrade parks</a:t>
            </a:r>
          </a:p>
          <a:p>
            <a:pPr lvl="1"/>
            <a:r>
              <a:rPr lang="en-US"/>
              <a:t>Popularity</a:t>
            </a:r>
          </a:p>
          <a:p>
            <a:pPr lvl="1"/>
            <a:r>
              <a:rPr lang="en-US"/>
              <a:t>Off-road vehicle use</a:t>
            </a:r>
          </a:p>
          <a:p>
            <a:pPr lvl="1"/>
            <a:r>
              <a:rPr lang="en-US"/>
              <a:t>Cell phone towers</a:t>
            </a:r>
          </a:p>
          <a:p>
            <a:pPr lvl="1"/>
            <a:r>
              <a:rPr lang="en-US"/>
              <a:t>Nonnative species</a:t>
            </a:r>
          </a:p>
          <a:p>
            <a:pPr lvl="1"/>
            <a:r>
              <a:rPr lang="en-US"/>
              <a:t>Nearby air pollution and traffic</a:t>
            </a:r>
          </a:p>
          <a:p>
            <a:pPr lvl="1"/>
            <a:r>
              <a:rPr lang="en-US"/>
              <a:t>Overdue maintenance and repairs</a:t>
            </a:r>
            <a:endParaRPr lang="en-US" dirty="0"/>
          </a:p>
        </p:txBody>
      </p:sp>
    </p:spTree>
    <p:extLst>
      <p:ext uri="{BB962C8B-B14F-4D97-AF65-F5344CB8AC3E}">
        <p14:creationId xmlns:p14="http://schemas.microsoft.com/office/powerpoint/2010/main" val="1060032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Designing and Managing Nature Reserves</a:t>
            </a:r>
            <a:endParaRPr lang="en-US" dirty="0"/>
          </a:p>
        </p:txBody>
      </p:sp>
      <p:sp>
        <p:nvSpPr>
          <p:cNvPr id="2" name="Content Placeholder 1"/>
          <p:cNvSpPr>
            <a:spLocks noGrp="1"/>
          </p:cNvSpPr>
          <p:nvPr>
            <p:ph idx="1"/>
          </p:nvPr>
        </p:nvSpPr>
        <p:spPr/>
        <p:txBody>
          <a:bodyPr/>
          <a:lstStyle/>
          <a:p>
            <a:r>
              <a:rPr lang="en-US"/>
              <a:t>Large nature reserves typically sustain more species and provide greater habitat diversity than small reserves</a:t>
            </a:r>
          </a:p>
          <a:p>
            <a:r>
              <a:rPr lang="en-US"/>
              <a:t>Habitat corridors can benefit species</a:t>
            </a:r>
          </a:p>
          <a:p>
            <a:pPr lvl="1"/>
            <a:r>
              <a:rPr lang="en-US"/>
              <a:t>Allows migration in response to climate change</a:t>
            </a:r>
          </a:p>
          <a:p>
            <a:r>
              <a:rPr lang="en-US"/>
              <a:t>Buffer zone concept</a:t>
            </a:r>
          </a:p>
          <a:p>
            <a:pPr lvl="1"/>
            <a:r>
              <a:rPr lang="en-US"/>
              <a:t>Strictly protect inner core of reserve</a:t>
            </a:r>
          </a:p>
          <a:p>
            <a:pPr lvl="1"/>
            <a:r>
              <a:rPr lang="en-US"/>
              <a:t>Sustainable resource extraction in buffer zone</a:t>
            </a:r>
            <a:endParaRPr lang="en-US" dirty="0"/>
          </a:p>
        </p:txBody>
      </p:sp>
    </p:spTree>
    <p:extLst>
      <p:ext uri="{BB962C8B-B14F-4D97-AF65-F5344CB8AC3E}">
        <p14:creationId xmlns:p14="http://schemas.microsoft.com/office/powerpoint/2010/main" val="819548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Science Focus 10.1 Reintroducing the Gray Wolf to Yellowstone National Park (1 of 2)</a:t>
            </a:r>
          </a:p>
        </p:txBody>
      </p:sp>
      <p:sp>
        <p:nvSpPr>
          <p:cNvPr id="2" name="Content Placeholder 1"/>
          <p:cNvSpPr>
            <a:spLocks noGrp="1"/>
          </p:cNvSpPr>
          <p:nvPr>
            <p:ph idx="1"/>
          </p:nvPr>
        </p:nvSpPr>
        <p:spPr>
          <a:xfrm>
            <a:off x="457200" y="1447800"/>
            <a:ext cx="8001000" cy="3429000"/>
          </a:xfrm>
        </p:spPr>
        <p:txBody>
          <a:bodyPr/>
          <a:lstStyle/>
          <a:p>
            <a:r>
              <a:rPr lang="en-US" dirty="0"/>
              <a:t>Number of gray wolves declined between 1850 and 1900</a:t>
            </a:r>
          </a:p>
          <a:p>
            <a:pPr lvl="1"/>
            <a:r>
              <a:rPr lang="en-US" dirty="0"/>
              <a:t>Killed by humans</a:t>
            </a:r>
          </a:p>
          <a:p>
            <a:r>
              <a:rPr lang="en-US" dirty="0"/>
              <a:t>1996: Relocated 41 gray wolves caught in Canada to Yellowstone</a:t>
            </a:r>
          </a:p>
          <a:p>
            <a:pPr lvl="1"/>
            <a:r>
              <a:rPr lang="en-US" dirty="0"/>
              <a:t>2014: 104 wolves in Yellowstone national park</a:t>
            </a:r>
          </a:p>
        </p:txBody>
      </p:sp>
    </p:spTree>
    <p:extLst>
      <p:ext uri="{BB962C8B-B14F-4D97-AF65-F5344CB8AC3E}">
        <p14:creationId xmlns:p14="http://schemas.microsoft.com/office/powerpoint/2010/main" val="3211283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Science Focus 10.1 Reintroducing the Gray Wolf to Yellowstone National Park (2 of 2)</a:t>
            </a:r>
          </a:p>
        </p:txBody>
      </p:sp>
      <p:pic>
        <p:nvPicPr>
          <p:cNvPr id="4" name="Picture 3" descr="A Photo shows a gray wolf standing in sn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5046" y="1655678"/>
            <a:ext cx="3913909" cy="4157561"/>
          </a:xfrm>
          <a:prstGeom prst="rect">
            <a:avLst/>
          </a:prstGeom>
        </p:spPr>
      </p:pic>
    </p:spTree>
    <p:extLst>
      <p:ext uri="{BB962C8B-B14F-4D97-AF65-F5344CB8AC3E}">
        <p14:creationId xmlns:p14="http://schemas.microsoft.com/office/powerpoint/2010/main" val="257673820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Identifying and Protecting Biodiversity in Costa Rica (1 of 3)</a:t>
            </a:r>
          </a:p>
        </p:txBody>
      </p:sp>
      <p:sp>
        <p:nvSpPr>
          <p:cNvPr id="3" name="Content Placeholder 2"/>
          <p:cNvSpPr>
            <a:spLocks noGrp="1"/>
          </p:cNvSpPr>
          <p:nvPr>
            <p:ph idx="1"/>
          </p:nvPr>
        </p:nvSpPr>
        <p:spPr/>
        <p:txBody>
          <a:bodyPr/>
          <a:lstStyle/>
          <a:p>
            <a:r>
              <a:rPr lang="en-US" dirty="0"/>
              <a:t>Costa Rica protects a larger portion of its land than any other country</a:t>
            </a:r>
          </a:p>
          <a:p>
            <a:r>
              <a:rPr lang="en-US" dirty="0"/>
              <a:t>Principles of biodiversity</a:t>
            </a:r>
          </a:p>
          <a:p>
            <a:pPr lvl="1"/>
            <a:r>
              <a:rPr lang="en-US" dirty="0"/>
              <a:t>Respect biodiversity and understand the value of sustaining it</a:t>
            </a:r>
          </a:p>
          <a:p>
            <a:pPr lvl="1"/>
            <a:r>
              <a:rPr lang="en-US" dirty="0"/>
              <a:t>Rely less on fossil fuels and more on direct solar energy</a:t>
            </a:r>
          </a:p>
          <a:p>
            <a:pPr lvl="1"/>
            <a:r>
              <a:rPr lang="en-US" dirty="0"/>
              <a:t>Place a value on ecosystem services and help implement full-cost pricing</a:t>
            </a:r>
          </a:p>
          <a:p>
            <a:endParaRPr lang="en-US" dirty="0"/>
          </a:p>
        </p:txBody>
      </p:sp>
    </p:spTree>
    <p:extLst>
      <p:ext uri="{BB962C8B-B14F-4D97-AF65-F5344CB8AC3E}">
        <p14:creationId xmlns:p14="http://schemas.microsoft.com/office/powerpoint/2010/main" val="3261369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p:txBody>
          <a:bodyPr>
            <a:normAutofit fontScale="90000"/>
          </a:bodyPr>
          <a:lstStyle/>
          <a:p>
            <a:r>
              <a:rPr lang="en-US" dirty="0"/>
              <a:t>Case Study: Identifying and Protecting Biodiversity in Costa Rica (2 of 3)</a:t>
            </a:r>
          </a:p>
        </p:txBody>
      </p:sp>
      <p:sp>
        <p:nvSpPr>
          <p:cNvPr id="67587" name="Content Placeholder 2"/>
          <p:cNvSpPr>
            <a:spLocks noGrp="1" noChangeArrowheads="1"/>
          </p:cNvSpPr>
          <p:nvPr>
            <p:ph idx="1"/>
          </p:nvPr>
        </p:nvSpPr>
        <p:spPr/>
        <p:txBody>
          <a:bodyPr/>
          <a:lstStyle/>
          <a:p>
            <a:r>
              <a:rPr lang="en-US"/>
              <a:t>Megareserves–large conservation areas</a:t>
            </a:r>
          </a:p>
          <a:p>
            <a:pPr lvl="1"/>
            <a:r>
              <a:rPr lang="en-US"/>
              <a:t>Designed to sustain about 80% of the country’s biodiversity</a:t>
            </a:r>
          </a:p>
          <a:p>
            <a:pPr lvl="1"/>
            <a:r>
              <a:rPr lang="en-US"/>
              <a:t>Protected inner core surrounded by two buffer zones that local people can use</a:t>
            </a:r>
          </a:p>
          <a:p>
            <a:r>
              <a:rPr lang="en-US"/>
              <a:t>Large ecotourism industry</a:t>
            </a:r>
            <a:endParaRPr lang="en-US" dirty="0"/>
          </a:p>
        </p:txBody>
      </p:sp>
    </p:spTree>
    <p:extLst>
      <p:ext uri="{BB962C8B-B14F-4D97-AF65-F5344CB8AC3E}">
        <p14:creationId xmlns:p14="http://schemas.microsoft.com/office/powerpoint/2010/main" val="380265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Forests Provide Important Economic and Ecosystem Services (2 of 2)</a:t>
            </a:r>
          </a:p>
        </p:txBody>
      </p:sp>
      <p:pic>
        <p:nvPicPr>
          <p:cNvPr id="3" name="Picture 2" descr="An illustration shows the information about Forests in three columns. The first column shows the details about the Ecosystem Services that reads “Support Energy Flow and chemical cycling, reduce soil erosion, absorb and release water, purify water and air, influence local and regional climate, store atmospheric carbon, and provide numerous wild life habitats.” The second column shows a photo of a man cutting the base bark of a tree with a mechanical device. The third column shows the details about Economic Services which reads “Fuel wood, lumber, pulp to make paper, mining, livestock grazing, recreation, and job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737501"/>
            <a:ext cx="4011465" cy="4270024"/>
          </a:xfrm>
          <a:prstGeom prst="rect">
            <a:avLst/>
          </a:prstGeom>
        </p:spPr>
      </p:pic>
    </p:spTree>
    <p:extLst>
      <p:ext uri="{BB962C8B-B14F-4D97-AF65-F5344CB8AC3E}">
        <p14:creationId xmlns:p14="http://schemas.microsoft.com/office/powerpoint/2010/main" val="3661912009"/>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Identifying and Protecting Biodiversity in Costa Rica (3 of 3)</a:t>
            </a:r>
          </a:p>
        </p:txBody>
      </p:sp>
      <p:pic>
        <p:nvPicPr>
          <p:cNvPr id="2" name="Picture 1" descr="A Map shows Central America, where Costa Rica, Nicaragua, Pacific Ocean, Caribbean Sea, and Panama are labeled. National Parkland are marked in green  and the buffer zone are marked in yell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023" y="1591383"/>
            <a:ext cx="5007955" cy="4395651"/>
          </a:xfrm>
          <a:prstGeom prst="rect">
            <a:avLst/>
          </a:prstGeom>
        </p:spPr>
      </p:pic>
    </p:spTree>
    <p:extLst>
      <p:ext uri="{BB962C8B-B14F-4D97-AF65-F5344CB8AC3E}">
        <p14:creationId xmlns:p14="http://schemas.microsoft.com/office/powerpoint/2010/main" val="110415478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p:txBody>
          <a:bodyPr/>
          <a:lstStyle/>
          <a:p>
            <a:r>
              <a:rPr lang="en-US" dirty="0"/>
              <a:t>Protecting Ecosystem Services</a:t>
            </a:r>
          </a:p>
        </p:txBody>
      </p:sp>
      <p:sp>
        <p:nvSpPr>
          <p:cNvPr id="76803" name="Content Placeholder 2"/>
          <p:cNvSpPr>
            <a:spLocks noGrp="1" noChangeArrowheads="1"/>
          </p:cNvSpPr>
          <p:nvPr>
            <p:ph idx="1"/>
          </p:nvPr>
        </p:nvSpPr>
        <p:spPr/>
        <p:txBody>
          <a:bodyPr/>
          <a:lstStyle/>
          <a:p>
            <a:r>
              <a:rPr lang="en-US" dirty="0"/>
              <a:t>Identify highly stressed life raft ecosystems</a:t>
            </a:r>
          </a:p>
          <a:p>
            <a:pPr lvl="1"/>
            <a:r>
              <a:rPr lang="en-US" dirty="0"/>
              <a:t>Areas with high poverty levels</a:t>
            </a:r>
          </a:p>
          <a:p>
            <a:pPr lvl="1"/>
            <a:r>
              <a:rPr lang="en-US" dirty="0"/>
              <a:t>Most people depend on ecosystem services for survival</a:t>
            </a:r>
          </a:p>
          <a:p>
            <a:pPr lvl="1"/>
            <a:r>
              <a:rPr lang="en-US" dirty="0"/>
              <a:t>Residents, public officials, and conservation scientists would work together</a:t>
            </a:r>
          </a:p>
          <a:p>
            <a:pPr lvl="2"/>
            <a:r>
              <a:rPr lang="en-US" dirty="0"/>
              <a:t>Win–win principle of sustainability</a:t>
            </a:r>
          </a:p>
        </p:txBody>
      </p:sp>
    </p:spTree>
    <p:extLst>
      <p:ext uri="{BB962C8B-B14F-4D97-AF65-F5344CB8AC3E}">
        <p14:creationId xmlns:p14="http://schemas.microsoft.com/office/powerpoint/2010/main" val="1445365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p:txBody>
          <a:bodyPr/>
          <a:lstStyle/>
          <a:p>
            <a:r>
              <a:rPr lang="en-US" dirty="0"/>
              <a:t>Restoring Damaged Ecosystems (1 of 2) </a:t>
            </a:r>
          </a:p>
        </p:txBody>
      </p:sp>
      <p:sp>
        <p:nvSpPr>
          <p:cNvPr id="77827" name="Content Placeholder 2"/>
          <p:cNvSpPr>
            <a:spLocks noGrp="1" noChangeArrowheads="1"/>
          </p:cNvSpPr>
          <p:nvPr>
            <p:ph idx="1"/>
          </p:nvPr>
        </p:nvSpPr>
        <p:spPr/>
        <p:txBody>
          <a:bodyPr/>
          <a:lstStyle/>
          <a:p>
            <a:r>
              <a:rPr lang="en-US" dirty="0"/>
              <a:t>Ecological restoration examples</a:t>
            </a:r>
          </a:p>
          <a:p>
            <a:pPr lvl="1"/>
            <a:r>
              <a:rPr lang="en-US" dirty="0"/>
              <a:t>Replanting forests</a:t>
            </a:r>
          </a:p>
          <a:p>
            <a:pPr lvl="1"/>
            <a:r>
              <a:rPr lang="en-US" dirty="0"/>
              <a:t>Reintroducing keystone native species</a:t>
            </a:r>
          </a:p>
          <a:p>
            <a:pPr lvl="1"/>
            <a:r>
              <a:rPr lang="en-US" dirty="0"/>
              <a:t>Removing harmful invasive species</a:t>
            </a:r>
          </a:p>
          <a:p>
            <a:pPr lvl="1"/>
            <a:r>
              <a:rPr lang="en-US" dirty="0"/>
              <a:t>Removing dams</a:t>
            </a:r>
          </a:p>
          <a:p>
            <a:pPr lvl="1"/>
            <a:r>
              <a:rPr lang="en-US" dirty="0"/>
              <a:t>Restoring grasslands, coral reefs, wetlands, and stream banks</a:t>
            </a:r>
          </a:p>
        </p:txBody>
      </p:sp>
    </p:spTree>
    <p:extLst>
      <p:ext uri="{BB962C8B-B14F-4D97-AF65-F5344CB8AC3E}">
        <p14:creationId xmlns:p14="http://schemas.microsoft.com/office/powerpoint/2010/main" val="2695110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Restoring Damaged Ecosystems (2 of 2)</a:t>
            </a:r>
          </a:p>
        </p:txBody>
      </p:sp>
      <p:sp>
        <p:nvSpPr>
          <p:cNvPr id="78851" name="Content Placeholder 2"/>
          <p:cNvSpPr>
            <a:spLocks noGrp="1" noChangeArrowheads="1"/>
          </p:cNvSpPr>
          <p:nvPr>
            <p:ph idx="1"/>
          </p:nvPr>
        </p:nvSpPr>
        <p:spPr/>
        <p:txBody>
          <a:bodyPr/>
          <a:lstStyle/>
          <a:p>
            <a:r>
              <a:rPr lang="en-US" dirty="0"/>
              <a:t>Four-step strategy for carrying out rehabilitation</a:t>
            </a:r>
          </a:p>
          <a:p>
            <a:pPr lvl="1"/>
            <a:r>
              <a:rPr lang="en-US" dirty="0"/>
              <a:t>Identify causes of the degradation</a:t>
            </a:r>
          </a:p>
          <a:p>
            <a:pPr lvl="1"/>
            <a:r>
              <a:rPr lang="en-US" dirty="0"/>
              <a:t>Stop the degradation by eliminating or sharply reducing those factors</a:t>
            </a:r>
          </a:p>
          <a:p>
            <a:pPr lvl="1"/>
            <a:r>
              <a:rPr lang="en-US" dirty="0"/>
              <a:t>Reintroduce keystone species, if possible</a:t>
            </a:r>
          </a:p>
          <a:p>
            <a:pPr lvl="1"/>
            <a:r>
              <a:rPr lang="en-US" dirty="0"/>
              <a:t>Protect from further degradation</a:t>
            </a:r>
          </a:p>
        </p:txBody>
      </p:sp>
    </p:spTree>
    <p:extLst>
      <p:ext uri="{BB962C8B-B14F-4D97-AF65-F5344CB8AC3E}">
        <p14:creationId xmlns:p14="http://schemas.microsoft.com/office/powerpoint/2010/main" val="423975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p:txBody>
          <a:bodyPr>
            <a:normAutofit fontScale="90000"/>
          </a:bodyPr>
          <a:lstStyle/>
          <a:p>
            <a:r>
              <a:rPr lang="en-US" dirty="0"/>
              <a:t>Sharing Areas We Dominate with Other Species (1 of 2)</a:t>
            </a:r>
          </a:p>
        </p:txBody>
      </p:sp>
      <p:sp>
        <p:nvSpPr>
          <p:cNvPr id="81923" name="Content Placeholder 2"/>
          <p:cNvSpPr>
            <a:spLocks noGrp="1" noChangeArrowheads="1"/>
          </p:cNvSpPr>
          <p:nvPr>
            <p:ph idx="1"/>
          </p:nvPr>
        </p:nvSpPr>
        <p:spPr/>
        <p:txBody>
          <a:bodyPr/>
          <a:lstStyle/>
          <a:p>
            <a:r>
              <a:rPr lang="en-US" dirty="0"/>
              <a:t>Reconciliation ecology </a:t>
            </a:r>
          </a:p>
          <a:p>
            <a:pPr lvl="1"/>
            <a:r>
              <a:rPr lang="en-US" dirty="0"/>
              <a:t>Invent and maintain habitats for species diversity where people live, work, and play</a:t>
            </a:r>
          </a:p>
          <a:p>
            <a:r>
              <a:rPr lang="en-US" dirty="0"/>
              <a:t>Community-based conservation</a:t>
            </a:r>
          </a:p>
          <a:p>
            <a:pPr lvl="1"/>
            <a:r>
              <a:rPr lang="en-US" dirty="0"/>
              <a:t>Plant garden as food for bees, butterflies, and other pollinators</a:t>
            </a:r>
          </a:p>
          <a:p>
            <a:pPr lvl="1"/>
            <a:r>
              <a:rPr lang="en-US" dirty="0"/>
              <a:t>Eliminate or reduce pesticide use</a:t>
            </a:r>
          </a:p>
          <a:p>
            <a:pPr lvl="1"/>
            <a:r>
              <a:rPr lang="en-US" dirty="0"/>
              <a:t>Provide nesting boxes for birds</a:t>
            </a:r>
          </a:p>
        </p:txBody>
      </p:sp>
    </p:spTree>
    <p:extLst>
      <p:ext uri="{BB962C8B-B14F-4D97-AF65-F5344CB8AC3E}">
        <p14:creationId xmlns:p14="http://schemas.microsoft.com/office/powerpoint/2010/main" val="386148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Sharing Areas We Dominate with Other Species (2 of 2)</a:t>
            </a:r>
          </a:p>
        </p:txBody>
      </p:sp>
      <p:sp>
        <p:nvSpPr>
          <p:cNvPr id="6" name="Content Placeholder 5"/>
          <p:cNvSpPr>
            <a:spLocks noGrp="1"/>
          </p:cNvSpPr>
          <p:nvPr>
            <p:ph idx="1"/>
          </p:nvPr>
        </p:nvSpPr>
        <p:spPr/>
        <p:txBody>
          <a:bodyPr>
            <a:normAutofit/>
          </a:bodyPr>
          <a:lstStyle/>
          <a:p>
            <a:r>
              <a:rPr lang="en-US" sz="3200" dirty="0"/>
              <a:t>What Can You Do? </a:t>
            </a:r>
          </a:p>
          <a:p>
            <a:pPr lvl="1"/>
            <a:r>
              <a:rPr lang="en-US" sz="2800" dirty="0"/>
              <a:t>Sustaining Terrestrial Biodiversity </a:t>
            </a:r>
          </a:p>
          <a:p>
            <a:pPr lvl="2"/>
            <a:r>
              <a:rPr lang="en-US" sz="2400" dirty="0"/>
              <a:t>Plant trees and take care of them </a:t>
            </a:r>
          </a:p>
          <a:p>
            <a:pPr lvl="2"/>
            <a:r>
              <a:rPr lang="en-US" sz="2400" dirty="0"/>
              <a:t>Recycle paper and buy recycled paper products </a:t>
            </a:r>
          </a:p>
          <a:p>
            <a:pPr lvl="2"/>
            <a:r>
              <a:rPr lang="en-US" sz="2400" dirty="0"/>
              <a:t>Buy sustainably produced wood and wood products and wood substitutes such as recycled plastic furniture and decking </a:t>
            </a:r>
          </a:p>
          <a:p>
            <a:pPr lvl="2"/>
            <a:r>
              <a:rPr lang="en-US" sz="2400" dirty="0"/>
              <a:t>Help restore a degraded forest or grassland </a:t>
            </a:r>
          </a:p>
          <a:p>
            <a:pPr lvl="2"/>
            <a:r>
              <a:rPr lang="en-US" sz="2400" dirty="0"/>
              <a:t>Landscape your yard with a diversity of native plants</a:t>
            </a:r>
          </a:p>
        </p:txBody>
      </p:sp>
    </p:spTree>
    <p:extLst>
      <p:ext uri="{BB962C8B-B14F-4D97-AF65-F5344CB8AC3E}">
        <p14:creationId xmlns:p14="http://schemas.microsoft.com/office/powerpoint/2010/main" val="2925197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p:txBody>
          <a:bodyPr>
            <a:normAutofit fontScale="90000"/>
          </a:bodyPr>
          <a:lstStyle/>
          <a:p>
            <a:r>
              <a:rPr lang="en-US" dirty="0"/>
              <a:t>10.5 How Can Cities Become More Sustainable and Livable?</a:t>
            </a:r>
          </a:p>
        </p:txBody>
      </p:sp>
      <p:sp>
        <p:nvSpPr>
          <p:cNvPr id="55299" name="Content Placeholder 2"/>
          <p:cNvSpPr>
            <a:spLocks noGrp="1" noChangeArrowheads="1"/>
          </p:cNvSpPr>
          <p:nvPr>
            <p:ph idx="1"/>
          </p:nvPr>
        </p:nvSpPr>
        <p:spPr/>
        <p:txBody>
          <a:bodyPr/>
          <a:lstStyle/>
          <a:p>
            <a:r>
              <a:rPr lang="en-US" dirty="0"/>
              <a:t>Most cities are unsustainable because of high levels of resource use, waste, pollution, and poverty.</a:t>
            </a:r>
          </a:p>
          <a:p>
            <a:endParaRPr lang="en-US" dirty="0"/>
          </a:p>
          <a:p>
            <a:r>
              <a:rPr lang="en-US" dirty="0"/>
              <a:t>An </a:t>
            </a:r>
            <a:r>
              <a:rPr lang="en-US" i="1" dirty="0"/>
              <a:t>eco-city </a:t>
            </a:r>
            <a:r>
              <a:rPr lang="en-US" dirty="0"/>
              <a:t>allows people to choose walking, biking, or mass transit for most transportation needs; recycle or reuse most of their wastes; grow much of their food; and protect biodiversity by preserving surrounding land.</a:t>
            </a:r>
          </a:p>
        </p:txBody>
      </p:sp>
    </p:spTree>
    <p:extLst>
      <p:ext uri="{BB962C8B-B14F-4D97-AF65-F5344CB8AC3E}">
        <p14:creationId xmlns:p14="http://schemas.microsoft.com/office/powerpoint/2010/main" val="1438751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Three Important Urban Trends</a:t>
            </a:r>
          </a:p>
        </p:txBody>
      </p:sp>
      <p:sp>
        <p:nvSpPr>
          <p:cNvPr id="2" name="Content Placeholder 1"/>
          <p:cNvSpPr>
            <a:spLocks noGrp="1"/>
          </p:cNvSpPr>
          <p:nvPr>
            <p:ph idx="1"/>
          </p:nvPr>
        </p:nvSpPr>
        <p:spPr/>
        <p:txBody>
          <a:bodyPr/>
          <a:lstStyle/>
          <a:p>
            <a:r>
              <a:rPr lang="en-US" dirty="0"/>
              <a:t>Three major trends</a:t>
            </a:r>
          </a:p>
          <a:p>
            <a:pPr lvl="1"/>
            <a:r>
              <a:rPr lang="en-US" dirty="0"/>
              <a:t>Proportion of global population living in urban areas is increasing</a:t>
            </a:r>
          </a:p>
          <a:p>
            <a:pPr lvl="1"/>
            <a:r>
              <a:rPr lang="en-US" dirty="0"/>
              <a:t>Number and size of urban areas is mushrooming</a:t>
            </a:r>
          </a:p>
          <a:p>
            <a:pPr lvl="2"/>
            <a:r>
              <a:rPr lang="en-US" dirty="0"/>
              <a:t>Megacities; </a:t>
            </a:r>
            <a:r>
              <a:rPr lang="en-US" dirty="0" err="1"/>
              <a:t>hypercities</a:t>
            </a:r>
            <a:r>
              <a:rPr lang="en-US" dirty="0"/>
              <a:t> </a:t>
            </a:r>
          </a:p>
          <a:p>
            <a:pPr lvl="1"/>
            <a:r>
              <a:rPr lang="en-US" dirty="0"/>
              <a:t>Poverty is becoming increasingly urbanized</a:t>
            </a:r>
          </a:p>
          <a:p>
            <a:pPr lvl="2"/>
            <a:r>
              <a:rPr lang="en-US" dirty="0"/>
              <a:t>Mostly in less-developed countries</a:t>
            </a:r>
          </a:p>
          <a:p>
            <a:endParaRPr lang="en-US" dirty="0"/>
          </a:p>
        </p:txBody>
      </p:sp>
    </p:spTree>
    <p:extLst>
      <p:ext uri="{BB962C8B-B14F-4D97-AF65-F5344CB8AC3E}">
        <p14:creationId xmlns:p14="http://schemas.microsoft.com/office/powerpoint/2010/main" val="189331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Megacities, or major urban areas. with 10 million or more people, in 2015.</a:t>
            </a:r>
          </a:p>
        </p:txBody>
      </p:sp>
      <p:pic>
        <p:nvPicPr>
          <p:cNvPr id="5" name="Picture 4">
            <a:extLst>
              <a:ext uri="{FF2B5EF4-FFF2-40B4-BE49-F238E27FC236}">
                <a16:creationId xmlns:a16="http://schemas.microsoft.com/office/drawing/2014/main" id="{03C65868-1620-4296-8F5D-2726625CA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69" y="1524000"/>
            <a:ext cx="8239125" cy="4250204"/>
          </a:xfrm>
          <a:prstGeom prst="rect">
            <a:avLst/>
          </a:prstGeom>
        </p:spPr>
      </p:pic>
    </p:spTree>
    <p:extLst>
      <p:ext uri="{BB962C8B-B14F-4D97-AF65-F5344CB8AC3E}">
        <p14:creationId xmlns:p14="http://schemas.microsoft.com/office/powerpoint/2010/main" val="121981332"/>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Urbanization in the United States</a:t>
            </a:r>
          </a:p>
        </p:txBody>
      </p:sp>
      <p:sp>
        <p:nvSpPr>
          <p:cNvPr id="2" name="Content Placeholder 1"/>
          <p:cNvSpPr>
            <a:spLocks noGrp="1"/>
          </p:cNvSpPr>
          <p:nvPr>
            <p:ph idx="1"/>
          </p:nvPr>
        </p:nvSpPr>
        <p:spPr/>
        <p:txBody>
          <a:bodyPr/>
          <a:lstStyle/>
          <a:p>
            <a:r>
              <a:rPr lang="en-US" dirty="0"/>
              <a:t>Between 1800 and 2016, the percentage of the US population living in urban areas increased from 5% to 82%</a:t>
            </a:r>
          </a:p>
          <a:p>
            <a:endParaRPr lang="en-US" dirty="0"/>
          </a:p>
          <a:p>
            <a:r>
              <a:rPr lang="en-US" dirty="0"/>
              <a:t>Three phases between 1800 and 2008</a:t>
            </a:r>
          </a:p>
          <a:p>
            <a:pPr marL="800100" lvl="1" indent="-342900"/>
            <a:r>
              <a:rPr lang="en-US" dirty="0"/>
              <a:t>Migration from rural areas to large central cities</a:t>
            </a:r>
          </a:p>
          <a:p>
            <a:pPr marL="800100" lvl="1" indent="-342900"/>
            <a:r>
              <a:rPr lang="en-US" dirty="0"/>
              <a:t>Migration from large central cities to suburbs and smaller cities</a:t>
            </a:r>
          </a:p>
          <a:p>
            <a:pPr marL="800100" lvl="1" indent="-342900"/>
            <a:r>
              <a:rPr lang="en-US" dirty="0"/>
              <a:t>Migration from North and East to South and West</a:t>
            </a:r>
          </a:p>
          <a:p>
            <a:endParaRPr lang="en-US" dirty="0"/>
          </a:p>
        </p:txBody>
      </p:sp>
    </p:spTree>
    <p:extLst>
      <p:ext uri="{BB962C8B-B14F-4D97-AF65-F5344CB8AC3E}">
        <p14:creationId xmlns:p14="http://schemas.microsoft.com/office/powerpoint/2010/main" val="405372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US" dirty="0"/>
              <a:t>Forests Vary in Age and Structure (1 of 2)</a:t>
            </a:r>
          </a:p>
        </p:txBody>
      </p:sp>
      <p:sp>
        <p:nvSpPr>
          <p:cNvPr id="7171" name="Content Placeholder 2"/>
          <p:cNvSpPr>
            <a:spLocks noGrp="1" noChangeArrowheads="1"/>
          </p:cNvSpPr>
          <p:nvPr>
            <p:ph idx="1"/>
          </p:nvPr>
        </p:nvSpPr>
        <p:spPr/>
        <p:txBody>
          <a:bodyPr/>
          <a:lstStyle/>
          <a:p>
            <a:r>
              <a:rPr lang="en-US"/>
              <a:t>Old-growth or primary forest </a:t>
            </a:r>
          </a:p>
          <a:p>
            <a:pPr lvl="1"/>
            <a:r>
              <a:rPr lang="en-US"/>
              <a:t>Uncut or undisturbed for 200 years or more</a:t>
            </a:r>
          </a:p>
          <a:p>
            <a:pPr lvl="1"/>
            <a:r>
              <a:rPr lang="en-US"/>
              <a:t>Reservoirs of biodiversity</a:t>
            </a:r>
          </a:p>
          <a:p>
            <a:r>
              <a:rPr lang="en-US"/>
              <a:t>Second-growth forest</a:t>
            </a:r>
          </a:p>
          <a:p>
            <a:pPr lvl="1"/>
            <a:r>
              <a:rPr lang="en-US"/>
              <a:t>Trees from secondary ecological succession</a:t>
            </a:r>
          </a:p>
          <a:p>
            <a:r>
              <a:rPr lang="en-US"/>
              <a:t>Tree plantation (tree farm, commercial forest)</a:t>
            </a:r>
          </a:p>
          <a:p>
            <a:pPr lvl="1"/>
            <a:r>
              <a:rPr lang="en-US"/>
              <a:t>Same-age trees clear-cut and replanted to supply industrial wood</a:t>
            </a:r>
            <a:endParaRPr lang="en-US" dirty="0"/>
          </a:p>
        </p:txBody>
      </p:sp>
    </p:spTree>
    <p:extLst>
      <p:ext uri="{BB962C8B-B14F-4D97-AF65-F5344CB8AC3E}">
        <p14:creationId xmlns:p14="http://schemas.microsoft.com/office/powerpoint/2010/main" val="31773310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Major urban areas in the United States with more than 1 million people each</a:t>
            </a:r>
          </a:p>
        </p:txBody>
      </p:sp>
      <p:pic>
        <p:nvPicPr>
          <p:cNvPr id="4" name="Picture 3">
            <a:extLst>
              <a:ext uri="{FF2B5EF4-FFF2-40B4-BE49-F238E27FC236}">
                <a16:creationId xmlns:a16="http://schemas.microsoft.com/office/drawing/2014/main" id="{E231328F-B051-4DAE-9BF8-1F25BB43E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24000"/>
            <a:ext cx="6591300" cy="4557974"/>
          </a:xfrm>
          <a:prstGeom prst="rect">
            <a:avLst/>
          </a:prstGeom>
        </p:spPr>
      </p:pic>
    </p:spTree>
    <p:extLst>
      <p:ext uri="{BB962C8B-B14F-4D97-AF65-F5344CB8AC3E}">
        <p14:creationId xmlns:p14="http://schemas.microsoft.com/office/powerpoint/2010/main" val="345056358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Urbanization Has Advantages</a:t>
            </a:r>
            <a:br>
              <a:rPr lang="en-US" dirty="0"/>
            </a:br>
            <a:r>
              <a:rPr lang="en-US" dirty="0"/>
              <a:t>and Disadvantages (1 of 3)</a:t>
            </a:r>
          </a:p>
        </p:txBody>
      </p:sp>
      <p:sp>
        <p:nvSpPr>
          <p:cNvPr id="2" name="Content Placeholder 1"/>
          <p:cNvSpPr>
            <a:spLocks noGrp="1"/>
          </p:cNvSpPr>
          <p:nvPr>
            <p:ph idx="1"/>
          </p:nvPr>
        </p:nvSpPr>
        <p:spPr/>
        <p:txBody>
          <a:bodyPr/>
          <a:lstStyle/>
          <a:p>
            <a:pPr marL="0" indent="0">
              <a:buNone/>
            </a:pPr>
            <a:r>
              <a:rPr lang="en-US" dirty="0"/>
              <a:t>Advantages:</a:t>
            </a:r>
          </a:p>
          <a:p>
            <a:pPr marL="0" indent="0">
              <a:buNone/>
            </a:pPr>
            <a:endParaRPr lang="en-US" dirty="0"/>
          </a:p>
          <a:p>
            <a:r>
              <a:rPr lang="en-US" sz="2400" dirty="0"/>
              <a:t>Centers of economic development, innovation, education, technological advances, and jobs</a:t>
            </a:r>
          </a:p>
          <a:p>
            <a:r>
              <a:rPr lang="en-US" sz="2400" dirty="0"/>
              <a:t>Recycling economically feasible</a:t>
            </a:r>
          </a:p>
          <a:p>
            <a:r>
              <a:rPr lang="en-US" sz="2400" dirty="0"/>
              <a:t>Preservation of biodiversity outside of urban areas</a:t>
            </a:r>
          </a:p>
          <a:p>
            <a:r>
              <a:rPr lang="en-US" sz="2400" dirty="0"/>
              <a:t>Mass transportation</a:t>
            </a:r>
          </a:p>
          <a:p>
            <a:endParaRPr lang="en-US" dirty="0"/>
          </a:p>
        </p:txBody>
      </p:sp>
    </p:spTree>
    <p:extLst>
      <p:ext uri="{BB962C8B-B14F-4D97-AF65-F5344CB8AC3E}">
        <p14:creationId xmlns:p14="http://schemas.microsoft.com/office/powerpoint/2010/main" val="33267655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Urbanization Has Advantages</a:t>
            </a:r>
            <a:br>
              <a:rPr lang="en-US" dirty="0"/>
            </a:br>
            <a:r>
              <a:rPr lang="en-US" dirty="0"/>
              <a:t>and Disadvantages (2 of 3)</a:t>
            </a:r>
          </a:p>
        </p:txBody>
      </p:sp>
      <p:sp>
        <p:nvSpPr>
          <p:cNvPr id="2" name="Content Placeholder 1"/>
          <p:cNvSpPr>
            <a:spLocks noGrp="1"/>
          </p:cNvSpPr>
          <p:nvPr>
            <p:ph idx="1"/>
          </p:nvPr>
        </p:nvSpPr>
        <p:spPr/>
        <p:txBody>
          <a:bodyPr>
            <a:normAutofit/>
          </a:bodyPr>
          <a:lstStyle/>
          <a:p>
            <a:pPr marL="0" indent="0">
              <a:buNone/>
            </a:pPr>
            <a:r>
              <a:rPr lang="en-US" dirty="0"/>
              <a:t>Disadvantages</a:t>
            </a:r>
          </a:p>
          <a:p>
            <a:pPr marL="0" indent="0">
              <a:buNone/>
            </a:pPr>
            <a:endParaRPr lang="en-US" dirty="0"/>
          </a:p>
          <a:p>
            <a:r>
              <a:rPr lang="en-US" sz="2400" dirty="0"/>
              <a:t>Huge ecological footprints</a:t>
            </a:r>
          </a:p>
          <a:p>
            <a:pPr lvl="1"/>
            <a:r>
              <a:rPr lang="en-US" sz="1800" dirty="0"/>
              <a:t>Consume 75% of the world’s resources</a:t>
            </a:r>
          </a:p>
          <a:p>
            <a:r>
              <a:rPr lang="en-US" sz="2400" dirty="0"/>
              <a:t>Lack of vegetation</a:t>
            </a:r>
          </a:p>
          <a:p>
            <a:r>
              <a:rPr lang="en-US" sz="2400" dirty="0"/>
              <a:t>Water problems</a:t>
            </a:r>
          </a:p>
          <a:p>
            <a:pPr lvl="1"/>
            <a:r>
              <a:rPr lang="en-US" sz="1800" dirty="0"/>
              <a:t>Deprive wild and rural areas of water; flooding</a:t>
            </a:r>
          </a:p>
          <a:p>
            <a:r>
              <a:rPr lang="en-US" sz="2400" dirty="0"/>
              <a:t>Concentration of pollution/health problems</a:t>
            </a:r>
          </a:p>
          <a:p>
            <a:pPr lvl="1"/>
            <a:r>
              <a:rPr lang="en-US" sz="1800" dirty="0"/>
              <a:t>Air and water pollution</a:t>
            </a:r>
          </a:p>
          <a:p>
            <a:pPr lvl="1"/>
            <a:r>
              <a:rPr lang="en-US" sz="1800" dirty="0"/>
              <a:t>Solid and hazardous wastes</a:t>
            </a:r>
          </a:p>
          <a:p>
            <a:pPr marL="0" indent="0">
              <a:buNone/>
            </a:pPr>
            <a:endParaRPr lang="en-US" dirty="0"/>
          </a:p>
        </p:txBody>
      </p:sp>
    </p:spTree>
    <p:extLst>
      <p:ext uri="{BB962C8B-B14F-4D97-AF65-F5344CB8AC3E}">
        <p14:creationId xmlns:p14="http://schemas.microsoft.com/office/powerpoint/2010/main" val="3016786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Urbanization Has Advantages</a:t>
            </a:r>
            <a:br>
              <a:rPr lang="en-US" dirty="0"/>
            </a:br>
            <a:r>
              <a:rPr lang="en-US" dirty="0"/>
              <a:t>and Disadvantages (3 of 3)</a:t>
            </a:r>
          </a:p>
        </p:txBody>
      </p:sp>
      <p:sp>
        <p:nvSpPr>
          <p:cNvPr id="2" name="Content Placeholder 1"/>
          <p:cNvSpPr>
            <a:spLocks noGrp="1"/>
          </p:cNvSpPr>
          <p:nvPr>
            <p:ph idx="1"/>
          </p:nvPr>
        </p:nvSpPr>
        <p:spPr/>
        <p:txBody>
          <a:bodyPr>
            <a:normAutofit/>
          </a:bodyPr>
          <a:lstStyle/>
          <a:p>
            <a:pPr marL="0" indent="0">
              <a:buNone/>
            </a:pPr>
            <a:r>
              <a:rPr lang="en-US" dirty="0"/>
              <a:t>Disadvantages</a:t>
            </a:r>
          </a:p>
          <a:p>
            <a:pPr marL="0" indent="0">
              <a:buNone/>
            </a:pPr>
            <a:endParaRPr lang="en-US" dirty="0"/>
          </a:p>
          <a:p>
            <a:r>
              <a:rPr lang="en-US" sz="2400" dirty="0"/>
              <a:t>Urban heat islands</a:t>
            </a:r>
          </a:p>
          <a:p>
            <a:pPr lvl="1"/>
            <a:r>
              <a:rPr lang="en-US" sz="1800" dirty="0"/>
              <a:t>Leads to higher energy consumption and greenhouse gas emissions</a:t>
            </a:r>
          </a:p>
          <a:p>
            <a:r>
              <a:rPr lang="en-US" sz="2400" dirty="0"/>
              <a:t>Altered climate and light pollution</a:t>
            </a:r>
          </a:p>
          <a:p>
            <a:pPr lvl="1"/>
            <a:r>
              <a:rPr lang="en-US" sz="1800" dirty="0"/>
              <a:t>Cities tend to be warmer, rainier, foggier, and cloudier than rural areas</a:t>
            </a:r>
          </a:p>
          <a:p>
            <a:pPr lvl="1"/>
            <a:r>
              <a:rPr lang="en-US" sz="1800" dirty="0"/>
              <a:t>Artificial light has affected some species</a:t>
            </a:r>
          </a:p>
          <a:p>
            <a:pPr marL="0" indent="0">
              <a:buNone/>
            </a:pPr>
            <a:endParaRPr lang="en-US" dirty="0"/>
          </a:p>
        </p:txBody>
      </p:sp>
    </p:spTree>
    <p:extLst>
      <p:ext uri="{BB962C8B-B14F-4D97-AF65-F5344CB8AC3E}">
        <p14:creationId xmlns:p14="http://schemas.microsoft.com/office/powerpoint/2010/main" val="28209544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Cities depend on nonurban areas for matter and energy resources, and they generate large outputs of pollution, waste matter, and heat.</a:t>
            </a:r>
          </a:p>
        </p:txBody>
      </p:sp>
      <p:pic>
        <p:nvPicPr>
          <p:cNvPr id="7" name="Picture 6">
            <a:extLst>
              <a:ext uri="{FF2B5EF4-FFF2-40B4-BE49-F238E27FC236}">
                <a16:creationId xmlns:a16="http://schemas.microsoft.com/office/drawing/2014/main" id="{6A7120A4-F6F0-4B6C-8A90-200BC1B61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81" y="1397197"/>
            <a:ext cx="8803038" cy="4439139"/>
          </a:xfrm>
          <a:prstGeom prst="rect">
            <a:avLst/>
          </a:prstGeom>
        </p:spPr>
      </p:pic>
    </p:spTree>
    <p:extLst>
      <p:ext uri="{BB962C8B-B14F-4D97-AF65-F5344CB8AC3E}">
        <p14:creationId xmlns:p14="http://schemas.microsoft.com/office/powerpoint/2010/main" val="150880859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Cities Can Grow Upward or Outward</a:t>
            </a:r>
          </a:p>
        </p:txBody>
      </p:sp>
      <p:sp>
        <p:nvSpPr>
          <p:cNvPr id="2" name="Content Placeholder 1"/>
          <p:cNvSpPr>
            <a:spLocks noGrp="1"/>
          </p:cNvSpPr>
          <p:nvPr>
            <p:ph idx="1"/>
          </p:nvPr>
        </p:nvSpPr>
        <p:spPr/>
        <p:txBody>
          <a:bodyPr/>
          <a:lstStyle/>
          <a:p>
            <a:r>
              <a:rPr lang="en-US" dirty="0"/>
              <a:t>Compact cities</a:t>
            </a:r>
          </a:p>
          <a:p>
            <a:pPr lvl="1"/>
            <a:r>
              <a:rPr lang="en-US" dirty="0"/>
              <a:t>Hong Kong, China</a:t>
            </a:r>
          </a:p>
          <a:p>
            <a:pPr lvl="1"/>
            <a:r>
              <a:rPr lang="en-US" dirty="0"/>
              <a:t>Tokyo, Japan</a:t>
            </a:r>
          </a:p>
          <a:p>
            <a:pPr lvl="1"/>
            <a:r>
              <a:rPr lang="en-US" dirty="0"/>
              <a:t>Mass transit</a:t>
            </a:r>
          </a:p>
          <a:p>
            <a:pPr marL="457200" lvl="1" indent="0">
              <a:buNone/>
            </a:pPr>
            <a:endParaRPr lang="en-US" dirty="0"/>
          </a:p>
          <a:p>
            <a:r>
              <a:rPr lang="en-US" dirty="0"/>
              <a:t>Dispersed cities</a:t>
            </a:r>
          </a:p>
          <a:p>
            <a:pPr lvl="1"/>
            <a:r>
              <a:rPr lang="en-US" dirty="0"/>
              <a:t>U.S. and Canada</a:t>
            </a:r>
          </a:p>
          <a:p>
            <a:pPr lvl="1"/>
            <a:r>
              <a:rPr lang="en-US" dirty="0"/>
              <a:t>Car-centered cities</a:t>
            </a:r>
          </a:p>
          <a:p>
            <a:endParaRPr lang="en-US" dirty="0"/>
          </a:p>
        </p:txBody>
      </p:sp>
    </p:spTree>
    <p:extLst>
      <p:ext uri="{BB962C8B-B14F-4D97-AF65-F5344CB8AC3E}">
        <p14:creationId xmlns:p14="http://schemas.microsoft.com/office/powerpoint/2010/main" val="2978606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i="1" dirty="0"/>
              <a:t>Urban sprawl </a:t>
            </a:r>
            <a:r>
              <a:rPr lang="en-US" sz="2800" dirty="0"/>
              <a:t>in and around Las Vegas, Nevada, between 1973 and 2013.</a:t>
            </a:r>
          </a:p>
        </p:txBody>
      </p:sp>
      <p:pic>
        <p:nvPicPr>
          <p:cNvPr id="4" name="Picture 3">
            <a:extLst>
              <a:ext uri="{FF2B5EF4-FFF2-40B4-BE49-F238E27FC236}">
                <a16:creationId xmlns:a16="http://schemas.microsoft.com/office/drawing/2014/main" id="{B5965004-4101-423C-A404-984E67E03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87037"/>
            <a:ext cx="8032638" cy="4695637"/>
          </a:xfrm>
          <a:prstGeom prst="rect">
            <a:avLst/>
          </a:prstGeom>
        </p:spPr>
      </p:pic>
    </p:spTree>
    <p:extLst>
      <p:ext uri="{BB962C8B-B14F-4D97-AF65-F5344CB8AC3E}">
        <p14:creationId xmlns:p14="http://schemas.microsoft.com/office/powerpoint/2010/main" val="1271686049"/>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Natural Capital Degradation in Urban Sprawl</a:t>
            </a:r>
          </a:p>
        </p:txBody>
      </p:sp>
      <p:pic>
        <p:nvPicPr>
          <p:cNvPr id="5" name="Picture 4">
            <a:extLst>
              <a:ext uri="{FF2B5EF4-FFF2-40B4-BE49-F238E27FC236}">
                <a16:creationId xmlns:a16="http://schemas.microsoft.com/office/drawing/2014/main" id="{8672EA28-DC9C-4DE2-8C81-19EA328F3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88" y="1053888"/>
            <a:ext cx="7772400" cy="4750223"/>
          </a:xfrm>
          <a:prstGeom prst="rect">
            <a:avLst/>
          </a:prstGeom>
        </p:spPr>
      </p:pic>
    </p:spTree>
    <p:extLst>
      <p:ext uri="{BB962C8B-B14F-4D97-AF65-F5344CB8AC3E}">
        <p14:creationId xmlns:p14="http://schemas.microsoft.com/office/powerpoint/2010/main" val="4085466646"/>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Alternatives to Cars (1 of 4)</a:t>
            </a:r>
          </a:p>
        </p:txBody>
      </p:sp>
      <p:pic>
        <p:nvPicPr>
          <p:cNvPr id="4" name="Picture 3">
            <a:extLst>
              <a:ext uri="{FF2B5EF4-FFF2-40B4-BE49-F238E27FC236}">
                <a16:creationId xmlns:a16="http://schemas.microsoft.com/office/drawing/2014/main" id="{421A43B7-3EFF-46CC-BB8A-68A7C5B8C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61637"/>
            <a:ext cx="6153150" cy="4518170"/>
          </a:xfrm>
          <a:prstGeom prst="rect">
            <a:avLst/>
          </a:prstGeom>
        </p:spPr>
      </p:pic>
    </p:spTree>
    <p:extLst>
      <p:ext uri="{BB962C8B-B14F-4D97-AF65-F5344CB8AC3E}">
        <p14:creationId xmlns:p14="http://schemas.microsoft.com/office/powerpoint/2010/main" val="2584258484"/>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Alternatives to Cars (2 of 4)</a:t>
            </a:r>
          </a:p>
        </p:txBody>
      </p:sp>
      <p:pic>
        <p:nvPicPr>
          <p:cNvPr id="4" name="Picture 3">
            <a:extLst>
              <a:ext uri="{FF2B5EF4-FFF2-40B4-BE49-F238E27FC236}">
                <a16:creationId xmlns:a16="http://schemas.microsoft.com/office/drawing/2014/main" id="{B9D00D9E-727A-490F-BBD2-4A9AA1D02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487" y="1090612"/>
            <a:ext cx="6677025" cy="4676775"/>
          </a:xfrm>
          <a:prstGeom prst="rect">
            <a:avLst/>
          </a:prstGeom>
        </p:spPr>
      </p:pic>
    </p:spTree>
    <p:extLst>
      <p:ext uri="{BB962C8B-B14F-4D97-AF65-F5344CB8AC3E}">
        <p14:creationId xmlns:p14="http://schemas.microsoft.com/office/powerpoint/2010/main" val="91223283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Forests Vary in Age and Structure (2 of 2)</a:t>
            </a:r>
          </a:p>
        </p:txBody>
      </p:sp>
      <p:pic>
        <p:nvPicPr>
          <p:cNvPr id="3" name="Picture 2" descr="A photo shows a forest covered with dense trees in Po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3085" y="1374625"/>
            <a:ext cx="5817831" cy="4423976"/>
          </a:xfrm>
          <a:prstGeom prst="rect">
            <a:avLst/>
          </a:prstGeom>
        </p:spPr>
      </p:pic>
    </p:spTree>
    <p:extLst>
      <p:ext uri="{BB962C8B-B14F-4D97-AF65-F5344CB8AC3E}">
        <p14:creationId xmlns:p14="http://schemas.microsoft.com/office/powerpoint/2010/main" val="2325570095"/>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Alternatives to Cars (3 of 4)</a:t>
            </a:r>
          </a:p>
        </p:txBody>
      </p:sp>
      <p:pic>
        <p:nvPicPr>
          <p:cNvPr id="4" name="Picture 3">
            <a:extLst>
              <a:ext uri="{FF2B5EF4-FFF2-40B4-BE49-F238E27FC236}">
                <a16:creationId xmlns:a16="http://schemas.microsoft.com/office/drawing/2014/main" id="{D7171ACF-1835-4046-8C2B-9F683436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312" y="1085850"/>
            <a:ext cx="6429375" cy="4686300"/>
          </a:xfrm>
          <a:prstGeom prst="rect">
            <a:avLst/>
          </a:prstGeom>
        </p:spPr>
      </p:pic>
    </p:spTree>
    <p:extLst>
      <p:ext uri="{BB962C8B-B14F-4D97-AF65-F5344CB8AC3E}">
        <p14:creationId xmlns:p14="http://schemas.microsoft.com/office/powerpoint/2010/main" val="1042051983"/>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Alternatives to Cars (4 of 4)</a:t>
            </a:r>
          </a:p>
        </p:txBody>
      </p:sp>
      <p:pic>
        <p:nvPicPr>
          <p:cNvPr id="4" name="Picture 3">
            <a:extLst>
              <a:ext uri="{FF2B5EF4-FFF2-40B4-BE49-F238E27FC236}">
                <a16:creationId xmlns:a16="http://schemas.microsoft.com/office/drawing/2014/main" id="{7B088A61-C0D1-469E-AFDA-6489109D9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637" y="1038225"/>
            <a:ext cx="6562725" cy="4781550"/>
          </a:xfrm>
          <a:prstGeom prst="rect">
            <a:avLst/>
          </a:prstGeom>
        </p:spPr>
      </p:pic>
    </p:spTree>
    <p:extLst>
      <p:ext uri="{BB962C8B-B14F-4D97-AF65-F5344CB8AC3E}">
        <p14:creationId xmlns:p14="http://schemas.microsoft.com/office/powerpoint/2010/main" val="750987739"/>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Land-Use Planning</a:t>
            </a:r>
          </a:p>
        </p:txBody>
      </p:sp>
      <p:sp>
        <p:nvSpPr>
          <p:cNvPr id="2" name="Content Placeholder 1"/>
          <p:cNvSpPr>
            <a:spLocks noGrp="1"/>
          </p:cNvSpPr>
          <p:nvPr>
            <p:ph idx="1"/>
          </p:nvPr>
        </p:nvSpPr>
        <p:spPr>
          <a:xfrm>
            <a:off x="228600" y="1219200"/>
            <a:ext cx="8763000" cy="4906963"/>
          </a:xfrm>
        </p:spPr>
        <p:txBody>
          <a:bodyPr>
            <a:normAutofit lnSpcReduction="10000"/>
          </a:bodyPr>
          <a:lstStyle/>
          <a:p>
            <a:pPr marL="0" indent="0">
              <a:buNone/>
            </a:pPr>
            <a:r>
              <a:rPr lang="en-US" dirty="0"/>
              <a:t>Through land-use planning, governments can control the uses of certain parcels of land by legal and economic methods.</a:t>
            </a:r>
          </a:p>
          <a:p>
            <a:pPr marL="0" indent="0">
              <a:buNone/>
            </a:pPr>
            <a:endParaRPr lang="en-US" dirty="0"/>
          </a:p>
          <a:p>
            <a:r>
              <a:rPr lang="en-US" sz="2400" dirty="0"/>
              <a:t>Zoning can be used to control growth and to protect areas from certain types of development. But zoning has its drawbacks:</a:t>
            </a:r>
          </a:p>
          <a:p>
            <a:pPr marL="0" indent="0">
              <a:buNone/>
            </a:pPr>
            <a:endParaRPr lang="en-US" sz="2400" dirty="0"/>
          </a:p>
          <a:p>
            <a:pPr lvl="1"/>
            <a:r>
              <a:rPr lang="en-US" sz="1800" dirty="0"/>
              <a:t>Developers can influence or modify zoning decisions in ways that threaten or destroy wetlands, prime cropland, forested areas, and open space.</a:t>
            </a:r>
          </a:p>
          <a:p>
            <a:pPr marL="457200" lvl="1" indent="0">
              <a:buNone/>
            </a:pPr>
            <a:endParaRPr lang="en-US" sz="1800" dirty="0"/>
          </a:p>
          <a:p>
            <a:pPr lvl="1"/>
            <a:r>
              <a:rPr lang="en-US" sz="1800" dirty="0"/>
              <a:t>Zoning often favors high-priced housing, factories, hotels, and other businesses over protecting environmentally sensitive areas and providing low-cost housing.</a:t>
            </a:r>
          </a:p>
        </p:txBody>
      </p:sp>
    </p:spTree>
    <p:extLst>
      <p:ext uri="{BB962C8B-B14F-4D97-AF65-F5344CB8AC3E}">
        <p14:creationId xmlns:p14="http://schemas.microsoft.com/office/powerpoint/2010/main" val="3253205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Smart Growth</a:t>
            </a:r>
          </a:p>
        </p:txBody>
      </p:sp>
      <p:sp>
        <p:nvSpPr>
          <p:cNvPr id="2" name="Content Placeholder 1"/>
          <p:cNvSpPr>
            <a:spLocks noGrp="1"/>
          </p:cNvSpPr>
          <p:nvPr>
            <p:ph idx="1"/>
          </p:nvPr>
        </p:nvSpPr>
        <p:spPr>
          <a:xfrm>
            <a:off x="228600" y="1219200"/>
            <a:ext cx="8763000" cy="4906963"/>
          </a:xfrm>
        </p:spPr>
        <p:txBody>
          <a:bodyPr>
            <a:normAutofit/>
          </a:bodyPr>
          <a:lstStyle/>
          <a:p>
            <a:r>
              <a:rPr lang="en-US" dirty="0"/>
              <a:t>Smart growth  </a:t>
            </a:r>
          </a:p>
          <a:p>
            <a:pPr marL="0" indent="0">
              <a:buNone/>
            </a:pPr>
            <a:endParaRPr lang="en-US" dirty="0"/>
          </a:p>
          <a:p>
            <a:pPr lvl="1"/>
            <a:r>
              <a:rPr lang="en-US" dirty="0"/>
              <a:t>Reduces dependence on cars</a:t>
            </a:r>
          </a:p>
          <a:p>
            <a:pPr lvl="1"/>
            <a:r>
              <a:rPr lang="en-US" dirty="0"/>
              <a:t>Controls and directs sprawl</a:t>
            </a:r>
          </a:p>
          <a:p>
            <a:pPr lvl="1"/>
            <a:r>
              <a:rPr lang="en-US" dirty="0"/>
              <a:t>Protects ecologically sensitive areas</a:t>
            </a:r>
          </a:p>
          <a:p>
            <a:pPr lvl="1"/>
            <a:r>
              <a:rPr lang="en-US" dirty="0"/>
              <a:t>Uses zoning laws to channel growth</a:t>
            </a:r>
          </a:p>
        </p:txBody>
      </p:sp>
    </p:spTree>
    <p:extLst>
      <p:ext uri="{BB962C8B-B14F-4D97-AF65-F5344CB8AC3E}">
        <p14:creationId xmlns:p14="http://schemas.microsoft.com/office/powerpoint/2010/main" val="14586450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E42E0-865F-43AD-8161-BBCBCFBA3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76200"/>
            <a:ext cx="3648075" cy="6020599"/>
          </a:xfrm>
          <a:prstGeom prst="rect">
            <a:avLst/>
          </a:prstGeom>
        </p:spPr>
      </p:pic>
    </p:spTree>
    <p:extLst>
      <p:ext uri="{BB962C8B-B14F-4D97-AF65-F5344CB8AC3E}">
        <p14:creationId xmlns:p14="http://schemas.microsoft.com/office/powerpoint/2010/main" val="41132833"/>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The Eco-City Concept</a:t>
            </a:r>
          </a:p>
        </p:txBody>
      </p:sp>
      <p:sp>
        <p:nvSpPr>
          <p:cNvPr id="2" name="Content Placeholder 1"/>
          <p:cNvSpPr>
            <a:spLocks noGrp="1"/>
          </p:cNvSpPr>
          <p:nvPr>
            <p:ph idx="1"/>
          </p:nvPr>
        </p:nvSpPr>
        <p:spPr>
          <a:xfrm>
            <a:off x="228600" y="1219200"/>
            <a:ext cx="8763000" cy="4906963"/>
          </a:xfrm>
        </p:spPr>
        <p:txBody>
          <a:bodyPr>
            <a:normAutofit/>
          </a:bodyPr>
          <a:lstStyle/>
          <a:p>
            <a:r>
              <a:rPr lang="en-US" dirty="0"/>
              <a:t>An eco-city allows people to:</a:t>
            </a:r>
          </a:p>
          <a:p>
            <a:endParaRPr lang="en-US" dirty="0"/>
          </a:p>
          <a:p>
            <a:pPr lvl="1"/>
            <a:r>
              <a:rPr lang="en-US" dirty="0"/>
              <a:t>Choose walking, biking, or mass transit for most transportation needs</a:t>
            </a:r>
          </a:p>
          <a:p>
            <a:pPr lvl="1"/>
            <a:r>
              <a:rPr lang="en-US" dirty="0"/>
              <a:t>Buildings, vehicles, and appliances meet high energy-efficiency standards</a:t>
            </a:r>
          </a:p>
          <a:p>
            <a:pPr lvl="1"/>
            <a:r>
              <a:rPr lang="en-US" dirty="0"/>
              <a:t>Abandoned lots and industrial sites are cleaned up and used</a:t>
            </a:r>
            <a:r>
              <a:rPr lang="en-US" sz="900" dirty="0"/>
              <a:t>.</a:t>
            </a:r>
          </a:p>
          <a:p>
            <a:pPr lvl="1"/>
            <a:r>
              <a:rPr lang="en-US" dirty="0"/>
              <a:t>Much of their food is grown locally</a:t>
            </a:r>
          </a:p>
          <a:p>
            <a:pPr lvl="1"/>
            <a:r>
              <a:rPr lang="en-US" dirty="0"/>
              <a:t>Protect biodiversity by preserving surrounding land</a:t>
            </a:r>
          </a:p>
        </p:txBody>
      </p:sp>
    </p:spTree>
    <p:extLst>
      <p:ext uri="{BB962C8B-B14F-4D97-AF65-F5344CB8AC3E}">
        <p14:creationId xmlns:p14="http://schemas.microsoft.com/office/powerpoint/2010/main" val="9213501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Transportation Priorities </a:t>
            </a:r>
            <a:br>
              <a:rPr lang="en-US" sz="3200" dirty="0"/>
            </a:br>
            <a:r>
              <a:rPr lang="en-US" sz="3200" dirty="0"/>
              <a:t>in More-Sustainable Cities</a:t>
            </a:r>
          </a:p>
        </p:txBody>
      </p:sp>
      <p:pic>
        <p:nvPicPr>
          <p:cNvPr id="5" name="Picture 4">
            <a:extLst>
              <a:ext uri="{FF2B5EF4-FFF2-40B4-BE49-F238E27FC236}">
                <a16:creationId xmlns:a16="http://schemas.microsoft.com/office/drawing/2014/main" id="{7E6792EC-BB4E-44AC-9194-C869983AA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381957"/>
            <a:ext cx="4114801" cy="4753628"/>
          </a:xfrm>
          <a:prstGeom prst="rect">
            <a:avLst/>
          </a:prstGeom>
        </p:spPr>
      </p:pic>
    </p:spTree>
    <p:extLst>
      <p:ext uri="{BB962C8B-B14F-4D97-AF65-F5344CB8AC3E}">
        <p14:creationId xmlns:p14="http://schemas.microsoft.com/office/powerpoint/2010/main" val="3747041187"/>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The Eco-City Concept </a:t>
            </a:r>
            <a:br>
              <a:rPr lang="en-US" dirty="0"/>
            </a:br>
            <a:r>
              <a:rPr lang="en-US" dirty="0"/>
              <a:t>in Curitiba, Brazil</a:t>
            </a:r>
          </a:p>
        </p:txBody>
      </p:sp>
      <p:sp>
        <p:nvSpPr>
          <p:cNvPr id="2" name="Content Placeholder 1"/>
          <p:cNvSpPr>
            <a:spLocks noGrp="1"/>
          </p:cNvSpPr>
          <p:nvPr>
            <p:ph idx="1"/>
          </p:nvPr>
        </p:nvSpPr>
        <p:spPr>
          <a:xfrm>
            <a:off x="228600" y="1219200"/>
            <a:ext cx="8763000" cy="4906963"/>
          </a:xfrm>
        </p:spPr>
        <p:txBody>
          <a:bodyPr>
            <a:normAutofit lnSpcReduction="10000"/>
          </a:bodyPr>
          <a:lstStyle/>
          <a:p>
            <a:r>
              <a:rPr lang="en-US" dirty="0"/>
              <a:t>Ecological capital of Brazil</a:t>
            </a:r>
          </a:p>
          <a:p>
            <a:r>
              <a:rPr lang="en-US" dirty="0"/>
              <a:t>Superb bus rapid-transit system</a:t>
            </a:r>
          </a:p>
          <a:p>
            <a:pPr lvl="1"/>
            <a:r>
              <a:rPr lang="en-US" dirty="0"/>
              <a:t>72% of the city’s commuters use the system</a:t>
            </a:r>
          </a:p>
          <a:p>
            <a:pPr lvl="1"/>
            <a:r>
              <a:rPr lang="en-US" dirty="0"/>
              <a:t>Cars banned for 49 blocks in the center of the city</a:t>
            </a:r>
          </a:p>
          <a:p>
            <a:pPr lvl="1"/>
            <a:r>
              <a:rPr lang="en-US" dirty="0"/>
              <a:t>Only high-rise apartment buildings allowed near major bus routes, with retail stores in each building, which reduces the need for residents to travel</a:t>
            </a:r>
          </a:p>
          <a:p>
            <a:r>
              <a:rPr lang="en-US" dirty="0"/>
              <a:t>Recycles roughly 70% of its paper and 60% of its metal, glass, and plastic</a:t>
            </a:r>
          </a:p>
          <a:p>
            <a:r>
              <a:rPr lang="en-US" dirty="0"/>
              <a:t>Care for the poor includes free medical and dental care, childcare, and job training</a:t>
            </a:r>
          </a:p>
        </p:txBody>
      </p:sp>
    </p:spTree>
    <p:extLst>
      <p:ext uri="{BB962C8B-B14F-4D97-AF65-F5344CB8AC3E}">
        <p14:creationId xmlns:p14="http://schemas.microsoft.com/office/powerpoint/2010/main" val="2041095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5681" y="76200"/>
            <a:ext cx="8032638" cy="995877"/>
          </a:xfrm>
        </p:spPr>
        <p:txBody>
          <a:bodyPr>
            <a:noAutofit/>
          </a:bodyPr>
          <a:lstStyle/>
          <a:p>
            <a:r>
              <a:rPr lang="en-US" sz="2800" dirty="0"/>
              <a:t>The Rapid-Transit System in Curitiba</a:t>
            </a:r>
          </a:p>
        </p:txBody>
      </p:sp>
      <p:pic>
        <p:nvPicPr>
          <p:cNvPr id="4" name="Picture 3">
            <a:extLst>
              <a:ext uri="{FF2B5EF4-FFF2-40B4-BE49-F238E27FC236}">
                <a16:creationId xmlns:a16="http://schemas.microsoft.com/office/drawing/2014/main" id="{9BE9E895-347C-421B-9025-DE710B8C4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010" y="914046"/>
            <a:ext cx="4013980" cy="5029908"/>
          </a:xfrm>
          <a:prstGeom prst="rect">
            <a:avLst/>
          </a:prstGeom>
        </p:spPr>
      </p:pic>
    </p:spTree>
    <p:extLst>
      <p:ext uri="{BB962C8B-B14F-4D97-AF65-F5344CB8AC3E}">
        <p14:creationId xmlns:p14="http://schemas.microsoft.com/office/powerpoint/2010/main" val="925042242"/>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a:t>Key Ideas (1 of 3)</a:t>
            </a:r>
          </a:p>
        </p:txBody>
      </p:sp>
      <p:sp>
        <p:nvSpPr>
          <p:cNvPr id="84995" name="Content Placeholder 2"/>
          <p:cNvSpPr>
            <a:spLocks noGrp="1"/>
          </p:cNvSpPr>
          <p:nvPr>
            <p:ph idx="1"/>
          </p:nvPr>
        </p:nvSpPr>
        <p:spPr/>
        <p:txBody>
          <a:bodyPr/>
          <a:lstStyle/>
          <a:p>
            <a:r>
              <a:rPr lang="en-US" dirty="0"/>
              <a:t>We can sustain forests by emphasizing the economic value of their ecosystem services, halting government subsidies that hasten their destruction, protecting old-growth forests, harvesting trees no faster than they are replenished, and planting trees to reestablish forests.</a:t>
            </a:r>
          </a:p>
        </p:txBody>
      </p:sp>
    </p:spTree>
    <p:extLst>
      <p:ext uri="{BB962C8B-B14F-4D97-AF65-F5344CB8AC3E}">
        <p14:creationId xmlns:p14="http://schemas.microsoft.com/office/powerpoint/2010/main" val="269980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Putting a Price on Nature’s Ecosystem Services (1 of 3)</a:t>
            </a:r>
          </a:p>
        </p:txBody>
      </p:sp>
      <p:sp>
        <p:nvSpPr>
          <p:cNvPr id="2" name="Content Placeholder 1"/>
          <p:cNvSpPr>
            <a:spLocks noGrp="1"/>
          </p:cNvSpPr>
          <p:nvPr>
            <p:ph idx="1"/>
          </p:nvPr>
        </p:nvSpPr>
        <p:spPr/>
        <p:txBody>
          <a:bodyPr/>
          <a:lstStyle/>
          <a:p>
            <a:r>
              <a:rPr lang="en-US"/>
              <a:t>Ecological economists estimate value of earth’s ecosystem services</a:t>
            </a:r>
          </a:p>
          <a:p>
            <a:pPr lvl="1"/>
            <a:r>
              <a:rPr lang="en-US"/>
              <a:t>Waste treatment ($22.5 trillion per year)</a:t>
            </a:r>
          </a:p>
          <a:p>
            <a:pPr lvl="1"/>
            <a:r>
              <a:rPr lang="en-US"/>
              <a:t>Recreation ($20.6 trillion per year)</a:t>
            </a:r>
          </a:p>
          <a:p>
            <a:pPr lvl="1"/>
            <a:r>
              <a:rPr lang="en-US"/>
              <a:t>Erosion control ($16.2 trillion per year)</a:t>
            </a:r>
          </a:p>
          <a:p>
            <a:pPr lvl="1"/>
            <a:r>
              <a:rPr lang="en-US"/>
              <a:t>Food production ($14.8 trillion per year)</a:t>
            </a:r>
          </a:p>
          <a:p>
            <a:pPr lvl="1"/>
            <a:r>
              <a:rPr lang="en-US"/>
              <a:t>Nutrient cycling ($11.1 trillion per year)</a:t>
            </a:r>
            <a:endParaRPr lang="en-US" dirty="0"/>
          </a:p>
        </p:txBody>
      </p:sp>
    </p:spTree>
    <p:extLst>
      <p:ext uri="{BB962C8B-B14F-4D97-AF65-F5344CB8AC3E}">
        <p14:creationId xmlns:p14="http://schemas.microsoft.com/office/powerpoint/2010/main" val="41798413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 (2 of 3)</a:t>
            </a:r>
          </a:p>
        </p:txBody>
      </p:sp>
      <p:sp>
        <p:nvSpPr>
          <p:cNvPr id="3" name="Content Placeholder 2"/>
          <p:cNvSpPr>
            <a:spLocks noGrp="1"/>
          </p:cNvSpPr>
          <p:nvPr>
            <p:ph idx="1"/>
          </p:nvPr>
        </p:nvSpPr>
        <p:spPr/>
        <p:txBody>
          <a:bodyPr/>
          <a:lstStyle/>
          <a:p>
            <a:r>
              <a:rPr lang="en-US" dirty="0"/>
              <a:t>We can sustain terrestrial biodiversity and ecosystem services by protecting severely threatened areas and ecosystem services and restoring damaged ecosystems.</a:t>
            </a:r>
          </a:p>
        </p:txBody>
      </p:sp>
    </p:spTree>
    <p:extLst>
      <p:ext uri="{BB962C8B-B14F-4D97-AF65-F5344CB8AC3E}">
        <p14:creationId xmlns:p14="http://schemas.microsoft.com/office/powerpoint/2010/main" val="17650164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a:t>Key Ideas (3 of 3)</a:t>
            </a:r>
          </a:p>
        </p:txBody>
      </p:sp>
      <p:sp>
        <p:nvSpPr>
          <p:cNvPr id="86019" name="Content Placeholder 2"/>
          <p:cNvSpPr>
            <a:spLocks noGrp="1"/>
          </p:cNvSpPr>
          <p:nvPr>
            <p:ph idx="1"/>
          </p:nvPr>
        </p:nvSpPr>
        <p:spPr/>
        <p:txBody>
          <a:bodyPr/>
          <a:lstStyle/>
          <a:p>
            <a:r>
              <a:rPr lang="en-US" dirty="0"/>
              <a:t>Most urban areas are unsustainable with their large and growing ecological footprints and high levels of poverty but they can be made more sustainable and livable.</a:t>
            </a:r>
          </a:p>
        </p:txBody>
      </p:sp>
    </p:spTree>
    <p:extLst>
      <p:ext uri="{BB962C8B-B14F-4D97-AF65-F5344CB8AC3E}">
        <p14:creationId xmlns:p14="http://schemas.microsoft.com/office/powerpoint/2010/main" val="1825732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5759</TotalTime>
  <Words>4781</Words>
  <Application>Microsoft Office PowerPoint</Application>
  <PresentationFormat>On-screen Show (4:3)</PresentationFormat>
  <Paragraphs>544</Paragraphs>
  <Slides>91</Slides>
  <Notes>90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Courier New</vt:lpstr>
      <vt:lpstr>Frutiger LT Std 45 Light</vt:lpstr>
      <vt:lpstr>FrutigerLTStd-Light</vt:lpstr>
      <vt:lpstr>Wingdings</vt:lpstr>
      <vt:lpstr>Sample</vt:lpstr>
      <vt:lpstr>Exploring Environmental Science for AP®</vt:lpstr>
      <vt:lpstr>Core Case Study: Costa Rica–A Global Conservation Leader (1 of 2)</vt:lpstr>
      <vt:lpstr>Core Case Study: Costa Rica–A Global Conservation Leader (2 of 2)</vt:lpstr>
      <vt:lpstr>10.1 How Should We Manage and Sustain Forests and Public Lands?</vt:lpstr>
      <vt:lpstr>Forests Provide Important Economic and Ecosystem Services (1 of 2)</vt:lpstr>
      <vt:lpstr>Forests Provide Important Economic and Ecosystem Services (2 of 2)</vt:lpstr>
      <vt:lpstr>Forests Vary in Age and Structure (1 of 2)</vt:lpstr>
      <vt:lpstr>Forests Vary in Age and Structure (2 of 2)</vt:lpstr>
      <vt:lpstr>Putting a Price on Nature’s Ecosystem Services (1 of 3)</vt:lpstr>
      <vt:lpstr>Putting a Price on Nature’s Ecosystem Services (2 of 3)</vt:lpstr>
      <vt:lpstr>Putting a Price on Nature’s Ecosystem Services (3 of 3)</vt:lpstr>
      <vt:lpstr>Ways to Harvest Trees (1 of 3)</vt:lpstr>
      <vt:lpstr>Ways to Harvest Trees (2 of 3)</vt:lpstr>
      <vt:lpstr>Ways to Harvest Trees (3 of 3)</vt:lpstr>
      <vt:lpstr>Fires Affect Forest Ecosystems (1 of 2)</vt:lpstr>
      <vt:lpstr>Fires Affect Forest Ecosystems (2 of 2)</vt:lpstr>
      <vt:lpstr>Almost Half of the World’s Forests Have Been Cut Down (1 of 3)</vt:lpstr>
      <vt:lpstr>Almost Half of the World’s Forests Have Been Cut Down (2 of 3)</vt:lpstr>
      <vt:lpstr>Almost Half of the World’s Forests Have Been Cut Down (3 of 3)</vt:lpstr>
      <vt:lpstr>Case Study: Managing Public Lands in the United States</vt:lpstr>
      <vt:lpstr>Forests Are Disappearing Rapidly in the U.S. </vt:lpstr>
      <vt:lpstr>Tropical Forests are Disappearing Rapidly (1 of 2) </vt:lpstr>
      <vt:lpstr>Tropical Forests Are Disappearing Rapidly (2 of 2)</vt:lpstr>
      <vt:lpstr>How Can We Manage and Sustain Forests?</vt:lpstr>
      <vt:lpstr>Managing Forests More Sustainably (1 of 2)</vt:lpstr>
      <vt:lpstr>Managing Forests More Sustainably (2 of 2)</vt:lpstr>
      <vt:lpstr>Improving Management of Forest Fires (1 of 2)</vt:lpstr>
      <vt:lpstr>Improving Management of Forest Fires (2 of 2)</vt:lpstr>
      <vt:lpstr>Reducing the Demand for Harvested Trees</vt:lpstr>
      <vt:lpstr>Solutions: Fast-Growing Plant: Kenaf</vt:lpstr>
      <vt:lpstr>Reducing Tropical Deforestation (1 of 2)</vt:lpstr>
      <vt:lpstr>Reducing Tropical Deforestation (2 of 2)</vt:lpstr>
      <vt:lpstr>10.2 How Can We Manage and Sustain Grasslands?</vt:lpstr>
      <vt:lpstr>Some Rangelands Are Overgrazed (1 of 3)</vt:lpstr>
      <vt:lpstr>Some Rangelands Are Overgrazed (2 of 3)</vt:lpstr>
      <vt:lpstr>Some Rangelands Are Overgrazed (3 of 3)</vt:lpstr>
      <vt:lpstr>Managing Rangelands More Sustainably (1 of 2)</vt:lpstr>
      <vt:lpstr>Managing Rangelands More Sustainably (2 of 2)</vt:lpstr>
      <vt:lpstr>10.3 How Can We Manage and Sustain Wetlands?</vt:lpstr>
      <vt:lpstr>Wetlands Are Disappearing</vt:lpstr>
      <vt:lpstr>Preserving and Restoring Wetlands</vt:lpstr>
      <vt:lpstr>Case Study: Can We Restore the Florida Everglades? (1 of 4)</vt:lpstr>
      <vt:lpstr>PowerPoint Presentation</vt:lpstr>
      <vt:lpstr>Case Study: Can We Restore the Florida Everglades? (3 of 4)</vt:lpstr>
      <vt:lpstr>Case Study: Can We Restore the Florida Everglades? (4 of 4)</vt:lpstr>
      <vt:lpstr>10.4 How Can We Sustain Terrestrial Biodiversity and Ecosystem Services?</vt:lpstr>
      <vt:lpstr>Restoring Damaged Ecosystems</vt:lpstr>
      <vt:lpstr>Strategies for Sustaining Terrestrial Biodiversity (1 of 2)</vt:lpstr>
      <vt:lpstr>Strategies for Sustaining Terrestrial Biodiversity (2 of 2)</vt:lpstr>
      <vt:lpstr>Protecting Biodiversity Hotspots (1 of 2)</vt:lpstr>
      <vt:lpstr>Protecting Biodiversity Hotspots (2 of 2)</vt:lpstr>
      <vt:lpstr>Establishing Wilderness Areas</vt:lpstr>
      <vt:lpstr>Establishing Parks and Other Nature Reserves</vt:lpstr>
      <vt:lpstr>Stresses on U.S. Public Parks</vt:lpstr>
      <vt:lpstr>Designing and Managing Nature Reserves</vt:lpstr>
      <vt:lpstr>Science Focus 10.1 Reintroducing the Gray Wolf to Yellowstone National Park (1 of 2)</vt:lpstr>
      <vt:lpstr>Science Focus 10.1 Reintroducing the Gray Wolf to Yellowstone National Park (2 of 2)</vt:lpstr>
      <vt:lpstr>Case Study: Identifying and Protecting Biodiversity in Costa Rica (1 of 3)</vt:lpstr>
      <vt:lpstr>Case Study: Identifying and Protecting Biodiversity in Costa Rica (2 of 3)</vt:lpstr>
      <vt:lpstr>Case Study: Identifying and Protecting Biodiversity in Costa Rica (3 of 3)</vt:lpstr>
      <vt:lpstr>Protecting Ecosystem Services</vt:lpstr>
      <vt:lpstr>Restoring Damaged Ecosystems (1 of 2) </vt:lpstr>
      <vt:lpstr>Restoring Damaged Ecosystems (2 of 2)</vt:lpstr>
      <vt:lpstr>Sharing Areas We Dominate with Other Species (1 of 2)</vt:lpstr>
      <vt:lpstr>Sharing Areas We Dominate with Other Species (2 of 2)</vt:lpstr>
      <vt:lpstr>10.5 How Can Cities Become More Sustainable and Livable?</vt:lpstr>
      <vt:lpstr>Three Important Urban Trends</vt:lpstr>
      <vt:lpstr>Megacities, or major urban areas. with 10 million or more people, in 2015.</vt:lpstr>
      <vt:lpstr>Urbanization in the United States</vt:lpstr>
      <vt:lpstr>Major urban areas in the United States with more than 1 million people each</vt:lpstr>
      <vt:lpstr>Urbanization Has Advantages and Disadvantages (1 of 3)</vt:lpstr>
      <vt:lpstr>Urbanization Has Advantages and Disadvantages (2 of 3)</vt:lpstr>
      <vt:lpstr>Urbanization Has Advantages and Disadvantages (3 of 3)</vt:lpstr>
      <vt:lpstr>Cities depend on nonurban areas for matter and energy resources, and they generate large outputs of pollution, waste matter, and heat.</vt:lpstr>
      <vt:lpstr>Cities Can Grow Upward or Outward</vt:lpstr>
      <vt:lpstr>Urban sprawl in and around Las Vegas, Nevada, between 1973 and 2013.</vt:lpstr>
      <vt:lpstr>Natural Capital Degradation in Urban Sprawl</vt:lpstr>
      <vt:lpstr>Alternatives to Cars (1 of 4)</vt:lpstr>
      <vt:lpstr>Alternatives to Cars (2 of 4)</vt:lpstr>
      <vt:lpstr>Alternatives to Cars (3 of 4)</vt:lpstr>
      <vt:lpstr>Alternatives to Cars (4 of 4)</vt:lpstr>
      <vt:lpstr>Land-Use Planning</vt:lpstr>
      <vt:lpstr>Smart Growth</vt:lpstr>
      <vt:lpstr>PowerPoint Presentation</vt:lpstr>
      <vt:lpstr>The Eco-City Concept</vt:lpstr>
      <vt:lpstr>Transportation Priorities  in More-Sustainable Cities</vt:lpstr>
      <vt:lpstr>Case Study: The Eco-City Concept  in Curitiba, Brazil</vt:lpstr>
      <vt:lpstr>The Rapid-Transit System in Curitiba</vt:lpstr>
      <vt:lpstr>Key Ideas (1 of 3)</vt:lpstr>
      <vt:lpstr>Key Ideas (2 of 3)</vt:lpstr>
      <vt:lpstr>Key Ideas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Sustaining Biodiversity: Saving Ecosystems and Ecosystem Services</dc:title>
  <dc:creator>Tyler</dc:creator>
  <cp:lastModifiedBy>Anderson, John W</cp:lastModifiedBy>
  <cp:revision>506</cp:revision>
  <dcterms:created xsi:type="dcterms:W3CDTF">2013-09-12T16:10:24Z</dcterms:created>
  <dcterms:modified xsi:type="dcterms:W3CDTF">2019-04-22T20:31:36Z</dcterms:modified>
</cp:coreProperties>
</file>