
<file path=[Content_Types].xml><?xml version="1.0" encoding="utf-8"?>
<Types xmlns="http://schemas.openxmlformats.org/package/2006/content-types">
  <Override PartName="/ppt/notesSlides/notesSlide4.xml" ContentType="application/vnd.openxmlformats-officedocument.presentationml.notesSlide+xml"/>
  <Override PartName="/ppt/tags/tag9.xml" ContentType="application/vnd.openxmlformats-officedocument.presentationml.tags+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tags/tag5.xml" ContentType="application/vnd.openxmlformats-officedocument.presentationml.tags+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tags/tag1.xml" ContentType="application/vnd.openxmlformats-officedocument.presentationml.tags+xml"/>
  <Override PartName="/ppt/slides/slide1.xml" ContentType="application/vnd.openxmlformats-officedocument.presentationml.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tags/tag12.xml" ContentType="application/vnd.openxmlformats-officedocument.presentationml.tags+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tags/tag6.xml" ContentType="application/vnd.openxmlformats-officedocument.presentationml.tag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Override PartName="/ppt/notesSlides/notesSlide13.xml" ContentType="application/vnd.openxmlformats-officedocument.presentationml.notesSlide+xml"/>
  <Override PartName="/ppt/tags/tag13.xml" ContentType="application/vnd.openxmlformats-officedocument.presentationml.tags+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tags/tag7.xml" ContentType="application/vnd.openxmlformats-officedocument.presentationml.tags+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tags/tag10.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tags/tag8.xml" ContentType="application/vnd.openxmlformats-officedocument.presentationml.tags+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tags/tag4.xml" ContentType="application/vnd.openxmlformats-officedocument.presentationml.tags+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ags/tag1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0" r:id="rId1"/>
  </p:sldMasterIdLst>
  <p:notesMasterIdLst>
    <p:notesMasterId r:id="rId16"/>
  </p:notesMasterIdLst>
  <p:handoutMasterIdLst>
    <p:handoutMasterId r:id="rId17"/>
  </p:handout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 id="271" r:id="rId15"/>
  </p:sldIdLst>
  <p:sldSz cx="9144000" cy="6858000" type="screen4x3"/>
  <p:notesSz cx="6858000" cy="9144000"/>
  <p:custDataLst>
    <p:tags r:id="rId19"/>
  </p:custDataLst>
  <p:defaultTextStyle>
    <a:defPPr>
      <a:defRPr lang="en-US"/>
    </a:defPPr>
    <a:lvl1pPr algn="r" rtl="0" eaLnBrk="0" fontAlgn="base" hangingPunct="0">
      <a:spcBef>
        <a:spcPct val="0"/>
      </a:spcBef>
      <a:spcAft>
        <a:spcPct val="0"/>
      </a:spcAft>
      <a:defRPr sz="2400" kern="1200">
        <a:solidFill>
          <a:schemeClr val="tx1"/>
        </a:solidFill>
        <a:latin typeface="Arial" charset="0"/>
        <a:ea typeface="+mn-ea"/>
        <a:cs typeface="+mn-cs"/>
      </a:defRPr>
    </a:lvl1pPr>
    <a:lvl2pPr marL="457200" algn="r" rtl="0" eaLnBrk="0" fontAlgn="base" hangingPunct="0">
      <a:spcBef>
        <a:spcPct val="0"/>
      </a:spcBef>
      <a:spcAft>
        <a:spcPct val="0"/>
      </a:spcAft>
      <a:defRPr sz="2400" kern="1200">
        <a:solidFill>
          <a:schemeClr val="tx1"/>
        </a:solidFill>
        <a:latin typeface="Arial" charset="0"/>
        <a:ea typeface="+mn-ea"/>
        <a:cs typeface="+mn-cs"/>
      </a:defRPr>
    </a:lvl2pPr>
    <a:lvl3pPr marL="914400" algn="r" rtl="0" eaLnBrk="0" fontAlgn="base" hangingPunct="0">
      <a:spcBef>
        <a:spcPct val="0"/>
      </a:spcBef>
      <a:spcAft>
        <a:spcPct val="0"/>
      </a:spcAft>
      <a:defRPr sz="2400" kern="1200">
        <a:solidFill>
          <a:schemeClr val="tx1"/>
        </a:solidFill>
        <a:latin typeface="Arial" charset="0"/>
        <a:ea typeface="+mn-ea"/>
        <a:cs typeface="+mn-cs"/>
      </a:defRPr>
    </a:lvl3pPr>
    <a:lvl4pPr marL="1371600" algn="r" rtl="0" eaLnBrk="0" fontAlgn="base" hangingPunct="0">
      <a:spcBef>
        <a:spcPct val="0"/>
      </a:spcBef>
      <a:spcAft>
        <a:spcPct val="0"/>
      </a:spcAft>
      <a:defRPr sz="2400" kern="1200">
        <a:solidFill>
          <a:schemeClr val="tx1"/>
        </a:solidFill>
        <a:latin typeface="Arial" charset="0"/>
        <a:ea typeface="+mn-ea"/>
        <a:cs typeface="+mn-cs"/>
      </a:defRPr>
    </a:lvl4pPr>
    <a:lvl5pPr marL="1828800" algn="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457200" rtl="0" eaLnBrk="1" latinLnBrk="0" hangingPunct="1">
      <a:defRPr sz="2400" kern="1200">
        <a:solidFill>
          <a:schemeClr val="tx1"/>
        </a:solidFill>
        <a:latin typeface="Arial" charset="0"/>
        <a:ea typeface="+mn-ea"/>
        <a:cs typeface="+mn-cs"/>
      </a:defRPr>
    </a:lvl6pPr>
    <a:lvl7pPr marL="2743200" algn="l" defTabSz="457200" rtl="0" eaLnBrk="1" latinLnBrk="0" hangingPunct="1">
      <a:defRPr sz="2400" kern="1200">
        <a:solidFill>
          <a:schemeClr val="tx1"/>
        </a:solidFill>
        <a:latin typeface="Arial" charset="0"/>
        <a:ea typeface="+mn-ea"/>
        <a:cs typeface="+mn-cs"/>
      </a:defRPr>
    </a:lvl7pPr>
    <a:lvl8pPr marL="3200400" algn="l" defTabSz="457200" rtl="0" eaLnBrk="1" latinLnBrk="0" hangingPunct="1">
      <a:defRPr sz="2400" kern="1200">
        <a:solidFill>
          <a:schemeClr val="tx1"/>
        </a:solidFill>
        <a:latin typeface="Arial" charset="0"/>
        <a:ea typeface="+mn-ea"/>
        <a:cs typeface="+mn-cs"/>
      </a:defRPr>
    </a:lvl8pPr>
    <a:lvl9pPr marL="3657600" algn="l" defTabSz="4572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9D209"/>
    <a:srgbClr val="990066"/>
    <a:srgbClr val="009247"/>
    <a:srgbClr val="FFECD7"/>
    <a:srgbClr val="0060AF"/>
    <a:srgbClr val="FFE5C1"/>
    <a:srgbClr val="F7955A"/>
    <a:srgbClr val="637BB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19" autoAdjust="0"/>
    <p:restoredTop sz="94613" autoAdjust="0"/>
  </p:normalViewPr>
  <p:slideViewPr>
    <p:cSldViewPr snapToGrid="0">
      <p:cViewPr varScale="1">
        <p:scale>
          <a:sx n="117" d="100"/>
          <a:sy n="117" d="100"/>
        </p:scale>
        <p:origin x="-6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fld id="{CBE3ED8C-6C84-1B46-AA1F-D1BE671BB93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4792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4792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792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92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4792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fld id="{1642104B-D052-9047-B7B8-51EF2AC5DF8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926A9-57D2-1D4A-B326-525AE9D8B309}" type="slidenum">
              <a:rPr lang="en-US"/>
              <a:pPr/>
              <a:t>1</a:t>
            </a:fld>
            <a:endParaRPr lang="en-US"/>
          </a:p>
        </p:txBody>
      </p:sp>
      <p:sp>
        <p:nvSpPr>
          <p:cNvPr id="480258" name="Rectangle 2"/>
          <p:cNvSpPr>
            <a:spLocks noRo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07970-B835-7448-A38B-A36B63D50F0A}" type="slidenum">
              <a:rPr lang="en-US"/>
              <a:pPr/>
              <a:t>10</a:t>
            </a:fld>
            <a:endParaRPr lang="en-US"/>
          </a:p>
        </p:txBody>
      </p:sp>
      <p:sp>
        <p:nvSpPr>
          <p:cNvPr id="502786" name="Rectangle 2"/>
          <p:cNvSpPr>
            <a:spLocks noRo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38DCA2-8D03-7842-B89D-B09322F9AFCF}" type="slidenum">
              <a:rPr lang="en-US"/>
              <a:pPr/>
              <a:t>11</a:t>
            </a:fld>
            <a:endParaRPr lang="en-US"/>
          </a:p>
        </p:txBody>
      </p:sp>
      <p:sp>
        <p:nvSpPr>
          <p:cNvPr id="504834" name="Rectangle 2"/>
          <p:cNvSpPr>
            <a:spLocks noRo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36EDD-8370-E747-80A3-C767B14AADD6}" type="slidenum">
              <a:rPr lang="en-US"/>
              <a:pPr/>
              <a:t>12</a:t>
            </a:fld>
            <a:endParaRPr lang="en-US"/>
          </a:p>
        </p:txBody>
      </p:sp>
      <p:sp>
        <p:nvSpPr>
          <p:cNvPr id="508930" name="Rectangle 2"/>
          <p:cNvSpPr>
            <a:spLocks noRo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129ED-7DFC-7946-B4D1-2B22623E1AEA}" type="slidenum">
              <a:rPr lang="en-US"/>
              <a:pPr/>
              <a:t>13</a:t>
            </a:fld>
            <a:endParaRPr lang="en-US"/>
          </a:p>
        </p:txBody>
      </p:sp>
      <p:sp>
        <p:nvSpPr>
          <p:cNvPr id="510978" name="Rectangle 2"/>
          <p:cNvSpPr>
            <a:spLocks noRo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CAC5E-1628-EF41-A86E-9516B056B97B}" type="slidenum">
              <a:rPr lang="en-US"/>
              <a:pPr/>
              <a:t>14</a:t>
            </a:fld>
            <a:endParaRPr lang="en-US"/>
          </a:p>
        </p:txBody>
      </p:sp>
      <p:sp>
        <p:nvSpPr>
          <p:cNvPr id="513026" name="Rectangle 2"/>
          <p:cNvSpPr>
            <a:spLocks noRot="1"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5DDF23-BC55-ED44-9EB5-9082BE3FB62D}" type="slidenum">
              <a:rPr lang="en-US"/>
              <a:pPr/>
              <a:t>2</a:t>
            </a:fld>
            <a:endParaRPr lang="en-US"/>
          </a:p>
        </p:txBody>
      </p:sp>
      <p:sp>
        <p:nvSpPr>
          <p:cNvPr id="481282" name="Rectangle 2"/>
          <p:cNvSpPr>
            <a:spLocks noRo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D81662-F80D-B843-8AED-D811FBC782CE}" type="slidenum">
              <a:rPr lang="en-US"/>
              <a:pPr/>
              <a:t>3</a:t>
            </a:fld>
            <a:endParaRPr lang="en-US"/>
          </a:p>
        </p:txBody>
      </p:sp>
      <p:sp>
        <p:nvSpPr>
          <p:cNvPr id="482306" name="Rectangle 2"/>
          <p:cNvSpPr>
            <a:spLocks noRo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A80316-82C1-724B-960A-57D56DAF3D9D}" type="slidenum">
              <a:rPr lang="en-US"/>
              <a:pPr/>
              <a:t>4</a:t>
            </a:fld>
            <a:endParaRPr lang="en-US"/>
          </a:p>
        </p:txBody>
      </p:sp>
      <p:sp>
        <p:nvSpPr>
          <p:cNvPr id="483330" name="Rectangle 2"/>
          <p:cNvSpPr>
            <a:spLocks noRot="1" noChangeArrowheads="1" noTextEdit="1"/>
          </p:cNvSpPr>
          <p:nvPr>
            <p:ph type="sldImg"/>
          </p:nvPr>
        </p:nvSpPr>
        <p:spPr>
          <a:ln/>
        </p:spPr>
      </p:sp>
      <p:sp>
        <p:nvSpPr>
          <p:cNvPr id="483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FEBC84-D692-2548-8183-808F08F30280}" type="slidenum">
              <a:rPr lang="en-US"/>
              <a:pPr/>
              <a:t>5</a:t>
            </a:fld>
            <a:endParaRPr lang="en-US"/>
          </a:p>
        </p:txBody>
      </p:sp>
      <p:sp>
        <p:nvSpPr>
          <p:cNvPr id="484354" name="Rectangle 2"/>
          <p:cNvSpPr>
            <a:spLocks noRo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08710A-6C93-7745-BBB9-8F77FCC9FAC6}" type="slidenum">
              <a:rPr lang="en-US"/>
              <a:pPr/>
              <a:t>6</a:t>
            </a:fld>
            <a:endParaRPr lang="en-US"/>
          </a:p>
        </p:txBody>
      </p:sp>
      <p:sp>
        <p:nvSpPr>
          <p:cNvPr id="494594" name="Rectangle 2"/>
          <p:cNvSpPr>
            <a:spLocks noRo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7B0D3A-CE4C-474C-8BC9-A4BBBA7F950E}" type="slidenum">
              <a:rPr lang="en-US"/>
              <a:pPr/>
              <a:t>7</a:t>
            </a:fld>
            <a:endParaRPr lang="en-US"/>
          </a:p>
        </p:txBody>
      </p:sp>
      <p:sp>
        <p:nvSpPr>
          <p:cNvPr id="496642" name="Rectangle 2"/>
          <p:cNvSpPr>
            <a:spLocks noRo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F1265E-7AC8-A14A-BF17-5E5CFF5DB638}" type="slidenum">
              <a:rPr lang="en-US"/>
              <a:pPr/>
              <a:t>8</a:t>
            </a:fld>
            <a:endParaRPr lang="en-US"/>
          </a:p>
        </p:txBody>
      </p:sp>
      <p:sp>
        <p:nvSpPr>
          <p:cNvPr id="498690" name="Rectangle 2"/>
          <p:cNvSpPr>
            <a:spLocks noRo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268F8-2AA8-5440-BBA0-C5B23AFEF297}" type="slidenum">
              <a:rPr lang="en-US"/>
              <a:pPr/>
              <a:t>9</a:t>
            </a:fld>
            <a:endParaRPr lang="en-US"/>
          </a:p>
        </p:txBody>
      </p:sp>
      <p:sp>
        <p:nvSpPr>
          <p:cNvPr id="500738" name="Rectangle 2"/>
          <p:cNvSpPr>
            <a:spLocks noRo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77186" name="Rectangle 2"/>
          <p:cNvSpPr>
            <a:spLocks noChangeArrowheads="1"/>
          </p:cNvSpPr>
          <p:nvPr/>
        </p:nvSpPr>
        <p:spPr bwMode="auto">
          <a:xfrm>
            <a:off x="0" y="6110288"/>
            <a:ext cx="9144000" cy="762000"/>
          </a:xfrm>
          <a:prstGeom prst="rect">
            <a:avLst/>
          </a:prstGeom>
          <a:solidFill>
            <a:srgbClr val="FFECD7"/>
          </a:solidFill>
          <a:ln w="9525">
            <a:noFill/>
            <a:miter lim="800000"/>
            <a:headEnd/>
            <a:tailEnd/>
          </a:ln>
          <a:effectLst/>
        </p:spPr>
        <p:txBody>
          <a:bodyPr wrap="none" anchor="ctr">
            <a:prstTxWarp prst="textNoShape">
              <a:avLst/>
            </a:prstTxWarp>
          </a:bodyPr>
          <a:lstStyle/>
          <a:p>
            <a:pPr algn="ctr"/>
            <a:endParaRPr lang="en-US"/>
          </a:p>
        </p:txBody>
      </p:sp>
      <p:sp>
        <p:nvSpPr>
          <p:cNvPr id="477187" name="Rectangle 3"/>
          <p:cNvSpPr>
            <a:spLocks noGrp="1" noChangeArrowheads="1"/>
          </p:cNvSpPr>
          <p:nvPr>
            <p:ph type="subTitle" idx="1"/>
          </p:nvPr>
        </p:nvSpPr>
        <p:spPr>
          <a:xfrm>
            <a:off x="238125" y="1531938"/>
            <a:ext cx="8677275" cy="1752600"/>
          </a:xfrm>
        </p:spPr>
        <p:txBody>
          <a:bodyPr/>
          <a:lstStyle>
            <a:lvl1pPr>
              <a:defRPr sz="5500">
                <a:solidFill>
                  <a:srgbClr val="0060AF"/>
                </a:solidFill>
                <a:latin typeface="Times New Roman" charset="0"/>
              </a:defRPr>
            </a:lvl1pPr>
          </a:lstStyle>
          <a:p>
            <a:r>
              <a:rPr lang="en-US"/>
              <a:t>Click to edit Master subtitle style</a:t>
            </a:r>
          </a:p>
        </p:txBody>
      </p:sp>
      <p:sp>
        <p:nvSpPr>
          <p:cNvPr id="477188" name="Rectangle 4"/>
          <p:cNvSpPr>
            <a:spLocks noChangeArrowheads="1"/>
          </p:cNvSpPr>
          <p:nvPr/>
        </p:nvSpPr>
        <p:spPr bwMode="auto">
          <a:xfrm>
            <a:off x="0" y="0"/>
            <a:ext cx="9144000" cy="1524000"/>
          </a:xfrm>
          <a:prstGeom prst="rect">
            <a:avLst/>
          </a:prstGeom>
          <a:solidFill>
            <a:srgbClr val="F7955A"/>
          </a:solidFill>
          <a:ln w="9525">
            <a:noFill/>
            <a:miter lim="800000"/>
            <a:headEnd/>
            <a:tailEnd/>
          </a:ln>
          <a:effectLst/>
        </p:spPr>
        <p:txBody>
          <a:bodyPr wrap="none" anchor="ctr">
            <a:prstTxWarp prst="textNoShape">
              <a:avLst/>
            </a:prstTxWarp>
          </a:bodyPr>
          <a:lstStyle/>
          <a:p>
            <a:pPr algn="ctr"/>
            <a:endParaRPr lang="en-US"/>
          </a:p>
        </p:txBody>
      </p:sp>
      <p:sp>
        <p:nvSpPr>
          <p:cNvPr id="477189" name="Text Box 5"/>
          <p:cNvSpPr txBox="1">
            <a:spLocks noChangeArrowheads="1"/>
          </p:cNvSpPr>
          <p:nvPr/>
        </p:nvSpPr>
        <p:spPr bwMode="auto">
          <a:xfrm>
            <a:off x="276225" y="6537325"/>
            <a:ext cx="4248150" cy="244475"/>
          </a:xfrm>
          <a:prstGeom prst="rect">
            <a:avLst/>
          </a:prstGeom>
          <a:noFill/>
          <a:ln w="9525">
            <a:noFill/>
            <a:miter lim="800000"/>
            <a:headEnd/>
            <a:tailEnd/>
          </a:ln>
          <a:effectLst/>
        </p:spPr>
        <p:txBody>
          <a:bodyPr wrap="none">
            <a:prstTxWarp prst="textNoShape">
              <a:avLst/>
            </a:prstTxWarp>
            <a:spAutoFit/>
          </a:bodyPr>
          <a:lstStyle/>
          <a:p>
            <a:pPr algn="l"/>
            <a:r>
              <a:rPr lang="en-US" sz="1000">
                <a:latin typeface="Times New Roman" charset="0"/>
              </a:rPr>
              <a:t>Copyright © 2005 Pearson Education, Inc. publishing as Benjamin Cummings</a:t>
            </a:r>
          </a:p>
        </p:txBody>
      </p:sp>
      <p:sp>
        <p:nvSpPr>
          <p:cNvPr id="477190" name="Text Box 6"/>
          <p:cNvSpPr txBox="1">
            <a:spLocks noChangeArrowheads="1"/>
          </p:cNvSpPr>
          <p:nvPr/>
        </p:nvSpPr>
        <p:spPr bwMode="auto">
          <a:xfrm>
            <a:off x="260350" y="4291013"/>
            <a:ext cx="8686800" cy="1600200"/>
          </a:xfrm>
          <a:prstGeom prst="rect">
            <a:avLst/>
          </a:prstGeom>
          <a:noFill/>
          <a:ln w="9525">
            <a:noFill/>
            <a:miter lim="800000"/>
            <a:headEnd/>
            <a:tailEnd/>
          </a:ln>
          <a:effectLst/>
        </p:spPr>
        <p:txBody>
          <a:bodyPr>
            <a:prstTxWarp prst="textNoShape">
              <a:avLst/>
            </a:prstTxWarp>
            <a:spAutoFit/>
          </a:bodyPr>
          <a:lstStyle/>
          <a:p>
            <a:pPr algn="l">
              <a:lnSpc>
                <a:spcPct val="110000"/>
              </a:lnSpc>
            </a:pPr>
            <a:r>
              <a:rPr lang="en-US" sz="1800">
                <a:solidFill>
                  <a:srgbClr val="990066"/>
                </a:solidFill>
              </a:rPr>
              <a:t>Active Lecture Questions for use with Classroom Response Systems</a:t>
            </a:r>
          </a:p>
          <a:p>
            <a:pPr algn="l">
              <a:lnSpc>
                <a:spcPct val="110000"/>
              </a:lnSpc>
            </a:pPr>
            <a:r>
              <a:rPr lang="en-US" sz="1800" b="1" i="1">
                <a:solidFill>
                  <a:srgbClr val="990066"/>
                </a:solidFill>
              </a:rPr>
              <a:t>Biology: Concepts and Connections, Fifth Edition</a:t>
            </a:r>
            <a:br>
              <a:rPr lang="en-US" sz="1800" b="1" i="1">
                <a:solidFill>
                  <a:srgbClr val="990066"/>
                </a:solidFill>
              </a:rPr>
            </a:br>
            <a:r>
              <a:rPr lang="en-US" sz="1800" b="1" i="1">
                <a:solidFill>
                  <a:srgbClr val="990066"/>
                </a:solidFill>
              </a:rPr>
              <a:t>   </a:t>
            </a:r>
            <a:r>
              <a:rPr lang="en-US" sz="1800" b="1" i="1">
                <a:solidFill>
                  <a:srgbClr val="990066"/>
                </a:solidFill>
                <a:latin typeface="Times New Roman" charset="0"/>
                <a:ea typeface="Times New Roman" charset="0"/>
                <a:cs typeface="Times New Roman" charset="0"/>
              </a:rPr>
              <a:t>– Campbell, Reece, Mitchell, and Taylor</a:t>
            </a:r>
          </a:p>
          <a:p>
            <a:pPr algn="l">
              <a:lnSpc>
                <a:spcPct val="110000"/>
              </a:lnSpc>
            </a:pPr>
            <a:r>
              <a:rPr lang="en-US" sz="1800" b="1" i="1">
                <a:solidFill>
                  <a:srgbClr val="990066"/>
                </a:solidFill>
              </a:rPr>
              <a:t>Essential Biology, Second Edition</a:t>
            </a:r>
            <a:r>
              <a:rPr lang="en-US" sz="1800" b="1" i="1">
                <a:solidFill>
                  <a:srgbClr val="990066"/>
                </a:solidFill>
                <a:latin typeface="Times New Roman" charset="0"/>
                <a:ea typeface="Times New Roman" charset="0"/>
                <a:cs typeface="Times New Roman" charset="0"/>
              </a:rPr>
              <a:t/>
            </a:r>
            <a:br>
              <a:rPr lang="en-US" sz="1800" b="1" i="1">
                <a:solidFill>
                  <a:srgbClr val="990066"/>
                </a:solidFill>
                <a:latin typeface="Times New Roman" charset="0"/>
                <a:ea typeface="Times New Roman" charset="0"/>
                <a:cs typeface="Times New Roman" charset="0"/>
              </a:rPr>
            </a:br>
            <a:r>
              <a:rPr lang="en-US" sz="1800" b="1" i="1">
                <a:solidFill>
                  <a:srgbClr val="990066"/>
                </a:solidFill>
                <a:latin typeface="Times New Roman" charset="0"/>
                <a:ea typeface="Times New Roman" charset="0"/>
                <a:cs typeface="Times New Roman" charset="0"/>
              </a:rPr>
              <a:t>   – Campbell, Reece, and Simon</a:t>
            </a:r>
          </a:p>
        </p:txBody>
      </p:sp>
      <p:sp>
        <p:nvSpPr>
          <p:cNvPr id="477191" name="Text Box 7"/>
          <p:cNvSpPr txBox="1">
            <a:spLocks noChangeArrowheads="1"/>
          </p:cNvSpPr>
          <p:nvPr/>
        </p:nvSpPr>
        <p:spPr bwMode="auto">
          <a:xfrm>
            <a:off x="236538" y="6096000"/>
            <a:ext cx="4133850" cy="366713"/>
          </a:xfrm>
          <a:prstGeom prst="rect">
            <a:avLst/>
          </a:prstGeom>
          <a:noFill/>
          <a:ln w="9525">
            <a:noFill/>
            <a:miter lim="800000"/>
            <a:headEnd/>
            <a:tailEnd/>
          </a:ln>
          <a:effectLst/>
        </p:spPr>
        <p:txBody>
          <a:bodyPr wrap="none">
            <a:prstTxWarp prst="textNoShape">
              <a:avLst/>
            </a:prstTxWarp>
            <a:spAutoFit/>
          </a:bodyPr>
          <a:lstStyle/>
          <a:p>
            <a:pPr algn="l"/>
            <a:r>
              <a:rPr lang="en-US" sz="1800" b="1">
                <a:solidFill>
                  <a:srgbClr val="0060AF"/>
                </a:solidFill>
                <a:latin typeface="Times New Roman" charset="0"/>
              </a:rPr>
              <a:t>Questions prepared by Brad Williamson</a:t>
            </a:r>
          </a:p>
        </p:txBody>
      </p:sp>
      <p:sp>
        <p:nvSpPr>
          <p:cNvPr id="477192" name="Rectangle 8"/>
          <p:cNvSpPr>
            <a:spLocks noGrp="1" noChangeArrowheads="1"/>
          </p:cNvSpPr>
          <p:nvPr>
            <p:ph type="ctrTitle"/>
          </p:nvPr>
        </p:nvSpPr>
        <p:spPr>
          <a:xfrm>
            <a:off x="206375" y="157163"/>
            <a:ext cx="8709025" cy="1143000"/>
          </a:xfrm>
          <a:effectLst>
            <a:outerShdw blurRad="63500" dist="38099" dir="2700000" algn="ctr" rotWithShape="0">
              <a:srgbClr val="000000">
                <a:alpha val="74998"/>
              </a:srgbClr>
            </a:outerShdw>
          </a:effectLst>
        </p:spPr>
        <p:txBody>
          <a:bodyPr anchor="ctr"/>
          <a:lstStyle>
            <a:lvl1pPr marL="0" indent="0">
              <a:defRPr sz="5000">
                <a:solidFill>
                  <a:schemeClr val="bg1"/>
                </a:solidFill>
                <a:latin typeface="Arial" charset="0"/>
              </a:defRPr>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
            <a:ext cx="2133600" cy="3971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248400" cy="3971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5032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85800"/>
            <a:ext cx="4191000" cy="336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85800"/>
            <a:ext cx="4191000" cy="336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50323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685800"/>
            <a:ext cx="4191000" cy="160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685800"/>
            <a:ext cx="4191000" cy="160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304800" y="2443163"/>
            <a:ext cx="8534400" cy="1604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191000" cy="336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85800"/>
            <a:ext cx="4191000" cy="336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bwMode="auto">
          <a:xfrm>
            <a:off x="304800" y="76200"/>
            <a:ext cx="8534400"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476163" name="Rectangle 3"/>
          <p:cNvSpPr>
            <a:spLocks noGrp="1" noChangeArrowheads="1"/>
          </p:cNvSpPr>
          <p:nvPr>
            <p:ph type="body" idx="1"/>
          </p:nvPr>
        </p:nvSpPr>
        <p:spPr bwMode="auto">
          <a:xfrm>
            <a:off x="304800" y="685800"/>
            <a:ext cx="8534400" cy="3362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6164" name="Text Box 4"/>
          <p:cNvSpPr txBox="1">
            <a:spLocks noChangeArrowheads="1"/>
          </p:cNvSpPr>
          <p:nvPr/>
        </p:nvSpPr>
        <p:spPr bwMode="auto">
          <a:xfrm>
            <a:off x="228600" y="6384925"/>
            <a:ext cx="4246563" cy="396875"/>
          </a:xfrm>
          <a:prstGeom prst="rect">
            <a:avLst/>
          </a:prstGeom>
          <a:noFill/>
          <a:ln w="9525">
            <a:noFill/>
            <a:miter lim="800000"/>
            <a:headEnd/>
            <a:tailEnd/>
          </a:ln>
          <a:effectLst/>
        </p:spPr>
        <p:txBody>
          <a:bodyPr anchor="b">
            <a:prstTxWarp prst="textNoShape">
              <a:avLst/>
            </a:prstTxWarp>
            <a:spAutoFit/>
          </a:bodyPr>
          <a:lstStyle/>
          <a:p>
            <a:pPr algn="l"/>
            <a:r>
              <a:rPr lang="en-US" sz="1000">
                <a:latin typeface="Times New Roman" charset="0"/>
              </a:rPr>
              <a:t>Copyright © 2005 Pearson Education, Inc. publishing as Benjamin Cummings</a:t>
            </a:r>
          </a:p>
        </p:txBody>
      </p:sp>
      <p:sp>
        <p:nvSpPr>
          <p:cNvPr id="476165" name="Line 5"/>
          <p:cNvSpPr>
            <a:spLocks noChangeShapeType="1"/>
          </p:cNvSpPr>
          <p:nvPr/>
        </p:nvSpPr>
        <p:spPr bwMode="auto">
          <a:xfrm>
            <a:off x="304800" y="6553200"/>
            <a:ext cx="8534400" cy="0"/>
          </a:xfrm>
          <a:prstGeom prst="line">
            <a:avLst/>
          </a:prstGeom>
          <a:noFill/>
          <a:ln w="25400">
            <a:solidFill>
              <a:srgbClr val="637BBC"/>
            </a:solidFill>
            <a:round/>
            <a:headEnd/>
            <a:tailEnd/>
          </a:ln>
          <a:effectLst/>
        </p:spPr>
        <p:txBody>
          <a:bodyPr wrap="none" anchor="ctr">
            <a:prstTxWarp prst="textNoShape">
              <a:avLst/>
            </a:prstTxWarp>
          </a:bodyPr>
          <a:lstStyle/>
          <a:p>
            <a:endParaRPr lang="en-US"/>
          </a:p>
        </p:txBody>
      </p:sp>
      <p:sp>
        <p:nvSpPr>
          <p:cNvPr id="476166" name="Line 6"/>
          <p:cNvSpPr>
            <a:spLocks noChangeShapeType="1"/>
          </p:cNvSpPr>
          <p:nvPr/>
        </p:nvSpPr>
        <p:spPr bwMode="auto">
          <a:xfrm>
            <a:off x="304800" y="609600"/>
            <a:ext cx="8534400" cy="0"/>
          </a:xfrm>
          <a:prstGeom prst="line">
            <a:avLst/>
          </a:prstGeom>
          <a:noFill/>
          <a:ln w="50800">
            <a:solidFill>
              <a:srgbClr val="637BBC"/>
            </a:solidFill>
            <a:round/>
            <a:headEnd/>
            <a:tailEnd/>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iming>
    <p:tnLst>
      <p:par>
        <p:cTn id="1" dur="indefinite" restart="never" nodeType="tmRoot"/>
      </p:par>
    </p:tnLst>
  </p:timing>
  <p:txStyles>
    <p:titleStyle>
      <a:lvl1pPr marL="450850" indent="-450850" algn="l" rtl="0" fontAlgn="base">
        <a:lnSpc>
          <a:spcPct val="90000"/>
        </a:lnSpc>
        <a:spcBef>
          <a:spcPct val="0"/>
        </a:spcBef>
        <a:spcAft>
          <a:spcPct val="0"/>
        </a:spcAft>
        <a:defRPr sz="3000" b="1">
          <a:solidFill>
            <a:schemeClr val="tx2"/>
          </a:solidFill>
          <a:latin typeface="+mj-lt"/>
          <a:ea typeface="+mj-ea"/>
          <a:cs typeface="+mj-cs"/>
        </a:defRPr>
      </a:lvl1pPr>
      <a:lvl2pPr marL="450850" indent="-450850" algn="l" rtl="0" fontAlgn="base">
        <a:lnSpc>
          <a:spcPct val="90000"/>
        </a:lnSpc>
        <a:spcBef>
          <a:spcPct val="0"/>
        </a:spcBef>
        <a:spcAft>
          <a:spcPct val="0"/>
        </a:spcAft>
        <a:defRPr sz="3000" b="1">
          <a:solidFill>
            <a:schemeClr val="tx2"/>
          </a:solidFill>
          <a:latin typeface="Times New Roman" charset="0"/>
        </a:defRPr>
      </a:lvl2pPr>
      <a:lvl3pPr marL="450850" indent="-450850" algn="l" rtl="0" fontAlgn="base">
        <a:lnSpc>
          <a:spcPct val="90000"/>
        </a:lnSpc>
        <a:spcBef>
          <a:spcPct val="0"/>
        </a:spcBef>
        <a:spcAft>
          <a:spcPct val="0"/>
        </a:spcAft>
        <a:defRPr sz="3000" b="1">
          <a:solidFill>
            <a:schemeClr val="tx2"/>
          </a:solidFill>
          <a:latin typeface="Times New Roman" charset="0"/>
        </a:defRPr>
      </a:lvl3pPr>
      <a:lvl4pPr marL="450850" indent="-450850" algn="l" rtl="0" fontAlgn="base">
        <a:lnSpc>
          <a:spcPct val="90000"/>
        </a:lnSpc>
        <a:spcBef>
          <a:spcPct val="0"/>
        </a:spcBef>
        <a:spcAft>
          <a:spcPct val="0"/>
        </a:spcAft>
        <a:defRPr sz="3000" b="1">
          <a:solidFill>
            <a:schemeClr val="tx2"/>
          </a:solidFill>
          <a:latin typeface="Times New Roman" charset="0"/>
        </a:defRPr>
      </a:lvl4pPr>
      <a:lvl5pPr marL="450850" indent="-450850" algn="l" rtl="0" fontAlgn="base">
        <a:lnSpc>
          <a:spcPct val="90000"/>
        </a:lnSpc>
        <a:spcBef>
          <a:spcPct val="0"/>
        </a:spcBef>
        <a:spcAft>
          <a:spcPct val="0"/>
        </a:spcAft>
        <a:defRPr sz="3000" b="1">
          <a:solidFill>
            <a:schemeClr val="tx2"/>
          </a:solidFill>
          <a:latin typeface="Times New Roman" charset="0"/>
        </a:defRPr>
      </a:lvl5pPr>
      <a:lvl6pPr marL="908050" indent="-450850" algn="l" rtl="0" fontAlgn="base">
        <a:lnSpc>
          <a:spcPct val="90000"/>
        </a:lnSpc>
        <a:spcBef>
          <a:spcPct val="0"/>
        </a:spcBef>
        <a:spcAft>
          <a:spcPct val="0"/>
        </a:spcAft>
        <a:defRPr sz="3000" b="1">
          <a:solidFill>
            <a:schemeClr val="tx2"/>
          </a:solidFill>
          <a:latin typeface="Times New Roman" charset="0"/>
        </a:defRPr>
      </a:lvl6pPr>
      <a:lvl7pPr marL="1365250" indent="-450850" algn="l" rtl="0" fontAlgn="base">
        <a:lnSpc>
          <a:spcPct val="90000"/>
        </a:lnSpc>
        <a:spcBef>
          <a:spcPct val="0"/>
        </a:spcBef>
        <a:spcAft>
          <a:spcPct val="0"/>
        </a:spcAft>
        <a:defRPr sz="3000" b="1">
          <a:solidFill>
            <a:schemeClr val="tx2"/>
          </a:solidFill>
          <a:latin typeface="Times New Roman" charset="0"/>
        </a:defRPr>
      </a:lvl7pPr>
      <a:lvl8pPr marL="1822450" indent="-450850" algn="l" rtl="0" fontAlgn="base">
        <a:lnSpc>
          <a:spcPct val="90000"/>
        </a:lnSpc>
        <a:spcBef>
          <a:spcPct val="0"/>
        </a:spcBef>
        <a:spcAft>
          <a:spcPct val="0"/>
        </a:spcAft>
        <a:defRPr sz="3000" b="1">
          <a:solidFill>
            <a:schemeClr val="tx2"/>
          </a:solidFill>
          <a:latin typeface="Times New Roman" charset="0"/>
        </a:defRPr>
      </a:lvl8pPr>
      <a:lvl9pPr marL="2279650" indent="-450850" algn="l" rtl="0" fontAlgn="base">
        <a:lnSpc>
          <a:spcPct val="90000"/>
        </a:lnSpc>
        <a:spcBef>
          <a:spcPct val="0"/>
        </a:spcBef>
        <a:spcAft>
          <a:spcPct val="0"/>
        </a:spcAft>
        <a:defRPr sz="3000" b="1">
          <a:solidFill>
            <a:schemeClr val="tx2"/>
          </a:solidFill>
          <a:latin typeface="Times New Roman" charset="0"/>
        </a:defRPr>
      </a:lvl9pPr>
    </p:titleStyle>
    <p:bodyStyle>
      <a:lvl1pPr algn="l" rtl="0" fontAlgn="base">
        <a:spcBef>
          <a:spcPct val="45000"/>
        </a:spcBef>
        <a:spcAft>
          <a:spcPct val="20000"/>
        </a:spcAft>
        <a:buClr>
          <a:schemeClr val="tx2"/>
        </a:buClr>
        <a:buFont typeface="Times New Roman" charset="0"/>
        <a:defRPr sz="3000">
          <a:solidFill>
            <a:schemeClr val="tx1"/>
          </a:solidFill>
          <a:latin typeface="+mn-lt"/>
          <a:ea typeface="+mn-ea"/>
          <a:cs typeface="+mn-cs"/>
        </a:defRPr>
      </a:lvl1pPr>
      <a:lvl2pPr marL="914400" indent="-457200" algn="l" rtl="0" fontAlgn="base">
        <a:spcBef>
          <a:spcPct val="45000"/>
        </a:spcBef>
        <a:spcAft>
          <a:spcPct val="20000"/>
        </a:spcAft>
        <a:buClr>
          <a:schemeClr val="tx2"/>
        </a:buClr>
        <a:buFont typeface="Times New Roman" charset="0"/>
        <a:buAutoNum type="alphaLcPeriod"/>
        <a:defRPr sz="2800">
          <a:solidFill>
            <a:schemeClr val="tx1"/>
          </a:solidFill>
          <a:latin typeface="+mn-lt"/>
          <a:ea typeface="ＭＳ Ｐゴシック" charset="-128"/>
        </a:defRPr>
      </a:lvl2pPr>
      <a:lvl3pPr marL="1485900" indent="-228600" algn="l" rtl="0" fontAlgn="base">
        <a:spcBef>
          <a:spcPct val="45000"/>
        </a:spcBef>
        <a:spcAft>
          <a:spcPct val="20000"/>
        </a:spcAft>
        <a:buClr>
          <a:schemeClr val="tx2"/>
        </a:buClr>
        <a:buFont typeface="Times New Roman" charset="0"/>
        <a:buChar char="•"/>
        <a:defRPr sz="2800">
          <a:solidFill>
            <a:schemeClr val="tx1"/>
          </a:solidFill>
          <a:latin typeface="+mn-lt"/>
          <a:ea typeface="ＭＳ Ｐゴシック" charset="-128"/>
        </a:defRPr>
      </a:lvl3pPr>
      <a:lvl4pPr marL="2286000" indent="-342900" algn="l" rtl="0" fontAlgn="base">
        <a:spcBef>
          <a:spcPct val="45000"/>
        </a:spcBef>
        <a:spcAft>
          <a:spcPct val="20000"/>
        </a:spcAft>
        <a:buClr>
          <a:schemeClr val="tx2"/>
        </a:buClr>
        <a:buFont typeface="Times New Roman" charset="0"/>
        <a:buChar char="–"/>
        <a:defRPr sz="2600">
          <a:solidFill>
            <a:schemeClr val="tx1"/>
          </a:solidFill>
          <a:latin typeface="+mn-lt"/>
          <a:ea typeface="ＭＳ Ｐゴシック" charset="-128"/>
        </a:defRPr>
      </a:lvl4pPr>
      <a:lvl5pPr marL="2971800" indent="-342900" algn="l" rtl="0" fontAlgn="base">
        <a:spcBef>
          <a:spcPct val="45000"/>
        </a:spcBef>
        <a:spcAft>
          <a:spcPct val="20000"/>
        </a:spcAft>
        <a:buClr>
          <a:schemeClr val="tx2"/>
        </a:buClr>
        <a:buFont typeface="Times New Roman" charset="0"/>
        <a:buChar char="•"/>
        <a:defRPr sz="2600">
          <a:solidFill>
            <a:schemeClr val="tx1"/>
          </a:solidFill>
          <a:latin typeface="+mn-lt"/>
          <a:ea typeface="ＭＳ Ｐゴシック" charset="-128"/>
        </a:defRPr>
      </a:lvl5pPr>
      <a:lvl6pPr marL="3429000" indent="-342900" algn="l" rtl="0" fontAlgn="base">
        <a:spcBef>
          <a:spcPct val="45000"/>
        </a:spcBef>
        <a:spcAft>
          <a:spcPct val="20000"/>
        </a:spcAft>
        <a:buClr>
          <a:schemeClr val="tx2"/>
        </a:buClr>
        <a:buFont typeface="Times New Roman" charset="0"/>
        <a:buChar char="•"/>
        <a:defRPr sz="2600">
          <a:solidFill>
            <a:schemeClr val="tx1"/>
          </a:solidFill>
          <a:latin typeface="+mn-lt"/>
          <a:ea typeface="ＭＳ Ｐゴシック" charset="-128"/>
        </a:defRPr>
      </a:lvl6pPr>
      <a:lvl7pPr marL="3886200" indent="-342900" algn="l" rtl="0" fontAlgn="base">
        <a:spcBef>
          <a:spcPct val="45000"/>
        </a:spcBef>
        <a:spcAft>
          <a:spcPct val="20000"/>
        </a:spcAft>
        <a:buClr>
          <a:schemeClr val="tx2"/>
        </a:buClr>
        <a:buFont typeface="Times New Roman" charset="0"/>
        <a:buChar char="•"/>
        <a:defRPr sz="2600">
          <a:solidFill>
            <a:schemeClr val="tx1"/>
          </a:solidFill>
          <a:latin typeface="+mn-lt"/>
          <a:ea typeface="ＭＳ Ｐゴシック" charset="-128"/>
        </a:defRPr>
      </a:lvl7pPr>
      <a:lvl8pPr marL="4343400" indent="-342900" algn="l" rtl="0" fontAlgn="base">
        <a:spcBef>
          <a:spcPct val="45000"/>
        </a:spcBef>
        <a:spcAft>
          <a:spcPct val="20000"/>
        </a:spcAft>
        <a:buClr>
          <a:schemeClr val="tx2"/>
        </a:buClr>
        <a:buFont typeface="Times New Roman" charset="0"/>
        <a:buChar char="•"/>
        <a:defRPr sz="2600">
          <a:solidFill>
            <a:schemeClr val="tx1"/>
          </a:solidFill>
          <a:latin typeface="+mn-lt"/>
          <a:ea typeface="ＭＳ Ｐゴシック" charset="-128"/>
        </a:defRPr>
      </a:lvl8pPr>
      <a:lvl9pPr marL="4800600" indent="-342900" algn="l" rtl="0" fontAlgn="base">
        <a:spcBef>
          <a:spcPct val="45000"/>
        </a:spcBef>
        <a:spcAft>
          <a:spcPct val="20000"/>
        </a:spcAft>
        <a:buClr>
          <a:schemeClr val="tx2"/>
        </a:buClr>
        <a:buFont typeface="Times New Roman" charset="0"/>
        <a:buChar char="•"/>
        <a:defRPr sz="2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Program%20Files/TurningPoint/2003/Questions.html" TargetMode="External"/><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3.jpeg"/><Relationship Id="rId1" Type="http://schemas.openxmlformats.org/officeDocument/2006/relationships/tags" Target="../tags/tag9.xml"/><Relationship Id="rId2"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3.jpeg"/><Relationship Id="rId1" Type="http://schemas.openxmlformats.org/officeDocument/2006/relationships/tags" Target="../tags/tag10.xml"/><Relationship Id="rId2"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4.jpeg"/><Relationship Id="rId1" Type="http://schemas.openxmlformats.org/officeDocument/2006/relationships/tags" Target="../tags/tag11.xml"/><Relationship Id="rId2"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4.jpeg"/><Relationship Id="rId1" Type="http://schemas.openxmlformats.org/officeDocument/2006/relationships/tags" Target="../tags/tag12.xml"/><Relationship Id="rId2"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4.jpeg"/><Relationship Id="rId1" Type="http://schemas.openxmlformats.org/officeDocument/2006/relationships/tags" Target="../tags/tag13.xml"/><Relationship Id="rId2"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hyperlink" Target="../../../../../Program%20Files/TurningPoint/2003/Questions.html" TargetMode="External"/><Relationship Id="rId5" Type="http://schemas.openxmlformats.org/officeDocument/2006/relationships/image" Target="../media/image1.png"/><Relationship Id="rId1" Type="http://schemas.openxmlformats.org/officeDocument/2006/relationships/tags" Target="../tags/tag3.xml"/><Relationship Id="rId2"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hyperlink" Target="../../../../../Program%20Files/TurningPoint/2003/Questions.html" TargetMode="External"/><Relationship Id="rId5" Type="http://schemas.openxmlformats.org/officeDocument/2006/relationships/image" Target="../media/image1.png"/><Relationship Id="rId1" Type="http://schemas.openxmlformats.org/officeDocument/2006/relationships/tags" Target="../tags/tag4.x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hyperlink" Target="file://localhost/E/%5CConcepts%20and%20Connections%5CProgram%20Files%5CTurningPoint%5C2003%5CQuestions.html" TargetMode="External"/><Relationship Id="rId5" Type="http://schemas.openxmlformats.org/officeDocument/2006/relationships/image" Target="../media/image3.jpeg"/><Relationship Id="rId1" Type="http://schemas.openxmlformats.org/officeDocument/2006/relationships/tags" Target="../tags/tag5.x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hyperlink" Target="file://localhost/E/%5CConcepts%20and%20Connections%5CProgram%20Files%5CTurningPoint%5C2003%5CQuestions.html" TargetMode="External"/><Relationship Id="rId5" Type="http://schemas.openxmlformats.org/officeDocument/2006/relationships/image" Target="../media/image3.jpeg"/><Relationship Id="rId1" Type="http://schemas.openxmlformats.org/officeDocument/2006/relationships/tags" Target="../tags/tag6.xml"/><Relationship Id="rId2"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hyperlink" Target="file://localhost/E/%5CConcepts%20and%20Connections%5CProgram%20Files%5CTurningPoint%5C2003%5CQuestions.html" TargetMode="External"/><Relationship Id="rId5" Type="http://schemas.openxmlformats.org/officeDocument/2006/relationships/image" Target="../media/image3.jpeg"/><Relationship Id="rId1" Type="http://schemas.openxmlformats.org/officeDocument/2006/relationships/tags" Target="../tags/tag7.x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3.jpeg"/><Relationship Id="rId1" Type="http://schemas.openxmlformats.org/officeDocument/2006/relationships/tags" Target="../tags/tag8.x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6706" name="Rectangle 2"/>
          <p:cNvSpPr>
            <a:spLocks noGrp="1" noChangeArrowheads="1"/>
          </p:cNvSpPr>
          <p:nvPr>
            <p:ph type="ctrTitle"/>
          </p:nvPr>
        </p:nvSpPr>
        <p:spPr/>
        <p:txBody>
          <a:bodyPr/>
          <a:lstStyle/>
          <a:p>
            <a:r>
              <a:rPr lang="en-US"/>
              <a:t>Chapter 4</a:t>
            </a:r>
          </a:p>
        </p:txBody>
      </p:sp>
      <p:sp>
        <p:nvSpPr>
          <p:cNvPr id="456707" name="Rectangle 3"/>
          <p:cNvSpPr>
            <a:spLocks noGrp="1" noChangeArrowheads="1"/>
          </p:cNvSpPr>
          <p:nvPr>
            <p:ph type="subTitle" idx="1"/>
          </p:nvPr>
        </p:nvSpPr>
        <p:spPr/>
        <p:txBody>
          <a:bodyPr/>
          <a:lstStyle/>
          <a:p>
            <a:r>
              <a:rPr lang="en-US"/>
              <a:t>A Tour of the Cell</a:t>
            </a:r>
          </a:p>
        </p:txBody>
      </p:sp>
      <p:sp>
        <p:nvSpPr>
          <p:cNvPr id="45670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r>
              <a:rPr lang="en-US"/>
              <a:t>Interpreting Data</a:t>
            </a:r>
            <a:endParaRPr lang="en-US">
              <a:solidFill>
                <a:srgbClr val="F7955A"/>
              </a:solidFill>
            </a:endParaRPr>
          </a:p>
        </p:txBody>
      </p:sp>
      <p:sp>
        <p:nvSpPr>
          <p:cNvPr id="501763" name="Rectangle 3"/>
          <p:cNvSpPr>
            <a:spLocks noGrp="1" noChangeArrowheads="1"/>
          </p:cNvSpPr>
          <p:nvPr>
            <p:ph type="body" sz="half" idx="1"/>
          </p:nvPr>
        </p:nvSpPr>
        <p:spPr>
          <a:xfrm>
            <a:off x="304800" y="685800"/>
            <a:ext cx="5500688" cy="4449763"/>
          </a:xfrm>
        </p:spPr>
        <p:txBody>
          <a:bodyPr/>
          <a:lstStyle/>
          <a:p>
            <a:r>
              <a:rPr lang="en-US" sz="2200"/>
              <a:t>Compared to the images generated by the Hubble telescope or the planetary probes like Voyager telescope images are limited.  Likewise looking at cells under a light microscope is limited.  Which of the following cell parts are visible under a light microscope?</a:t>
            </a:r>
            <a:endParaRPr lang="en-US" sz="2200">
              <a:solidFill>
                <a:schemeClr val="tx2"/>
              </a:solidFill>
            </a:endParaRPr>
          </a:p>
          <a:p>
            <a:pPr lvl="1" indent="-450850"/>
            <a:r>
              <a:rPr lang="en-US" sz="2000"/>
              <a:t>Ribosomes.</a:t>
            </a:r>
          </a:p>
          <a:p>
            <a:pPr lvl="1" indent="-450850"/>
            <a:r>
              <a:rPr lang="en-US" sz="2000"/>
              <a:t>Large macromolecules.</a:t>
            </a:r>
          </a:p>
          <a:p>
            <a:pPr lvl="1" indent="-450850"/>
            <a:r>
              <a:rPr lang="en-US" sz="2000"/>
              <a:t>Microtubules.</a:t>
            </a:r>
          </a:p>
          <a:p>
            <a:pPr lvl="1" indent="-450850"/>
            <a:r>
              <a:rPr lang="en-US" sz="2000"/>
              <a:t>Mitochondria—just barely.</a:t>
            </a:r>
          </a:p>
        </p:txBody>
      </p:sp>
      <p:sp>
        <p:nvSpPr>
          <p:cNvPr id="501764"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501765" name="Picture 5" descr="04-03-CellSizes-L"/>
          <p:cNvPicPr>
            <a:picLocks noChangeAspect="1" noChangeArrowheads="1"/>
          </p:cNvPicPr>
          <p:nvPr/>
        </p:nvPicPr>
        <p:blipFill>
          <a:blip r:embed="rId4"/>
          <a:srcRect/>
          <a:stretch>
            <a:fillRect/>
          </a:stretch>
        </p:blipFill>
        <p:spPr bwMode="auto">
          <a:xfrm>
            <a:off x="5678488" y="701675"/>
            <a:ext cx="3190875" cy="57531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r>
              <a:rPr lang="en-US">
                <a:solidFill>
                  <a:schemeClr val="accent1"/>
                </a:solidFill>
              </a:rPr>
              <a:t>Answer</a:t>
            </a:r>
          </a:p>
        </p:txBody>
      </p:sp>
      <p:sp>
        <p:nvSpPr>
          <p:cNvPr id="503811" name="Rectangle 3"/>
          <p:cNvSpPr>
            <a:spLocks noGrp="1" noChangeArrowheads="1"/>
          </p:cNvSpPr>
          <p:nvPr>
            <p:ph type="body" sz="half" idx="1"/>
          </p:nvPr>
        </p:nvSpPr>
        <p:spPr>
          <a:xfrm>
            <a:off x="304800" y="685800"/>
            <a:ext cx="5500688" cy="4951413"/>
          </a:xfrm>
        </p:spPr>
        <p:txBody>
          <a:bodyPr/>
          <a:lstStyle/>
          <a:p>
            <a:r>
              <a:rPr lang="en-US" sz="2200"/>
              <a:t>Compared to the images generated by the Hubble telescope or the planetary probes like Voyager telescope images are limited.  Likewise looking at cells under a light microscope is limited.  Which of the following cell parts are visible under a light microscope?</a:t>
            </a:r>
            <a:endParaRPr lang="en-US" sz="2200">
              <a:solidFill>
                <a:schemeClr val="tx2"/>
              </a:solidFill>
            </a:endParaRPr>
          </a:p>
          <a:p>
            <a:pPr lvl="1" indent="-450850"/>
            <a:endParaRPr lang="en-US" sz="2000"/>
          </a:p>
          <a:p>
            <a:pPr lvl="1" indent="-450850"/>
            <a:endParaRPr lang="en-US" sz="2000"/>
          </a:p>
          <a:p>
            <a:pPr lvl="1" indent="-450850"/>
            <a:endParaRPr lang="en-US" sz="2000"/>
          </a:p>
          <a:p>
            <a:pPr lvl="1" indent="-450850"/>
            <a:endParaRPr lang="en-US" sz="2000"/>
          </a:p>
          <a:p>
            <a:pPr lvl="1" indent="-450850">
              <a:buFont typeface="Times New Roman" charset="0"/>
              <a:buAutoNum type="alphaLcPeriod" startAt="4"/>
            </a:pPr>
            <a:r>
              <a:rPr lang="en-US" sz="2000"/>
              <a:t>Mitochondria—just barely.</a:t>
            </a:r>
          </a:p>
        </p:txBody>
      </p:sp>
      <p:sp>
        <p:nvSpPr>
          <p:cNvPr id="503812"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503813" name="Picture 5" descr="04-03-CellSizes-L"/>
          <p:cNvPicPr>
            <a:picLocks noChangeAspect="1" noChangeArrowheads="1"/>
          </p:cNvPicPr>
          <p:nvPr/>
        </p:nvPicPr>
        <p:blipFill>
          <a:blip r:embed="rId4"/>
          <a:srcRect/>
          <a:stretch>
            <a:fillRect/>
          </a:stretch>
        </p:blipFill>
        <p:spPr bwMode="auto">
          <a:xfrm>
            <a:off x="5678488" y="701675"/>
            <a:ext cx="3190875" cy="57531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r>
              <a:rPr lang="en-US"/>
              <a:t>Biology and Society</a:t>
            </a:r>
            <a:endParaRPr lang="en-US">
              <a:solidFill>
                <a:srgbClr val="F7955A"/>
              </a:solidFill>
            </a:endParaRPr>
          </a:p>
        </p:txBody>
      </p:sp>
      <p:sp>
        <p:nvSpPr>
          <p:cNvPr id="507907" name="Rectangle 3"/>
          <p:cNvSpPr>
            <a:spLocks noGrp="1" noChangeArrowheads="1"/>
          </p:cNvSpPr>
          <p:nvPr>
            <p:ph type="body" sz="half" idx="1"/>
          </p:nvPr>
        </p:nvSpPr>
        <p:spPr>
          <a:xfrm>
            <a:off x="4765675" y="703263"/>
            <a:ext cx="4122738" cy="3509962"/>
          </a:xfrm>
        </p:spPr>
        <p:txBody>
          <a:bodyPr/>
          <a:lstStyle/>
          <a:p>
            <a:r>
              <a:rPr lang="en-US" sz="2000"/>
              <a:t>NASA has a number of research programs that are looking for evidence of life beyond the planet, Earth.  Recently two Mars Rovers specifically looked for evidence of liquid water as one key component for life.  </a:t>
            </a:r>
            <a:r>
              <a:rPr lang="en-US" sz="2000" b="1"/>
              <a:t>Do you think that  these NASA’s programs are justified economically?</a:t>
            </a:r>
            <a:endParaRPr lang="en-US" sz="2000" b="1" baseline="-25000"/>
          </a:p>
          <a:p>
            <a:endParaRPr lang="en-US" sz="2000" b="1" baseline="-25000"/>
          </a:p>
          <a:p>
            <a:endParaRPr lang="en-US" sz="2000" b="1" baseline="-25000"/>
          </a:p>
        </p:txBody>
      </p:sp>
      <p:sp>
        <p:nvSpPr>
          <p:cNvPr id="507908"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sp>
        <p:nvSpPr>
          <p:cNvPr id="507909" name="Line 5"/>
          <p:cNvSpPr>
            <a:spLocks noChangeShapeType="1"/>
          </p:cNvSpPr>
          <p:nvPr/>
        </p:nvSpPr>
        <p:spPr bwMode="auto">
          <a:xfrm>
            <a:off x="1582738" y="5775325"/>
            <a:ext cx="5594350" cy="1588"/>
          </a:xfrm>
          <a:prstGeom prst="line">
            <a:avLst/>
          </a:prstGeom>
          <a:noFill/>
          <a:ln w="57150">
            <a:solidFill>
              <a:srgbClr val="0060AF"/>
            </a:solidFill>
            <a:round/>
            <a:headEnd type="arrow" w="med" len="med"/>
            <a:tailEnd type="arrow" w="med" len="med"/>
          </a:ln>
          <a:effectLst/>
        </p:spPr>
        <p:txBody>
          <a:bodyPr>
            <a:prstTxWarp prst="textNoShape">
              <a:avLst/>
            </a:prstTxWarp>
          </a:bodyPr>
          <a:lstStyle/>
          <a:p>
            <a:endParaRPr lang="en-US"/>
          </a:p>
        </p:txBody>
      </p:sp>
      <p:sp>
        <p:nvSpPr>
          <p:cNvPr id="507910" name="Text Box 6"/>
          <p:cNvSpPr txBox="1">
            <a:spLocks noChangeArrowheads="1"/>
          </p:cNvSpPr>
          <p:nvPr/>
        </p:nvSpPr>
        <p:spPr bwMode="auto">
          <a:xfrm>
            <a:off x="288925" y="5786438"/>
            <a:ext cx="1116013" cy="701675"/>
          </a:xfrm>
          <a:prstGeom prst="rect">
            <a:avLst/>
          </a:prstGeom>
          <a:noFill/>
          <a:ln w="9525">
            <a:noFill/>
            <a:miter lim="800000"/>
            <a:headEnd/>
            <a:tailEnd/>
          </a:ln>
          <a:effectLst/>
        </p:spPr>
        <p:txBody>
          <a:bodyPr wrap="none">
            <a:prstTxWarp prst="textNoShape">
              <a:avLst/>
            </a:prstTxWarp>
            <a:spAutoFit/>
          </a:bodyPr>
          <a:lstStyle/>
          <a:p>
            <a:pPr algn="l"/>
            <a:r>
              <a:rPr lang="en-US" sz="2000"/>
              <a:t>Strongly</a:t>
            </a:r>
          </a:p>
          <a:p>
            <a:pPr algn="l"/>
            <a:r>
              <a:rPr lang="en-US" sz="2000"/>
              <a:t>Agree</a:t>
            </a:r>
          </a:p>
        </p:txBody>
      </p:sp>
      <p:sp>
        <p:nvSpPr>
          <p:cNvPr id="507911" name="Text Box 7"/>
          <p:cNvSpPr txBox="1">
            <a:spLocks noChangeArrowheads="1"/>
          </p:cNvSpPr>
          <p:nvPr/>
        </p:nvSpPr>
        <p:spPr bwMode="auto">
          <a:xfrm>
            <a:off x="7540625" y="5786438"/>
            <a:ext cx="1201738" cy="701675"/>
          </a:xfrm>
          <a:prstGeom prst="rect">
            <a:avLst/>
          </a:prstGeom>
          <a:noFill/>
          <a:ln w="9525">
            <a:noFill/>
            <a:miter lim="800000"/>
            <a:headEnd/>
            <a:tailEnd/>
          </a:ln>
          <a:effectLst/>
        </p:spPr>
        <p:txBody>
          <a:bodyPr wrap="none">
            <a:prstTxWarp prst="textNoShape">
              <a:avLst/>
            </a:prstTxWarp>
            <a:spAutoFit/>
          </a:bodyPr>
          <a:lstStyle/>
          <a:p>
            <a:pPr algn="l"/>
            <a:r>
              <a:rPr lang="en-US" sz="2000"/>
              <a:t>Strongly</a:t>
            </a:r>
          </a:p>
          <a:p>
            <a:pPr algn="l"/>
            <a:r>
              <a:rPr lang="en-US" sz="2000"/>
              <a:t>Disagree</a:t>
            </a:r>
          </a:p>
        </p:txBody>
      </p:sp>
      <p:sp>
        <p:nvSpPr>
          <p:cNvPr id="507912" name="Text Box 8"/>
          <p:cNvSpPr txBox="1">
            <a:spLocks noChangeArrowheads="1"/>
          </p:cNvSpPr>
          <p:nvPr/>
        </p:nvSpPr>
        <p:spPr bwMode="auto">
          <a:xfrm>
            <a:off x="1527175" y="5953125"/>
            <a:ext cx="471488" cy="457200"/>
          </a:xfrm>
          <a:prstGeom prst="rect">
            <a:avLst/>
          </a:prstGeom>
          <a:noFill/>
          <a:ln w="9525">
            <a:noFill/>
            <a:miter lim="800000"/>
            <a:headEnd/>
            <a:tailEnd/>
          </a:ln>
          <a:effectLst/>
        </p:spPr>
        <p:txBody>
          <a:bodyPr wrap="none">
            <a:prstTxWarp prst="textNoShape">
              <a:avLst/>
            </a:prstTxWarp>
            <a:spAutoFit/>
          </a:bodyPr>
          <a:lstStyle/>
          <a:p>
            <a:r>
              <a:rPr lang="en-US"/>
              <a:t>A.</a:t>
            </a:r>
          </a:p>
        </p:txBody>
      </p:sp>
      <p:sp>
        <p:nvSpPr>
          <p:cNvPr id="507913" name="Text Box 9"/>
          <p:cNvSpPr txBox="1">
            <a:spLocks noChangeArrowheads="1"/>
          </p:cNvSpPr>
          <p:nvPr/>
        </p:nvSpPr>
        <p:spPr bwMode="auto">
          <a:xfrm>
            <a:off x="6827838" y="5984875"/>
            <a:ext cx="471487" cy="457200"/>
          </a:xfrm>
          <a:prstGeom prst="rect">
            <a:avLst/>
          </a:prstGeom>
          <a:noFill/>
          <a:ln w="9525">
            <a:noFill/>
            <a:miter lim="800000"/>
            <a:headEnd/>
            <a:tailEnd/>
          </a:ln>
          <a:effectLst/>
        </p:spPr>
        <p:txBody>
          <a:bodyPr wrap="none">
            <a:prstTxWarp prst="textNoShape">
              <a:avLst/>
            </a:prstTxWarp>
            <a:spAutoFit/>
          </a:bodyPr>
          <a:lstStyle/>
          <a:p>
            <a:r>
              <a:rPr lang="en-US"/>
              <a:t>E.</a:t>
            </a:r>
          </a:p>
        </p:txBody>
      </p:sp>
      <p:sp>
        <p:nvSpPr>
          <p:cNvPr id="507914" name="Text Box 10"/>
          <p:cNvSpPr txBox="1">
            <a:spLocks noChangeArrowheads="1"/>
          </p:cNvSpPr>
          <p:nvPr/>
        </p:nvSpPr>
        <p:spPr bwMode="auto">
          <a:xfrm>
            <a:off x="3976688" y="5967413"/>
            <a:ext cx="488950" cy="457200"/>
          </a:xfrm>
          <a:prstGeom prst="rect">
            <a:avLst/>
          </a:prstGeom>
          <a:noFill/>
          <a:ln w="9525">
            <a:noFill/>
            <a:miter lim="800000"/>
            <a:headEnd/>
            <a:tailEnd/>
          </a:ln>
          <a:effectLst/>
        </p:spPr>
        <p:txBody>
          <a:bodyPr wrap="none">
            <a:prstTxWarp prst="textNoShape">
              <a:avLst/>
            </a:prstTxWarp>
            <a:spAutoFit/>
          </a:bodyPr>
          <a:lstStyle/>
          <a:p>
            <a:r>
              <a:rPr lang="en-US"/>
              <a:t>C.</a:t>
            </a:r>
          </a:p>
        </p:txBody>
      </p:sp>
      <p:sp>
        <p:nvSpPr>
          <p:cNvPr id="507915" name="Text Box 11"/>
          <p:cNvSpPr txBox="1">
            <a:spLocks noChangeArrowheads="1"/>
          </p:cNvSpPr>
          <p:nvPr/>
        </p:nvSpPr>
        <p:spPr bwMode="auto">
          <a:xfrm>
            <a:off x="2668588" y="5969000"/>
            <a:ext cx="471487"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sp>
        <p:nvSpPr>
          <p:cNvPr id="507916" name="Text Box 12"/>
          <p:cNvSpPr txBox="1">
            <a:spLocks noChangeArrowheads="1"/>
          </p:cNvSpPr>
          <p:nvPr/>
        </p:nvSpPr>
        <p:spPr bwMode="auto">
          <a:xfrm>
            <a:off x="5334000" y="5953125"/>
            <a:ext cx="488950"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pic>
        <p:nvPicPr>
          <p:cNvPr id="507917" name="Picture 13" descr="04-21-MilkyWay"/>
          <p:cNvPicPr>
            <a:picLocks noChangeAspect="1" noChangeArrowheads="1"/>
          </p:cNvPicPr>
          <p:nvPr/>
        </p:nvPicPr>
        <p:blipFill>
          <a:blip r:embed="rId4"/>
          <a:srcRect/>
          <a:stretch>
            <a:fillRect/>
          </a:stretch>
        </p:blipFill>
        <p:spPr bwMode="auto">
          <a:xfrm>
            <a:off x="258763" y="727075"/>
            <a:ext cx="4408487" cy="293687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a:t>Biology and Society</a:t>
            </a:r>
            <a:endParaRPr lang="en-US">
              <a:solidFill>
                <a:srgbClr val="F7955A"/>
              </a:solidFill>
            </a:endParaRPr>
          </a:p>
        </p:txBody>
      </p:sp>
      <p:sp>
        <p:nvSpPr>
          <p:cNvPr id="509955" name="Rectangle 3"/>
          <p:cNvSpPr>
            <a:spLocks noGrp="1" noChangeArrowheads="1"/>
          </p:cNvSpPr>
          <p:nvPr>
            <p:ph type="body" sz="half" idx="1"/>
          </p:nvPr>
        </p:nvSpPr>
        <p:spPr>
          <a:xfrm>
            <a:off x="4765675" y="703263"/>
            <a:ext cx="4122738" cy="3509962"/>
          </a:xfrm>
        </p:spPr>
        <p:txBody>
          <a:bodyPr/>
          <a:lstStyle/>
          <a:p>
            <a:r>
              <a:rPr lang="en-US" sz="2000"/>
              <a:t>NASA has a number of research programs that are looking for evidence of life beyond the planet, Earth.  Recently two Mars Rovers specifically looked for evidence of liquid water as one key component for life.  </a:t>
            </a:r>
            <a:r>
              <a:rPr lang="en-US" sz="2000" b="1"/>
              <a:t>Do you think that  these NASA’s programs are justified scientifically?</a:t>
            </a:r>
            <a:endParaRPr lang="en-US" sz="2000" b="1" baseline="-25000"/>
          </a:p>
          <a:p>
            <a:endParaRPr lang="en-US" sz="2000" b="1" baseline="-25000"/>
          </a:p>
          <a:p>
            <a:endParaRPr lang="en-US" sz="2000" b="1" baseline="-25000"/>
          </a:p>
        </p:txBody>
      </p:sp>
      <p:sp>
        <p:nvSpPr>
          <p:cNvPr id="509956"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sp>
        <p:nvSpPr>
          <p:cNvPr id="509957" name="Line 5"/>
          <p:cNvSpPr>
            <a:spLocks noChangeShapeType="1"/>
          </p:cNvSpPr>
          <p:nvPr/>
        </p:nvSpPr>
        <p:spPr bwMode="auto">
          <a:xfrm>
            <a:off x="1582738" y="5775325"/>
            <a:ext cx="5594350" cy="1588"/>
          </a:xfrm>
          <a:prstGeom prst="line">
            <a:avLst/>
          </a:prstGeom>
          <a:noFill/>
          <a:ln w="57150">
            <a:solidFill>
              <a:srgbClr val="0060AF"/>
            </a:solidFill>
            <a:round/>
            <a:headEnd type="arrow" w="med" len="med"/>
            <a:tailEnd type="arrow" w="med" len="med"/>
          </a:ln>
          <a:effectLst/>
        </p:spPr>
        <p:txBody>
          <a:bodyPr>
            <a:prstTxWarp prst="textNoShape">
              <a:avLst/>
            </a:prstTxWarp>
          </a:bodyPr>
          <a:lstStyle/>
          <a:p>
            <a:endParaRPr lang="en-US"/>
          </a:p>
        </p:txBody>
      </p:sp>
      <p:sp>
        <p:nvSpPr>
          <p:cNvPr id="509958" name="Text Box 6"/>
          <p:cNvSpPr txBox="1">
            <a:spLocks noChangeArrowheads="1"/>
          </p:cNvSpPr>
          <p:nvPr/>
        </p:nvSpPr>
        <p:spPr bwMode="auto">
          <a:xfrm>
            <a:off x="288925" y="5786438"/>
            <a:ext cx="1116013" cy="701675"/>
          </a:xfrm>
          <a:prstGeom prst="rect">
            <a:avLst/>
          </a:prstGeom>
          <a:noFill/>
          <a:ln w="9525">
            <a:noFill/>
            <a:miter lim="800000"/>
            <a:headEnd/>
            <a:tailEnd/>
          </a:ln>
          <a:effectLst/>
        </p:spPr>
        <p:txBody>
          <a:bodyPr wrap="none">
            <a:prstTxWarp prst="textNoShape">
              <a:avLst/>
            </a:prstTxWarp>
            <a:spAutoFit/>
          </a:bodyPr>
          <a:lstStyle/>
          <a:p>
            <a:pPr algn="l"/>
            <a:r>
              <a:rPr lang="en-US" sz="2000"/>
              <a:t>Strongly</a:t>
            </a:r>
          </a:p>
          <a:p>
            <a:pPr algn="l"/>
            <a:r>
              <a:rPr lang="en-US" sz="2000"/>
              <a:t>Agree</a:t>
            </a:r>
          </a:p>
        </p:txBody>
      </p:sp>
      <p:sp>
        <p:nvSpPr>
          <p:cNvPr id="509959" name="Text Box 7"/>
          <p:cNvSpPr txBox="1">
            <a:spLocks noChangeArrowheads="1"/>
          </p:cNvSpPr>
          <p:nvPr/>
        </p:nvSpPr>
        <p:spPr bwMode="auto">
          <a:xfrm>
            <a:off x="7540625" y="5786438"/>
            <a:ext cx="1201738" cy="701675"/>
          </a:xfrm>
          <a:prstGeom prst="rect">
            <a:avLst/>
          </a:prstGeom>
          <a:noFill/>
          <a:ln w="9525">
            <a:noFill/>
            <a:miter lim="800000"/>
            <a:headEnd/>
            <a:tailEnd/>
          </a:ln>
          <a:effectLst/>
        </p:spPr>
        <p:txBody>
          <a:bodyPr wrap="none">
            <a:prstTxWarp prst="textNoShape">
              <a:avLst/>
            </a:prstTxWarp>
            <a:spAutoFit/>
          </a:bodyPr>
          <a:lstStyle/>
          <a:p>
            <a:pPr algn="l"/>
            <a:r>
              <a:rPr lang="en-US" sz="2000"/>
              <a:t>Strongly</a:t>
            </a:r>
          </a:p>
          <a:p>
            <a:pPr algn="l"/>
            <a:r>
              <a:rPr lang="en-US" sz="2000"/>
              <a:t>Disagree</a:t>
            </a:r>
          </a:p>
        </p:txBody>
      </p:sp>
      <p:sp>
        <p:nvSpPr>
          <p:cNvPr id="509960" name="Text Box 8"/>
          <p:cNvSpPr txBox="1">
            <a:spLocks noChangeArrowheads="1"/>
          </p:cNvSpPr>
          <p:nvPr/>
        </p:nvSpPr>
        <p:spPr bwMode="auto">
          <a:xfrm>
            <a:off x="1527175" y="5953125"/>
            <a:ext cx="471488" cy="457200"/>
          </a:xfrm>
          <a:prstGeom prst="rect">
            <a:avLst/>
          </a:prstGeom>
          <a:noFill/>
          <a:ln w="9525">
            <a:noFill/>
            <a:miter lim="800000"/>
            <a:headEnd/>
            <a:tailEnd/>
          </a:ln>
          <a:effectLst/>
        </p:spPr>
        <p:txBody>
          <a:bodyPr wrap="none">
            <a:prstTxWarp prst="textNoShape">
              <a:avLst/>
            </a:prstTxWarp>
            <a:spAutoFit/>
          </a:bodyPr>
          <a:lstStyle/>
          <a:p>
            <a:r>
              <a:rPr lang="en-US"/>
              <a:t>A.</a:t>
            </a:r>
          </a:p>
        </p:txBody>
      </p:sp>
      <p:sp>
        <p:nvSpPr>
          <p:cNvPr id="509961" name="Text Box 9"/>
          <p:cNvSpPr txBox="1">
            <a:spLocks noChangeArrowheads="1"/>
          </p:cNvSpPr>
          <p:nvPr/>
        </p:nvSpPr>
        <p:spPr bwMode="auto">
          <a:xfrm>
            <a:off x="6827838" y="5984875"/>
            <a:ext cx="471487" cy="457200"/>
          </a:xfrm>
          <a:prstGeom prst="rect">
            <a:avLst/>
          </a:prstGeom>
          <a:noFill/>
          <a:ln w="9525">
            <a:noFill/>
            <a:miter lim="800000"/>
            <a:headEnd/>
            <a:tailEnd/>
          </a:ln>
          <a:effectLst/>
        </p:spPr>
        <p:txBody>
          <a:bodyPr wrap="none">
            <a:prstTxWarp prst="textNoShape">
              <a:avLst/>
            </a:prstTxWarp>
            <a:spAutoFit/>
          </a:bodyPr>
          <a:lstStyle/>
          <a:p>
            <a:r>
              <a:rPr lang="en-US"/>
              <a:t>E.</a:t>
            </a:r>
          </a:p>
        </p:txBody>
      </p:sp>
      <p:sp>
        <p:nvSpPr>
          <p:cNvPr id="509962" name="Text Box 10"/>
          <p:cNvSpPr txBox="1">
            <a:spLocks noChangeArrowheads="1"/>
          </p:cNvSpPr>
          <p:nvPr/>
        </p:nvSpPr>
        <p:spPr bwMode="auto">
          <a:xfrm>
            <a:off x="3976688" y="5967413"/>
            <a:ext cx="488950" cy="457200"/>
          </a:xfrm>
          <a:prstGeom prst="rect">
            <a:avLst/>
          </a:prstGeom>
          <a:noFill/>
          <a:ln w="9525">
            <a:noFill/>
            <a:miter lim="800000"/>
            <a:headEnd/>
            <a:tailEnd/>
          </a:ln>
          <a:effectLst/>
        </p:spPr>
        <p:txBody>
          <a:bodyPr wrap="none">
            <a:prstTxWarp prst="textNoShape">
              <a:avLst/>
            </a:prstTxWarp>
            <a:spAutoFit/>
          </a:bodyPr>
          <a:lstStyle/>
          <a:p>
            <a:r>
              <a:rPr lang="en-US"/>
              <a:t>C.</a:t>
            </a:r>
          </a:p>
        </p:txBody>
      </p:sp>
      <p:sp>
        <p:nvSpPr>
          <p:cNvPr id="509963" name="Text Box 11"/>
          <p:cNvSpPr txBox="1">
            <a:spLocks noChangeArrowheads="1"/>
          </p:cNvSpPr>
          <p:nvPr/>
        </p:nvSpPr>
        <p:spPr bwMode="auto">
          <a:xfrm>
            <a:off x="2668588" y="5969000"/>
            <a:ext cx="471487"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sp>
        <p:nvSpPr>
          <p:cNvPr id="509964" name="Text Box 12"/>
          <p:cNvSpPr txBox="1">
            <a:spLocks noChangeArrowheads="1"/>
          </p:cNvSpPr>
          <p:nvPr/>
        </p:nvSpPr>
        <p:spPr bwMode="auto">
          <a:xfrm>
            <a:off x="5334000" y="5953125"/>
            <a:ext cx="488950"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pic>
        <p:nvPicPr>
          <p:cNvPr id="509965" name="Picture 13" descr="04-21-MilkyWay"/>
          <p:cNvPicPr>
            <a:picLocks noChangeAspect="1" noChangeArrowheads="1"/>
          </p:cNvPicPr>
          <p:nvPr/>
        </p:nvPicPr>
        <p:blipFill>
          <a:blip r:embed="rId4"/>
          <a:srcRect/>
          <a:stretch>
            <a:fillRect/>
          </a:stretch>
        </p:blipFill>
        <p:spPr bwMode="auto">
          <a:xfrm>
            <a:off x="258763" y="727075"/>
            <a:ext cx="4408487" cy="293687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lstStyle/>
          <a:p>
            <a:r>
              <a:rPr lang="en-US"/>
              <a:t>Biology and Society</a:t>
            </a:r>
            <a:endParaRPr lang="en-US">
              <a:solidFill>
                <a:srgbClr val="F7955A"/>
              </a:solidFill>
            </a:endParaRPr>
          </a:p>
        </p:txBody>
      </p:sp>
      <p:sp>
        <p:nvSpPr>
          <p:cNvPr id="512003" name="Rectangle 3"/>
          <p:cNvSpPr>
            <a:spLocks noGrp="1" noChangeArrowheads="1"/>
          </p:cNvSpPr>
          <p:nvPr>
            <p:ph type="body" sz="half" idx="1"/>
          </p:nvPr>
        </p:nvSpPr>
        <p:spPr>
          <a:xfrm>
            <a:off x="4765675" y="703263"/>
            <a:ext cx="4122738" cy="3509962"/>
          </a:xfrm>
        </p:spPr>
        <p:txBody>
          <a:bodyPr/>
          <a:lstStyle/>
          <a:p>
            <a:r>
              <a:rPr lang="en-US" sz="2000"/>
              <a:t>Life on another planet would require extraordinary evidence to be recognized and accepted.  Looking for evidence of cells might be some of the most compelling evidence.   </a:t>
            </a:r>
            <a:r>
              <a:rPr lang="en-US" sz="2000" b="1"/>
              <a:t>Do you think that eventually we will find evidence of life elsewhere in the universe?</a:t>
            </a:r>
            <a:endParaRPr lang="en-US" sz="2000" b="1" baseline="-25000"/>
          </a:p>
          <a:p>
            <a:endParaRPr lang="en-US" sz="2000" b="1" baseline="-25000"/>
          </a:p>
          <a:p>
            <a:endParaRPr lang="en-US" sz="2000" b="1" baseline="-25000"/>
          </a:p>
        </p:txBody>
      </p:sp>
      <p:sp>
        <p:nvSpPr>
          <p:cNvPr id="512004"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sp>
        <p:nvSpPr>
          <p:cNvPr id="512005" name="Line 5"/>
          <p:cNvSpPr>
            <a:spLocks noChangeShapeType="1"/>
          </p:cNvSpPr>
          <p:nvPr/>
        </p:nvSpPr>
        <p:spPr bwMode="auto">
          <a:xfrm>
            <a:off x="1582738" y="5775325"/>
            <a:ext cx="5594350" cy="1588"/>
          </a:xfrm>
          <a:prstGeom prst="line">
            <a:avLst/>
          </a:prstGeom>
          <a:noFill/>
          <a:ln w="57150">
            <a:solidFill>
              <a:srgbClr val="0060AF"/>
            </a:solidFill>
            <a:round/>
            <a:headEnd type="arrow" w="med" len="med"/>
            <a:tailEnd type="arrow" w="med" len="med"/>
          </a:ln>
          <a:effectLst/>
        </p:spPr>
        <p:txBody>
          <a:bodyPr>
            <a:prstTxWarp prst="textNoShape">
              <a:avLst/>
            </a:prstTxWarp>
          </a:bodyPr>
          <a:lstStyle/>
          <a:p>
            <a:endParaRPr lang="en-US"/>
          </a:p>
        </p:txBody>
      </p:sp>
      <p:sp>
        <p:nvSpPr>
          <p:cNvPr id="512006" name="Text Box 6"/>
          <p:cNvSpPr txBox="1">
            <a:spLocks noChangeArrowheads="1"/>
          </p:cNvSpPr>
          <p:nvPr/>
        </p:nvSpPr>
        <p:spPr bwMode="auto">
          <a:xfrm>
            <a:off x="288925" y="5786438"/>
            <a:ext cx="1116013" cy="701675"/>
          </a:xfrm>
          <a:prstGeom prst="rect">
            <a:avLst/>
          </a:prstGeom>
          <a:noFill/>
          <a:ln w="9525">
            <a:noFill/>
            <a:miter lim="800000"/>
            <a:headEnd/>
            <a:tailEnd/>
          </a:ln>
          <a:effectLst/>
        </p:spPr>
        <p:txBody>
          <a:bodyPr wrap="none">
            <a:prstTxWarp prst="textNoShape">
              <a:avLst/>
            </a:prstTxWarp>
            <a:spAutoFit/>
          </a:bodyPr>
          <a:lstStyle/>
          <a:p>
            <a:pPr algn="l"/>
            <a:r>
              <a:rPr lang="en-US" sz="2000"/>
              <a:t>Strongly</a:t>
            </a:r>
          </a:p>
          <a:p>
            <a:pPr algn="l"/>
            <a:r>
              <a:rPr lang="en-US" sz="2000"/>
              <a:t>Agree</a:t>
            </a:r>
          </a:p>
        </p:txBody>
      </p:sp>
      <p:sp>
        <p:nvSpPr>
          <p:cNvPr id="512007" name="Text Box 7"/>
          <p:cNvSpPr txBox="1">
            <a:spLocks noChangeArrowheads="1"/>
          </p:cNvSpPr>
          <p:nvPr/>
        </p:nvSpPr>
        <p:spPr bwMode="auto">
          <a:xfrm>
            <a:off x="7540625" y="5786438"/>
            <a:ext cx="1201738" cy="701675"/>
          </a:xfrm>
          <a:prstGeom prst="rect">
            <a:avLst/>
          </a:prstGeom>
          <a:noFill/>
          <a:ln w="9525">
            <a:noFill/>
            <a:miter lim="800000"/>
            <a:headEnd/>
            <a:tailEnd/>
          </a:ln>
          <a:effectLst/>
        </p:spPr>
        <p:txBody>
          <a:bodyPr wrap="none">
            <a:prstTxWarp prst="textNoShape">
              <a:avLst/>
            </a:prstTxWarp>
            <a:spAutoFit/>
          </a:bodyPr>
          <a:lstStyle/>
          <a:p>
            <a:pPr algn="l"/>
            <a:r>
              <a:rPr lang="en-US" sz="2000"/>
              <a:t>Strongly</a:t>
            </a:r>
          </a:p>
          <a:p>
            <a:pPr algn="l"/>
            <a:r>
              <a:rPr lang="en-US" sz="2000"/>
              <a:t>Disagree</a:t>
            </a:r>
          </a:p>
        </p:txBody>
      </p:sp>
      <p:sp>
        <p:nvSpPr>
          <p:cNvPr id="512008" name="Text Box 8"/>
          <p:cNvSpPr txBox="1">
            <a:spLocks noChangeArrowheads="1"/>
          </p:cNvSpPr>
          <p:nvPr/>
        </p:nvSpPr>
        <p:spPr bwMode="auto">
          <a:xfrm>
            <a:off x="1527175" y="5953125"/>
            <a:ext cx="471488" cy="457200"/>
          </a:xfrm>
          <a:prstGeom prst="rect">
            <a:avLst/>
          </a:prstGeom>
          <a:noFill/>
          <a:ln w="9525">
            <a:noFill/>
            <a:miter lim="800000"/>
            <a:headEnd/>
            <a:tailEnd/>
          </a:ln>
          <a:effectLst/>
        </p:spPr>
        <p:txBody>
          <a:bodyPr wrap="none">
            <a:prstTxWarp prst="textNoShape">
              <a:avLst/>
            </a:prstTxWarp>
            <a:spAutoFit/>
          </a:bodyPr>
          <a:lstStyle/>
          <a:p>
            <a:r>
              <a:rPr lang="en-US"/>
              <a:t>A.</a:t>
            </a:r>
          </a:p>
        </p:txBody>
      </p:sp>
      <p:sp>
        <p:nvSpPr>
          <p:cNvPr id="512009" name="Text Box 9"/>
          <p:cNvSpPr txBox="1">
            <a:spLocks noChangeArrowheads="1"/>
          </p:cNvSpPr>
          <p:nvPr/>
        </p:nvSpPr>
        <p:spPr bwMode="auto">
          <a:xfrm>
            <a:off x="6827838" y="5984875"/>
            <a:ext cx="471487" cy="457200"/>
          </a:xfrm>
          <a:prstGeom prst="rect">
            <a:avLst/>
          </a:prstGeom>
          <a:noFill/>
          <a:ln w="9525">
            <a:noFill/>
            <a:miter lim="800000"/>
            <a:headEnd/>
            <a:tailEnd/>
          </a:ln>
          <a:effectLst/>
        </p:spPr>
        <p:txBody>
          <a:bodyPr wrap="none">
            <a:prstTxWarp prst="textNoShape">
              <a:avLst/>
            </a:prstTxWarp>
            <a:spAutoFit/>
          </a:bodyPr>
          <a:lstStyle/>
          <a:p>
            <a:r>
              <a:rPr lang="en-US"/>
              <a:t>E.</a:t>
            </a:r>
          </a:p>
        </p:txBody>
      </p:sp>
      <p:sp>
        <p:nvSpPr>
          <p:cNvPr id="512010" name="Text Box 10"/>
          <p:cNvSpPr txBox="1">
            <a:spLocks noChangeArrowheads="1"/>
          </p:cNvSpPr>
          <p:nvPr/>
        </p:nvSpPr>
        <p:spPr bwMode="auto">
          <a:xfrm>
            <a:off x="3976688" y="5967413"/>
            <a:ext cx="488950" cy="457200"/>
          </a:xfrm>
          <a:prstGeom prst="rect">
            <a:avLst/>
          </a:prstGeom>
          <a:noFill/>
          <a:ln w="9525">
            <a:noFill/>
            <a:miter lim="800000"/>
            <a:headEnd/>
            <a:tailEnd/>
          </a:ln>
          <a:effectLst/>
        </p:spPr>
        <p:txBody>
          <a:bodyPr wrap="none">
            <a:prstTxWarp prst="textNoShape">
              <a:avLst/>
            </a:prstTxWarp>
            <a:spAutoFit/>
          </a:bodyPr>
          <a:lstStyle/>
          <a:p>
            <a:r>
              <a:rPr lang="en-US"/>
              <a:t>C.</a:t>
            </a:r>
          </a:p>
        </p:txBody>
      </p:sp>
      <p:sp>
        <p:nvSpPr>
          <p:cNvPr id="512011" name="Text Box 11"/>
          <p:cNvSpPr txBox="1">
            <a:spLocks noChangeArrowheads="1"/>
          </p:cNvSpPr>
          <p:nvPr/>
        </p:nvSpPr>
        <p:spPr bwMode="auto">
          <a:xfrm>
            <a:off x="2668588" y="5969000"/>
            <a:ext cx="471487"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sp>
        <p:nvSpPr>
          <p:cNvPr id="512012" name="Text Box 12"/>
          <p:cNvSpPr txBox="1">
            <a:spLocks noChangeArrowheads="1"/>
          </p:cNvSpPr>
          <p:nvPr/>
        </p:nvSpPr>
        <p:spPr bwMode="auto">
          <a:xfrm>
            <a:off x="5334000" y="5953125"/>
            <a:ext cx="488950"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pic>
        <p:nvPicPr>
          <p:cNvPr id="512013" name="Picture 13" descr="04-21-MilkyWay"/>
          <p:cNvPicPr>
            <a:picLocks noChangeAspect="1" noChangeArrowheads="1"/>
          </p:cNvPicPr>
          <p:nvPr/>
        </p:nvPicPr>
        <p:blipFill>
          <a:blip r:embed="rId4"/>
          <a:srcRect/>
          <a:stretch>
            <a:fillRect/>
          </a:stretch>
        </p:blipFill>
        <p:spPr bwMode="auto">
          <a:xfrm>
            <a:off x="258763" y="727075"/>
            <a:ext cx="4408487" cy="293687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a:t>Concept Check</a:t>
            </a:r>
            <a:endParaRPr lang="en-US">
              <a:solidFill>
                <a:srgbClr val="F7955A"/>
              </a:solidFill>
            </a:endParaRPr>
          </a:p>
        </p:txBody>
      </p:sp>
      <p:sp>
        <p:nvSpPr>
          <p:cNvPr id="458755" name="Rectangle 3"/>
          <p:cNvSpPr>
            <a:spLocks noGrp="1" noChangeArrowheads="1"/>
          </p:cNvSpPr>
          <p:nvPr>
            <p:ph type="body" sz="half" idx="1"/>
          </p:nvPr>
        </p:nvSpPr>
        <p:spPr>
          <a:xfrm>
            <a:off x="304800" y="685800"/>
            <a:ext cx="8516938" cy="3779838"/>
          </a:xfrm>
        </p:spPr>
        <p:txBody>
          <a:bodyPr/>
          <a:lstStyle/>
          <a:p>
            <a:r>
              <a:rPr lang="en-US" sz="2200"/>
              <a:t>The cell is sometimes described as a protein factory. Using the cell-as-factory analogy, which of the following accurately describes the functions of the endomembrane system?</a:t>
            </a:r>
            <a:endParaRPr lang="en-US" sz="2200">
              <a:solidFill>
                <a:schemeClr val="tx2"/>
              </a:solidFill>
            </a:endParaRPr>
          </a:p>
          <a:p>
            <a:pPr lvl="1" indent="-450850"/>
            <a:r>
              <a:rPr lang="en-US" sz="2000"/>
              <a:t>The ribosomes on the rough endoplasmic reticulum are analogous to a production line in a factory.</a:t>
            </a:r>
          </a:p>
          <a:p>
            <a:pPr lvl="1" indent="-450850"/>
            <a:r>
              <a:rPr lang="en-US" sz="2000"/>
              <a:t>The golgi apparatus is analogous to the packaging and shipping department. </a:t>
            </a:r>
          </a:p>
          <a:p>
            <a:pPr lvl="1" indent="-450850"/>
            <a:r>
              <a:rPr lang="en-US" sz="2000"/>
              <a:t>The nucleus is analogous to management offices. </a:t>
            </a:r>
          </a:p>
          <a:p>
            <a:pPr lvl="1" indent="-450850"/>
            <a:r>
              <a:rPr lang="en-US" sz="2000"/>
              <a:t>All of the above.</a:t>
            </a:r>
          </a:p>
        </p:txBody>
      </p:sp>
      <p:sp>
        <p:nvSpPr>
          <p:cNvPr id="458759"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458768" name="Picture 16" descr="04-14-EndomembraneSystem-NL"/>
          <p:cNvPicPr>
            <a:picLocks noChangeAspect="1" noChangeArrowheads="1"/>
          </p:cNvPicPr>
          <p:nvPr>
            <p:ph sz="half" idx="2"/>
          </p:nvPr>
        </p:nvPicPr>
        <p:blipFill>
          <a:blip r:embed="rId5"/>
          <a:srcRect l="5521" t="8575" r="9241" b="8388"/>
          <a:stretch>
            <a:fillRect/>
          </a:stretch>
        </p:blipFill>
        <p:spPr>
          <a:xfrm>
            <a:off x="4965700" y="4041775"/>
            <a:ext cx="3867150" cy="2484438"/>
          </a:xfrm>
          <a:noFill/>
          <a:ln/>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solidFill>
                  <a:schemeClr val="accent1"/>
                </a:solidFill>
              </a:rPr>
              <a:t>Answer</a:t>
            </a:r>
          </a:p>
        </p:txBody>
      </p:sp>
      <p:sp>
        <p:nvSpPr>
          <p:cNvPr id="468995" name="Rectangle 3"/>
          <p:cNvSpPr>
            <a:spLocks noGrp="1" noChangeArrowheads="1"/>
          </p:cNvSpPr>
          <p:nvPr>
            <p:ph type="body" sz="half" idx="1"/>
          </p:nvPr>
        </p:nvSpPr>
        <p:spPr>
          <a:xfrm>
            <a:off x="304800" y="685800"/>
            <a:ext cx="8516938" cy="3611563"/>
          </a:xfrm>
        </p:spPr>
        <p:txBody>
          <a:bodyPr/>
          <a:lstStyle/>
          <a:p>
            <a:r>
              <a:rPr lang="en-US" sz="2200"/>
              <a:t>The cell is sometimes described as a protein factory. Using the cell-as-factory analogy, which of the following accurately describes the functions of the endomembrane system?</a:t>
            </a:r>
          </a:p>
          <a:p>
            <a:pPr lvl="1" indent="-450850"/>
            <a:endParaRPr lang="en-US" sz="2000"/>
          </a:p>
          <a:p>
            <a:pPr lvl="1" indent="-450850"/>
            <a:endParaRPr lang="en-US" sz="2000"/>
          </a:p>
          <a:p>
            <a:pPr lvl="1" indent="-450850"/>
            <a:endParaRPr lang="en-US" sz="2000"/>
          </a:p>
          <a:p>
            <a:pPr lvl="1" indent="-450850">
              <a:buFont typeface="Times New Roman" charset="0"/>
              <a:buNone/>
            </a:pPr>
            <a:r>
              <a:rPr lang="en-US" sz="2000"/>
              <a:t> </a:t>
            </a:r>
          </a:p>
          <a:p>
            <a:pPr lvl="1" indent="-450850">
              <a:buFont typeface="Times New Roman" charset="0"/>
              <a:buAutoNum type="alphaLcPeriod" startAt="4"/>
            </a:pPr>
            <a:r>
              <a:rPr lang="en-US" sz="2000"/>
              <a:t>All of the above.</a:t>
            </a:r>
          </a:p>
        </p:txBody>
      </p:sp>
      <p:sp>
        <p:nvSpPr>
          <p:cNvPr id="468996"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468999" name="Picture 7" descr="04-14-EndomembraneSystem-NL"/>
          <p:cNvPicPr>
            <a:picLocks noChangeAspect="1" noChangeArrowheads="1"/>
          </p:cNvPicPr>
          <p:nvPr>
            <p:ph sz="half" idx="2"/>
          </p:nvPr>
        </p:nvPicPr>
        <p:blipFill>
          <a:blip r:embed="rId5"/>
          <a:srcRect l="5521" t="8575" r="9241" b="8388"/>
          <a:stretch>
            <a:fillRect/>
          </a:stretch>
        </p:blipFill>
        <p:spPr>
          <a:xfrm>
            <a:off x="4965700" y="4041775"/>
            <a:ext cx="3867150" cy="2484438"/>
          </a:xfrm>
          <a:noFill/>
          <a:ln/>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0020" name="Rectangle 4"/>
          <p:cNvSpPr>
            <a:spLocks noGrp="1" noChangeArrowheads="1"/>
          </p:cNvSpPr>
          <p:nvPr>
            <p:ph type="title"/>
          </p:nvPr>
        </p:nvSpPr>
        <p:spPr/>
        <p:txBody>
          <a:bodyPr/>
          <a:lstStyle/>
          <a:p>
            <a:r>
              <a:rPr lang="en-US"/>
              <a:t>Concept Check</a:t>
            </a:r>
          </a:p>
        </p:txBody>
      </p:sp>
      <p:sp>
        <p:nvSpPr>
          <p:cNvPr id="470023" name="Rectangle 7"/>
          <p:cNvSpPr>
            <a:spLocks noGrp="1" noChangeArrowheads="1"/>
          </p:cNvSpPr>
          <p:nvPr>
            <p:ph type="body" sz="half" idx="3"/>
          </p:nvPr>
        </p:nvSpPr>
        <p:spPr>
          <a:xfrm>
            <a:off x="304800" y="2790825"/>
            <a:ext cx="8534400" cy="3736975"/>
          </a:xfrm>
        </p:spPr>
        <p:txBody>
          <a:bodyPr/>
          <a:lstStyle/>
          <a:p>
            <a:r>
              <a:rPr lang="en-US" sz="2000"/>
              <a:t>The three domains of life described by biologists today include the bacteria, the archaea and the eukarya (all other forms of life).  What is the principle difference between the eukarya or eukaryotes and the prokaryotes (archaea and bacteria)?</a:t>
            </a:r>
          </a:p>
          <a:p>
            <a:pPr lvl="1"/>
            <a:r>
              <a:rPr lang="en-US" sz="1800"/>
              <a:t>The prokaryotes do not have a plasma membrane surrounding the cell.</a:t>
            </a:r>
          </a:p>
          <a:p>
            <a:pPr lvl="1"/>
            <a:r>
              <a:rPr lang="en-US" sz="1800"/>
              <a:t>The prokaryotes use RNA and not DNA to pass on the genetic message. </a:t>
            </a:r>
          </a:p>
          <a:p>
            <a:pPr lvl="1"/>
            <a:r>
              <a:rPr lang="en-US" sz="1800"/>
              <a:t>The eukaryotes have the interior of the cell divided by internal membranes into specialized compartments. </a:t>
            </a:r>
          </a:p>
          <a:p>
            <a:pPr lvl="1"/>
            <a:r>
              <a:rPr lang="en-US" sz="1800"/>
              <a:t>The eukaryotes engage in cellular metabolism while the prokaryotes do not.</a:t>
            </a:r>
          </a:p>
        </p:txBody>
      </p:sp>
      <p:pic>
        <p:nvPicPr>
          <p:cNvPr id="470031" name="Picture 15" descr="04-04x5-ProkaryoteEukaryote"/>
          <p:cNvPicPr>
            <a:picLocks noChangeAspect="1" noChangeArrowheads="1"/>
          </p:cNvPicPr>
          <p:nvPr/>
        </p:nvPicPr>
        <p:blipFill>
          <a:blip r:embed="rId3"/>
          <a:srcRect/>
          <a:stretch>
            <a:fillRect/>
          </a:stretch>
        </p:blipFill>
        <p:spPr bwMode="auto">
          <a:xfrm>
            <a:off x="5775325" y="671513"/>
            <a:ext cx="3048000" cy="2095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solidFill>
                  <a:schemeClr val="accent1"/>
                </a:solidFill>
              </a:rPr>
              <a:t>Answer</a:t>
            </a:r>
          </a:p>
        </p:txBody>
      </p:sp>
      <p:sp>
        <p:nvSpPr>
          <p:cNvPr id="474115" name="Rectangle 3"/>
          <p:cNvSpPr>
            <a:spLocks noGrp="1" noChangeArrowheads="1"/>
          </p:cNvSpPr>
          <p:nvPr>
            <p:ph type="body" sz="half" idx="3"/>
          </p:nvPr>
        </p:nvSpPr>
        <p:spPr>
          <a:xfrm>
            <a:off x="304800" y="2790825"/>
            <a:ext cx="8534400" cy="3406775"/>
          </a:xfrm>
        </p:spPr>
        <p:txBody>
          <a:bodyPr/>
          <a:lstStyle/>
          <a:p>
            <a:r>
              <a:rPr lang="en-US" sz="2000"/>
              <a:t>The three domains of life described by biologists today include the bacteria, the archaea and the eukarya (all other forms of life).  What is the principle difference between the eukarya or eukaryotes and the prokaryotes (archaea and bacteria)?</a:t>
            </a:r>
          </a:p>
          <a:p>
            <a:pPr lvl="1" indent="-450850"/>
            <a:endParaRPr lang="en-US" sz="1800"/>
          </a:p>
          <a:p>
            <a:pPr lvl="1" indent="-450850">
              <a:buFont typeface="Times New Roman" charset="0"/>
              <a:buNone/>
            </a:pPr>
            <a:r>
              <a:rPr lang="en-US" sz="1800"/>
              <a:t> </a:t>
            </a:r>
          </a:p>
          <a:p>
            <a:pPr lvl="1" indent="-450850">
              <a:buFont typeface="Times New Roman" charset="0"/>
              <a:buAutoNum type="alphaLcPeriod" startAt="3"/>
            </a:pPr>
            <a:r>
              <a:rPr lang="en-US" sz="1800"/>
              <a:t>The eukaryotes have the interior of the cell divided by internal membranes into specialized compartments. </a:t>
            </a:r>
          </a:p>
          <a:p>
            <a:pPr lvl="1" indent="-450850">
              <a:buFont typeface="Times New Roman" charset="0"/>
              <a:buAutoNum type="alphaLcPeriod" startAt="3"/>
            </a:pPr>
            <a:endParaRPr lang="en-US" sz="1800"/>
          </a:p>
        </p:txBody>
      </p:sp>
      <p:pic>
        <p:nvPicPr>
          <p:cNvPr id="474120" name="Picture 8" descr="04-04x5-ProkaryoteEukaryote"/>
          <p:cNvPicPr>
            <a:picLocks noChangeAspect="1" noChangeArrowheads="1"/>
          </p:cNvPicPr>
          <p:nvPr/>
        </p:nvPicPr>
        <p:blipFill>
          <a:blip r:embed="rId3"/>
          <a:srcRect/>
          <a:stretch>
            <a:fillRect/>
          </a:stretch>
        </p:blipFill>
        <p:spPr bwMode="auto">
          <a:xfrm>
            <a:off x="5775325" y="671513"/>
            <a:ext cx="3048000" cy="2095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r>
              <a:rPr lang="en-US"/>
              <a:t>Interpreting Data</a:t>
            </a:r>
            <a:endParaRPr lang="en-US">
              <a:solidFill>
                <a:srgbClr val="F7955A"/>
              </a:solidFill>
            </a:endParaRPr>
          </a:p>
        </p:txBody>
      </p:sp>
      <p:sp>
        <p:nvSpPr>
          <p:cNvPr id="493571" name="Rectangle 3"/>
          <p:cNvSpPr>
            <a:spLocks noGrp="1" noChangeArrowheads="1"/>
          </p:cNvSpPr>
          <p:nvPr>
            <p:ph type="body" sz="half" idx="1"/>
          </p:nvPr>
        </p:nvSpPr>
        <p:spPr>
          <a:xfrm>
            <a:off x="304800" y="685800"/>
            <a:ext cx="5500688" cy="5729288"/>
          </a:xfrm>
        </p:spPr>
        <p:txBody>
          <a:bodyPr/>
          <a:lstStyle/>
          <a:p>
            <a:r>
              <a:rPr lang="en-US" sz="2200"/>
              <a:t>The scale of life at the cellular level can be difficult to understand.  The scale on this chart is logarithmic.  Each line represents a factor of 10.  Compared to a typical animal or plant cell (about 100 </a:t>
            </a:r>
            <a:r>
              <a:rPr lang="en-US" sz="2200">
                <a:ea typeface="Arial" charset="0"/>
                <a:cs typeface="Arial" charset="0"/>
              </a:rPr>
              <a:t>µm in diameter) how much smaller is a mitochondria</a:t>
            </a:r>
            <a:r>
              <a:rPr lang="en-US" sz="2200"/>
              <a:t>?</a:t>
            </a:r>
            <a:endParaRPr lang="en-US" sz="2200">
              <a:solidFill>
                <a:schemeClr val="tx2"/>
              </a:solidFill>
            </a:endParaRPr>
          </a:p>
          <a:p>
            <a:pPr lvl="1" indent="-450850"/>
            <a:r>
              <a:rPr lang="en-US" sz="2000"/>
              <a:t>Mitochondria and animal cells are essentially the same size.</a:t>
            </a:r>
          </a:p>
          <a:p>
            <a:pPr lvl="1" indent="-450850"/>
            <a:r>
              <a:rPr lang="en-US" sz="2000"/>
              <a:t>The length of mitochondria is about 1/10 the diameter of an animal cell. </a:t>
            </a:r>
          </a:p>
          <a:p>
            <a:pPr lvl="1" indent="-450850"/>
            <a:r>
              <a:rPr lang="en-US" sz="2000"/>
              <a:t>The length of mitochondria is about 1/100 the diameter of an animal cell. </a:t>
            </a:r>
          </a:p>
          <a:p>
            <a:pPr lvl="1" indent="-450850"/>
            <a:r>
              <a:rPr lang="en-US" sz="2000"/>
              <a:t>The length of mitochondria is about 1/1000 the diameter of an animal cell.</a:t>
            </a:r>
          </a:p>
        </p:txBody>
      </p:sp>
      <p:sp>
        <p:nvSpPr>
          <p:cNvPr id="493572"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493573" name="Picture 5" descr="04-03-CellSizes-L"/>
          <p:cNvPicPr>
            <a:picLocks noChangeAspect="1" noChangeArrowheads="1"/>
          </p:cNvPicPr>
          <p:nvPr/>
        </p:nvPicPr>
        <p:blipFill>
          <a:blip r:embed="rId5"/>
          <a:srcRect/>
          <a:stretch>
            <a:fillRect/>
          </a:stretch>
        </p:blipFill>
        <p:spPr bwMode="auto">
          <a:xfrm>
            <a:off x="5678488" y="701675"/>
            <a:ext cx="3190875" cy="57531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r>
              <a:rPr lang="en-US">
                <a:solidFill>
                  <a:schemeClr val="accent1"/>
                </a:solidFill>
              </a:rPr>
              <a:t>Answer</a:t>
            </a:r>
          </a:p>
        </p:txBody>
      </p:sp>
      <p:sp>
        <p:nvSpPr>
          <p:cNvPr id="495619" name="Rectangle 3"/>
          <p:cNvSpPr>
            <a:spLocks noGrp="1" noChangeArrowheads="1"/>
          </p:cNvSpPr>
          <p:nvPr>
            <p:ph type="body" sz="half" idx="1"/>
          </p:nvPr>
        </p:nvSpPr>
        <p:spPr>
          <a:xfrm>
            <a:off x="304800" y="685800"/>
            <a:ext cx="5500688" cy="5953125"/>
          </a:xfrm>
        </p:spPr>
        <p:txBody>
          <a:bodyPr/>
          <a:lstStyle/>
          <a:p>
            <a:pPr>
              <a:lnSpc>
                <a:spcPct val="90000"/>
              </a:lnSpc>
            </a:pPr>
            <a:r>
              <a:rPr lang="en-US" sz="2600"/>
              <a:t>The scale of life at the cellular level can be difficult to understand.  The scale on this chart is logarithmic.  Each line represents a factor of 10.  Compared to a typical animal or plant cell (about 100 </a:t>
            </a:r>
            <a:r>
              <a:rPr lang="en-US" sz="2600">
                <a:ea typeface="Arial" charset="0"/>
                <a:cs typeface="Arial" charset="0"/>
              </a:rPr>
              <a:t>µm in diameter) how much smaller is a mitochondria</a:t>
            </a:r>
            <a:r>
              <a:rPr lang="en-US" sz="2600"/>
              <a:t>?</a:t>
            </a:r>
            <a:endParaRPr lang="en-US" sz="2600">
              <a:solidFill>
                <a:schemeClr val="tx2"/>
              </a:solidFill>
            </a:endParaRPr>
          </a:p>
          <a:p>
            <a:pPr lvl="1">
              <a:lnSpc>
                <a:spcPct val="90000"/>
              </a:lnSpc>
            </a:pPr>
            <a:endParaRPr lang="en-US" sz="2400"/>
          </a:p>
          <a:p>
            <a:pPr lvl="1">
              <a:lnSpc>
                <a:spcPct val="90000"/>
              </a:lnSpc>
            </a:pPr>
            <a:endParaRPr lang="en-US" sz="2400"/>
          </a:p>
          <a:p>
            <a:pPr lvl="1">
              <a:lnSpc>
                <a:spcPct val="90000"/>
              </a:lnSpc>
            </a:pPr>
            <a:endParaRPr lang="en-US" sz="2400"/>
          </a:p>
          <a:p>
            <a:pPr lvl="1">
              <a:lnSpc>
                <a:spcPct val="90000"/>
              </a:lnSpc>
              <a:buFont typeface="Times New Roman" charset="0"/>
              <a:buAutoNum type="alphaLcPeriod" startAt="3"/>
            </a:pPr>
            <a:r>
              <a:rPr lang="en-US" sz="2400"/>
              <a:t>The length of mitochondria is about 1/100 the diameter of an animal cell. </a:t>
            </a:r>
          </a:p>
        </p:txBody>
      </p:sp>
      <p:sp>
        <p:nvSpPr>
          <p:cNvPr id="495620"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495621" name="Picture 5" descr="04-03-CellSizes-L"/>
          <p:cNvPicPr>
            <a:picLocks noChangeAspect="1" noChangeArrowheads="1"/>
          </p:cNvPicPr>
          <p:nvPr/>
        </p:nvPicPr>
        <p:blipFill>
          <a:blip r:embed="rId5"/>
          <a:srcRect/>
          <a:stretch>
            <a:fillRect/>
          </a:stretch>
        </p:blipFill>
        <p:spPr bwMode="auto">
          <a:xfrm>
            <a:off x="5678488" y="701675"/>
            <a:ext cx="3190875" cy="57531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p:txBody>
          <a:bodyPr/>
          <a:lstStyle/>
          <a:p>
            <a:r>
              <a:rPr lang="en-US"/>
              <a:t>Interpreting Data</a:t>
            </a:r>
            <a:endParaRPr lang="en-US">
              <a:solidFill>
                <a:srgbClr val="F7955A"/>
              </a:solidFill>
            </a:endParaRPr>
          </a:p>
        </p:txBody>
      </p:sp>
      <p:sp>
        <p:nvSpPr>
          <p:cNvPr id="497667" name="Rectangle 3"/>
          <p:cNvSpPr>
            <a:spLocks noGrp="1" noChangeArrowheads="1"/>
          </p:cNvSpPr>
          <p:nvPr>
            <p:ph type="body" sz="half" idx="1"/>
          </p:nvPr>
        </p:nvSpPr>
        <p:spPr>
          <a:xfrm>
            <a:off x="304800" y="685800"/>
            <a:ext cx="5500688" cy="5059363"/>
          </a:xfrm>
        </p:spPr>
        <p:txBody>
          <a:bodyPr/>
          <a:lstStyle/>
          <a:p>
            <a:r>
              <a:rPr lang="en-US" sz="2200"/>
              <a:t>Cells are small but molecules are even smaller. Compared to a water molecule about how many times larger is a typical animal or plant cell (about 100 </a:t>
            </a:r>
            <a:r>
              <a:rPr lang="en-US" sz="2200">
                <a:ea typeface="Arial" charset="0"/>
                <a:cs typeface="Arial" charset="0"/>
              </a:rPr>
              <a:t>µm in diameter)?</a:t>
            </a:r>
            <a:endParaRPr lang="en-US" sz="2200">
              <a:solidFill>
                <a:schemeClr val="tx2"/>
              </a:solidFill>
            </a:endParaRPr>
          </a:p>
          <a:p>
            <a:pPr lvl="1" indent="-450850"/>
            <a:r>
              <a:rPr lang="en-US" sz="2000"/>
              <a:t>Cells are 1 million times larger (diameter) than a water molecule.</a:t>
            </a:r>
          </a:p>
          <a:p>
            <a:pPr lvl="1" indent="-450850"/>
            <a:r>
              <a:rPr lang="en-US" sz="2000"/>
              <a:t>Cells are 100,000 times larger (diameter) than a water molecule.</a:t>
            </a:r>
          </a:p>
          <a:p>
            <a:pPr lvl="1" indent="-450850"/>
            <a:r>
              <a:rPr lang="en-US" sz="2000"/>
              <a:t>Cells are 10,000 times larger (diameter) than a water molecule.</a:t>
            </a:r>
          </a:p>
          <a:p>
            <a:pPr lvl="1" indent="-450850"/>
            <a:r>
              <a:rPr lang="en-US" sz="2000"/>
              <a:t>Cells are 1,000 times larger (diameter) than a water molecule.</a:t>
            </a:r>
          </a:p>
        </p:txBody>
      </p:sp>
      <p:sp>
        <p:nvSpPr>
          <p:cNvPr id="49766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497669" name="Picture 5" descr="04-03-CellSizes-L"/>
          <p:cNvPicPr>
            <a:picLocks noChangeAspect="1" noChangeArrowheads="1"/>
          </p:cNvPicPr>
          <p:nvPr/>
        </p:nvPicPr>
        <p:blipFill>
          <a:blip r:embed="rId5"/>
          <a:srcRect/>
          <a:stretch>
            <a:fillRect/>
          </a:stretch>
        </p:blipFill>
        <p:spPr bwMode="auto">
          <a:xfrm>
            <a:off x="5678488" y="701675"/>
            <a:ext cx="3190875" cy="57531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p:txBody>
          <a:bodyPr/>
          <a:lstStyle/>
          <a:p>
            <a:r>
              <a:rPr lang="en-US">
                <a:solidFill>
                  <a:schemeClr val="accent1"/>
                </a:solidFill>
              </a:rPr>
              <a:t>Answer</a:t>
            </a:r>
          </a:p>
        </p:txBody>
      </p:sp>
      <p:sp>
        <p:nvSpPr>
          <p:cNvPr id="499715" name="Rectangle 3"/>
          <p:cNvSpPr>
            <a:spLocks noGrp="1" noChangeArrowheads="1"/>
          </p:cNvSpPr>
          <p:nvPr>
            <p:ph type="body" sz="half" idx="1"/>
          </p:nvPr>
        </p:nvSpPr>
        <p:spPr>
          <a:xfrm>
            <a:off x="304800" y="685800"/>
            <a:ext cx="5500688" cy="3582988"/>
          </a:xfrm>
        </p:spPr>
        <p:txBody>
          <a:bodyPr/>
          <a:lstStyle/>
          <a:p>
            <a:r>
              <a:rPr lang="en-US" sz="2200"/>
              <a:t>Cells are small but molecules are even smaller. Compared to a water molecule about how many times larger is a typical animal or plant cell (about 100 </a:t>
            </a:r>
            <a:r>
              <a:rPr lang="en-US" sz="2200">
                <a:ea typeface="Arial" charset="0"/>
                <a:cs typeface="Arial" charset="0"/>
              </a:rPr>
              <a:t>µm in diameter)?</a:t>
            </a:r>
            <a:endParaRPr lang="en-US" sz="2200">
              <a:solidFill>
                <a:schemeClr val="tx2"/>
              </a:solidFill>
            </a:endParaRPr>
          </a:p>
          <a:p>
            <a:pPr lvl="1" indent="-450850"/>
            <a:endParaRPr lang="en-US" sz="2000"/>
          </a:p>
          <a:p>
            <a:pPr lvl="1" indent="-450850"/>
            <a:endParaRPr lang="en-US" sz="2000"/>
          </a:p>
          <a:p>
            <a:pPr lvl="1" indent="-450850"/>
            <a:r>
              <a:rPr lang="en-US" sz="2000"/>
              <a:t>Cells are 100,000 times larger (diameter) than a water molecule.</a:t>
            </a:r>
          </a:p>
        </p:txBody>
      </p:sp>
      <p:sp>
        <p:nvSpPr>
          <p:cNvPr id="499716"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prstTxWarp prst="textNoShape">
              <a:avLst/>
            </a:prstTxWarp>
          </a:bodyPr>
          <a:lstStyle/>
          <a:p>
            <a:pPr algn="ctr"/>
            <a:r>
              <a:rPr lang="en-US" sz="1400" b="1">
                <a:latin typeface="Tahoma" charset="0"/>
              </a:rPr>
              <a:t>0</a:t>
            </a:r>
          </a:p>
        </p:txBody>
      </p:sp>
      <p:pic>
        <p:nvPicPr>
          <p:cNvPr id="499717" name="Picture 5" descr="04-03-CellSizes-L"/>
          <p:cNvPicPr>
            <a:picLocks noChangeAspect="1" noChangeArrowheads="1"/>
          </p:cNvPicPr>
          <p:nvPr/>
        </p:nvPicPr>
        <p:blipFill>
          <a:blip r:embed="rId4"/>
          <a:srcRect/>
          <a:stretch>
            <a:fillRect/>
          </a:stretch>
        </p:blipFill>
        <p:spPr bwMode="auto">
          <a:xfrm>
            <a:off x="5678488" y="701675"/>
            <a:ext cx="3190875" cy="5753100"/>
          </a:xfrm>
          <a:prstGeom prst="rect">
            <a:avLst/>
          </a:prstGeom>
          <a:noFill/>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PTVERSION" val="XP"/>
  <p:tag name="ISGAMESHOW" val="False"/>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BTEXT" val=""/>
  <p:tag name="TITLE" val=""/>
  <p:tag name="CHARTLABELS" val=""/>
  <p:tag name="VALUES" val=" "/>
</p:tagLst>
</file>

<file path=ppt/theme/theme1.xml><?xml version="1.0" encoding="utf-8"?>
<a:theme xmlns:a="http://schemas.openxmlformats.org/drawingml/2006/main" name="1_CC4eActiveLectureQuestions">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1_CC4eActiveLectureQuestion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CC4eActiveLectureQuestions</Template>
  <TotalTime>53</TotalTime>
  <Words>931</Words>
  <Application>Microsoft Macintosh PowerPoint</Application>
  <PresentationFormat>On-screen Show (4:3)</PresentationFormat>
  <Paragraphs>121</Paragraphs>
  <Slides>14</Slides>
  <Notes>14</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14</vt:i4>
      </vt:variant>
    </vt:vector>
  </HeadingPairs>
  <TitlesOfParts>
    <vt:vector size="18" baseType="lpstr">
      <vt:lpstr>Times New Roman</vt:lpstr>
      <vt:lpstr>Arial</vt:lpstr>
      <vt:lpstr>Tahoma</vt:lpstr>
      <vt:lpstr>1_CC4eActiveLectureQuestions</vt:lpstr>
      <vt:lpstr>Chapter 4</vt:lpstr>
      <vt:lpstr>Concept Check</vt:lpstr>
      <vt:lpstr>Answer</vt:lpstr>
      <vt:lpstr>Concept Check</vt:lpstr>
      <vt:lpstr>Answer</vt:lpstr>
      <vt:lpstr>Interpreting Data</vt:lpstr>
      <vt:lpstr>Answer</vt:lpstr>
      <vt:lpstr>Interpreting Data</vt:lpstr>
      <vt:lpstr>Answer</vt:lpstr>
      <vt:lpstr>Interpreting Data</vt:lpstr>
      <vt:lpstr>Answer</vt:lpstr>
      <vt:lpstr>Biology and Society</vt:lpstr>
      <vt:lpstr>Biology and Society</vt:lpstr>
      <vt:lpstr>Biology and Society</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Christopher Delgado</dc:creator>
  <cp:lastModifiedBy>Nicholas Rath</cp:lastModifiedBy>
  <cp:revision>13</cp:revision>
  <cp:lastPrinted>2002-11-28T14:12:51Z</cp:lastPrinted>
  <dcterms:created xsi:type="dcterms:W3CDTF">2011-10-16T23:42:04Z</dcterms:created>
  <dcterms:modified xsi:type="dcterms:W3CDTF">2011-10-16T23:42:20Z</dcterms:modified>
</cp:coreProperties>
</file>