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handoutMasterIdLst>
    <p:handoutMasterId r:id="rId44"/>
  </p:handoutMasterIdLst>
  <p:sldIdLst>
    <p:sldId id="256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31" r:id="rId29"/>
    <p:sldId id="325" r:id="rId30"/>
    <p:sldId id="326" r:id="rId31"/>
    <p:sldId id="327" r:id="rId32"/>
    <p:sldId id="328" r:id="rId33"/>
    <p:sldId id="329" r:id="rId34"/>
    <p:sldId id="330" r:id="rId35"/>
    <p:sldId id="332" r:id="rId36"/>
    <p:sldId id="333" r:id="rId37"/>
    <p:sldId id="334" r:id="rId38"/>
    <p:sldId id="335" r:id="rId39"/>
    <p:sldId id="336" r:id="rId40"/>
    <p:sldId id="337" r:id="rId41"/>
    <p:sldId id="338" r:id="rId42"/>
    <p:sldId id="339" r:id="rId43"/>
  </p:sldIdLst>
  <p:sldSz cx="9144000" cy="6858000" type="screen4x3"/>
  <p:notesSz cx="6858000" cy="9144000"/>
  <p:custDataLst>
    <p:tags r:id="rId46"/>
  </p:custData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9D209"/>
    <a:srgbClr val="990066"/>
    <a:srgbClr val="009247"/>
    <a:srgbClr val="FFECD7"/>
    <a:srgbClr val="0060AF"/>
    <a:srgbClr val="FFE5C1"/>
    <a:srgbClr val="F7955A"/>
    <a:srgbClr val="637BB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1338" autoAdjust="0"/>
    <p:restoredTop sz="90929"/>
  </p:normalViewPr>
  <p:slideViewPr>
    <p:cSldViewPr snapToGrid="0">
      <p:cViewPr>
        <p:scale>
          <a:sx n="100" d="100"/>
          <a:sy n="100" d="100"/>
        </p:scale>
        <p:origin x="-1328" y="-376"/>
      </p:cViewPr>
      <p:guideLst>
        <p:guide orient="horz" pos="2248"/>
        <p:guide orient="horz" pos="3896"/>
        <p:guide orient="horz" pos="3776"/>
        <p:guide pos="5568"/>
        <p:guide pos="560"/>
        <p:guide pos="2883"/>
        <p:guide pos="752"/>
        <p:guide pos="960"/>
        <p:guide pos="11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gs" Target="tags/tag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fld id="{4DF0371A-F266-A744-9C52-362DD730D6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0" y="6110288"/>
            <a:ext cx="9144000" cy="762000"/>
          </a:xfrm>
          <a:prstGeom prst="rect">
            <a:avLst/>
          </a:prstGeom>
          <a:solidFill>
            <a:srgbClr val="FFECD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8125" y="1531938"/>
            <a:ext cx="8677275" cy="1752600"/>
          </a:xfrm>
        </p:spPr>
        <p:txBody>
          <a:bodyPr/>
          <a:lstStyle>
            <a:lvl1pPr>
              <a:defRPr sz="5500">
                <a:solidFill>
                  <a:srgbClr val="0060AF"/>
                </a:solidFill>
                <a:latin typeface="Times New Roman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F7955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276225" y="6537325"/>
            <a:ext cx="4178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>
                <a:latin typeface="Times New Roman" charset="0"/>
              </a:rPr>
              <a:t>Copyright © 2005 Pearson Education, Inc. Publishing as Benjamin Cummings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260350" y="4418013"/>
            <a:ext cx="86868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800">
                <a:solidFill>
                  <a:srgbClr val="990066"/>
                </a:solidFill>
              </a:rPr>
              <a:t>PowerPoint Lectures for</a:t>
            </a:r>
          </a:p>
          <a:p>
            <a:pPr algn="l">
              <a:lnSpc>
                <a:spcPct val="110000"/>
              </a:lnSpc>
            </a:pPr>
            <a:r>
              <a:rPr lang="en-US" sz="1800" b="1" i="1">
                <a:solidFill>
                  <a:srgbClr val="990066"/>
                </a:solidFill>
              </a:rPr>
              <a:t>Biology: Concepts and Connections, Fifth Edition</a:t>
            </a:r>
            <a:br>
              <a:rPr lang="en-US" sz="1800" b="1" i="1">
                <a:solidFill>
                  <a:srgbClr val="990066"/>
                </a:solidFill>
              </a:rPr>
            </a:br>
            <a:r>
              <a:rPr lang="en-US" sz="1800" b="1" i="1">
                <a:solidFill>
                  <a:srgbClr val="990066"/>
                </a:solidFill>
              </a:rPr>
              <a:t>   </a:t>
            </a:r>
            <a:r>
              <a:rPr lang="en-US" sz="1800" b="1" i="1">
                <a:solidFill>
                  <a:srgbClr val="990066"/>
                </a:solidFill>
                <a:latin typeface="Times New Roman" charset="0"/>
                <a:ea typeface="Times New Roman" charset="0"/>
                <a:cs typeface="Times New Roman" charset="0"/>
              </a:rPr>
              <a:t>– Campbell, Reece, Taylor, and Simon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236538" y="6096000"/>
            <a:ext cx="278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1">
                <a:solidFill>
                  <a:srgbClr val="0060AF"/>
                </a:solidFill>
                <a:latin typeface="Times New Roman" charset="0"/>
              </a:rPr>
              <a:t>Lectures by Chris Romero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6375" y="157163"/>
            <a:ext cx="8709025" cy="1143000"/>
          </a:xfrm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anchor="ctr"/>
          <a:lstStyle>
            <a:lvl1pPr marL="0" indent="0">
              <a:defRPr sz="50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"/>
            <a:ext cx="2133600" cy="3971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76200"/>
            <a:ext cx="6248400" cy="3971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685800"/>
            <a:ext cx="4191000" cy="336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191000" cy="336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85344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685800"/>
            <a:ext cx="85344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228600" y="6537325"/>
            <a:ext cx="424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>
                <a:latin typeface="Times New Roman" charset="0"/>
              </a:rPr>
              <a:t>Copyright © 2005 Pearson Education, Inc. Publishing as Benjamin Cummings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rgbClr val="637BBC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609600"/>
            <a:ext cx="8534400" cy="0"/>
          </a:xfrm>
          <a:prstGeom prst="line">
            <a:avLst/>
          </a:prstGeom>
          <a:noFill/>
          <a:ln w="50800">
            <a:solidFill>
              <a:srgbClr val="637BBC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marL="4508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marL="4508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</a:defRPr>
      </a:lvl2pPr>
      <a:lvl3pPr marL="4508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</a:defRPr>
      </a:lvl3pPr>
      <a:lvl4pPr marL="4508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</a:defRPr>
      </a:lvl4pPr>
      <a:lvl5pPr marL="4508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</a:defRPr>
      </a:lvl5pPr>
      <a:lvl6pPr marL="9080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</a:defRPr>
      </a:lvl6pPr>
      <a:lvl7pPr marL="13652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</a:defRPr>
      </a:lvl7pPr>
      <a:lvl8pPr marL="18224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</a:defRPr>
      </a:lvl8pPr>
      <a:lvl9pPr marL="22796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</a:defRPr>
      </a:lvl9pPr>
    </p:titleStyle>
    <p:bodyStyle>
      <a:lvl1pPr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charset="0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98513" indent="-341313" algn="l" rtl="0" fontAlgn="base">
        <a:spcBef>
          <a:spcPct val="45000"/>
        </a:spcBef>
        <a:spcAft>
          <a:spcPct val="20000"/>
        </a:spcAft>
        <a:buClr>
          <a:schemeClr val="tx2"/>
        </a:buClr>
        <a:buChar char="•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485900" indent="-339725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Arial" charset="0"/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3pPr>
      <a:lvl4pPr marL="2176463" indent="-347663" algn="l" rtl="0" fontAlgn="base">
        <a:spcBef>
          <a:spcPct val="45000"/>
        </a:spcBef>
        <a:spcAft>
          <a:spcPct val="20000"/>
        </a:spcAft>
        <a:buClr>
          <a:schemeClr val="tx2"/>
        </a:buClr>
        <a:buChar char="•"/>
        <a:defRPr sz="2600">
          <a:solidFill>
            <a:schemeClr val="tx1"/>
          </a:solidFill>
          <a:latin typeface="+mn-lt"/>
          <a:ea typeface="ＭＳ Ｐゴシック" charset="-128"/>
        </a:defRPr>
      </a:lvl4pPr>
      <a:lvl5pPr marL="2859088" indent="-3476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Arial" charset="0"/>
        <a:buChar char="–"/>
        <a:defRPr sz="2600">
          <a:solidFill>
            <a:schemeClr val="tx1"/>
          </a:solidFill>
          <a:latin typeface="+mn-lt"/>
          <a:ea typeface="ＭＳ Ｐゴシック" charset="-128"/>
        </a:defRPr>
      </a:lvl5pPr>
      <a:lvl6pPr marL="3316288" indent="-3476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Arial" charset="0"/>
        <a:buChar char="–"/>
        <a:defRPr sz="2600">
          <a:solidFill>
            <a:schemeClr val="tx1"/>
          </a:solidFill>
          <a:latin typeface="+mn-lt"/>
          <a:ea typeface="ＭＳ Ｐゴシック" charset="-128"/>
        </a:defRPr>
      </a:lvl6pPr>
      <a:lvl7pPr marL="3773488" indent="-3476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Arial" charset="0"/>
        <a:buChar char="–"/>
        <a:defRPr sz="2600">
          <a:solidFill>
            <a:schemeClr val="tx1"/>
          </a:solidFill>
          <a:latin typeface="+mn-lt"/>
          <a:ea typeface="ＭＳ Ｐゴシック" charset="-128"/>
        </a:defRPr>
      </a:lvl7pPr>
      <a:lvl8pPr marL="4230688" indent="-3476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Arial" charset="0"/>
        <a:buChar char="–"/>
        <a:defRPr sz="2600">
          <a:solidFill>
            <a:schemeClr val="tx1"/>
          </a:solidFill>
          <a:latin typeface="+mn-lt"/>
          <a:ea typeface="ＭＳ Ｐゴシック" charset="-128"/>
        </a:defRPr>
      </a:lvl8pPr>
      <a:lvl9pPr marL="4687888" indent="-3476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Arial" charset="0"/>
        <a:buChar char="–"/>
        <a:defRPr sz="2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Relationship Id="rId3" Type="http://schemas.openxmlformats.org/officeDocument/2006/relationships/hyperlink" Target="../../../../Program%20Files/TurningPoint/2003/Questions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Chapter 4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 Tour of the Cell</a:t>
            </a:r>
          </a:p>
        </p:txBody>
      </p:sp>
      <p:sp>
        <p:nvSpPr>
          <p:cNvPr id="456708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1736725"/>
          </a:xfrm>
        </p:spPr>
        <p:txBody>
          <a:bodyPr/>
          <a:lstStyle/>
          <a:p>
            <a:pPr lvl="1"/>
            <a:r>
              <a:rPr lang="en-US"/>
              <a:t>A small cell has a greater ratio of sur</a:t>
            </a:r>
            <a:r>
              <a:rPr lang="en-US" sz="400"/>
              <a:t> </a:t>
            </a:r>
            <a:r>
              <a:rPr lang="en-US"/>
              <a:t>face area to volume </a:t>
            </a:r>
          </a:p>
          <a:p>
            <a:pPr lvl="2"/>
            <a:r>
              <a:rPr lang="en-US"/>
              <a:t>Than a large cell of the same shape</a:t>
            </a:r>
          </a:p>
        </p:txBody>
      </p:sp>
      <p:grpSp>
        <p:nvGrpSpPr>
          <p:cNvPr id="519182" name="Group 14"/>
          <p:cNvGrpSpPr>
            <a:grpSpLocks/>
          </p:cNvGrpSpPr>
          <p:nvPr/>
        </p:nvGrpSpPr>
        <p:grpSpPr bwMode="auto">
          <a:xfrm>
            <a:off x="2417763" y="2603500"/>
            <a:ext cx="5972175" cy="3635375"/>
            <a:chOff x="1523" y="1640"/>
            <a:chExt cx="3762" cy="2290"/>
          </a:xfrm>
        </p:grpSpPr>
        <p:pic>
          <p:nvPicPr>
            <p:cNvPr id="519173" name="Picture 5" descr="04_02bSizeSurfaceArea_U.jpg                                    0050AA83203                            BE5F24FD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3" y="1640"/>
              <a:ext cx="3762" cy="1947"/>
            </a:xfrm>
            <a:prstGeom prst="rect">
              <a:avLst/>
            </a:prstGeom>
            <a:noFill/>
          </p:spPr>
        </p:pic>
        <p:grpSp>
          <p:nvGrpSpPr>
            <p:cNvPr id="519181" name="Group 13"/>
            <p:cNvGrpSpPr>
              <a:grpSpLocks/>
            </p:cNvGrpSpPr>
            <p:nvPr/>
          </p:nvGrpSpPr>
          <p:grpSpPr bwMode="auto">
            <a:xfrm>
              <a:off x="1898" y="1652"/>
              <a:ext cx="3121" cy="2278"/>
              <a:chOff x="1898" y="1652"/>
              <a:chExt cx="3121" cy="2278"/>
            </a:xfrm>
          </p:grpSpPr>
          <p:sp>
            <p:nvSpPr>
              <p:cNvPr id="519174" name="Text Box 6"/>
              <p:cNvSpPr txBox="1">
                <a:spLocks noChangeArrowheads="1"/>
              </p:cNvSpPr>
              <p:nvPr/>
            </p:nvSpPr>
            <p:spPr bwMode="auto">
              <a:xfrm>
                <a:off x="1997" y="1695"/>
                <a:ext cx="38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200"/>
                  <a:t>30 </a:t>
                </a:r>
                <a:r>
                  <a:rPr lang="en-US" sz="1200">
                    <a:sym typeface="Symbol" charset="2"/>
                  </a:rPr>
                  <a:t>m</a:t>
                </a:r>
                <a:endParaRPr lang="en-US" sz="1200"/>
              </a:p>
            </p:txBody>
          </p:sp>
          <p:sp>
            <p:nvSpPr>
              <p:cNvPr id="519175" name="Text Box 7"/>
              <p:cNvSpPr txBox="1">
                <a:spLocks noChangeArrowheads="1"/>
              </p:cNvSpPr>
              <p:nvPr/>
            </p:nvSpPr>
            <p:spPr bwMode="auto">
              <a:xfrm>
                <a:off x="3726" y="1652"/>
                <a:ext cx="38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200"/>
                  <a:t>10 </a:t>
                </a:r>
                <a:r>
                  <a:rPr lang="en-US" sz="1200">
                    <a:sym typeface="Symbol" charset="2"/>
                  </a:rPr>
                  <a:t>m</a:t>
                </a:r>
                <a:endParaRPr lang="en-US" sz="1200"/>
              </a:p>
            </p:txBody>
          </p:sp>
          <p:sp>
            <p:nvSpPr>
              <p:cNvPr id="519176" name="Text Box 8"/>
              <p:cNvSpPr txBox="1">
                <a:spLocks noChangeArrowheads="1"/>
              </p:cNvSpPr>
              <p:nvPr/>
            </p:nvSpPr>
            <p:spPr bwMode="auto">
              <a:xfrm>
                <a:off x="2935" y="2449"/>
                <a:ext cx="38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200"/>
                  <a:t>30 </a:t>
                </a:r>
                <a:r>
                  <a:rPr lang="en-US" sz="1200">
                    <a:sym typeface="Symbol" charset="2"/>
                  </a:rPr>
                  <a:t>m</a:t>
                </a:r>
                <a:endParaRPr lang="en-US" sz="1200"/>
              </a:p>
            </p:txBody>
          </p:sp>
          <p:sp>
            <p:nvSpPr>
              <p:cNvPr id="519177" name="Text Box 9"/>
              <p:cNvSpPr txBox="1">
                <a:spLocks noChangeArrowheads="1"/>
              </p:cNvSpPr>
              <p:nvPr/>
            </p:nvSpPr>
            <p:spPr bwMode="auto">
              <a:xfrm>
                <a:off x="3334" y="2459"/>
                <a:ext cx="55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200"/>
                  <a:t>10 </a:t>
                </a:r>
                <a:r>
                  <a:rPr lang="en-US" sz="1200">
                    <a:sym typeface="Symbol" charset="2"/>
                  </a:rPr>
                  <a:t>m</a:t>
                </a:r>
                <a:endParaRPr lang="en-US" sz="1200"/>
              </a:p>
            </p:txBody>
          </p:sp>
          <p:sp>
            <p:nvSpPr>
              <p:cNvPr id="519178" name="Text Box 10"/>
              <p:cNvSpPr txBox="1">
                <a:spLocks noChangeArrowheads="1"/>
              </p:cNvSpPr>
              <p:nvPr/>
            </p:nvSpPr>
            <p:spPr bwMode="auto">
              <a:xfrm>
                <a:off x="1898" y="3515"/>
                <a:ext cx="1045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200"/>
                  <a:t>Surface area</a:t>
                </a:r>
                <a:br>
                  <a:rPr lang="en-US" sz="1200"/>
                </a:br>
                <a:r>
                  <a:rPr lang="en-US" sz="1200"/>
                  <a:t>of one large cube</a:t>
                </a:r>
                <a:br>
                  <a:rPr lang="en-US" sz="1200"/>
                </a:br>
                <a:r>
                  <a:rPr lang="en-US" sz="1200">
                    <a:sym typeface="Symbol" charset="2"/>
                  </a:rPr>
                  <a:t> 5,400</a:t>
                </a:r>
                <a:r>
                  <a:rPr lang="en-US" sz="1200"/>
                  <a:t> </a:t>
                </a:r>
                <a:r>
                  <a:rPr lang="en-US" sz="1200">
                    <a:sym typeface="Symbol" charset="2"/>
                  </a:rPr>
                  <a:t>m</a:t>
                </a:r>
                <a:r>
                  <a:rPr lang="en-US" sz="1200" baseline="30000">
                    <a:sym typeface="Symbol" charset="2"/>
                  </a:rPr>
                  <a:t>2</a:t>
                </a:r>
                <a:endParaRPr lang="en-US" sz="1200"/>
              </a:p>
            </p:txBody>
          </p:sp>
          <p:sp>
            <p:nvSpPr>
              <p:cNvPr id="519179" name="Text Box 11"/>
              <p:cNvSpPr txBox="1">
                <a:spLocks noChangeArrowheads="1"/>
              </p:cNvSpPr>
              <p:nvPr/>
            </p:nvSpPr>
            <p:spPr bwMode="auto">
              <a:xfrm>
                <a:off x="3938" y="3527"/>
                <a:ext cx="1081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200"/>
                  <a:t>Total surface area</a:t>
                </a:r>
                <a:br>
                  <a:rPr lang="en-US" sz="1200"/>
                </a:br>
                <a:r>
                  <a:rPr lang="en-US" sz="1200"/>
                  <a:t>of 27 small cubes</a:t>
                </a:r>
                <a:br>
                  <a:rPr lang="en-US" sz="1200"/>
                </a:br>
                <a:r>
                  <a:rPr lang="en-US" sz="1200">
                    <a:sym typeface="Symbol" charset="2"/>
                  </a:rPr>
                  <a:t> 16,200</a:t>
                </a:r>
                <a:r>
                  <a:rPr lang="en-US" sz="1200"/>
                  <a:t> </a:t>
                </a:r>
                <a:r>
                  <a:rPr lang="en-US" sz="1200">
                    <a:sym typeface="Symbol" charset="2"/>
                  </a:rPr>
                  <a:t>m</a:t>
                </a:r>
                <a:r>
                  <a:rPr lang="en-US" sz="1200" baseline="30000">
                    <a:sym typeface="Symbol" charset="2"/>
                  </a:rPr>
                  <a:t>2</a:t>
                </a:r>
                <a:endParaRPr lang="en-US" sz="1200"/>
              </a:p>
            </p:txBody>
          </p:sp>
        </p:grpSp>
      </p:grpSp>
      <p:sp>
        <p:nvSpPr>
          <p:cNvPr id="519183" name="Text Box 15"/>
          <p:cNvSpPr txBox="1">
            <a:spLocks noChangeArrowheads="1"/>
          </p:cNvSpPr>
          <p:nvPr/>
        </p:nvSpPr>
        <p:spPr bwMode="auto">
          <a:xfrm>
            <a:off x="1460500" y="5999163"/>
            <a:ext cx="10144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/>
              <a:t>Figure 4.2B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18440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sz="2800"/>
              <a:t>4.3 Prokaryotic cells are structurally simpler than eukar</a:t>
            </a:r>
            <a:r>
              <a:rPr lang="en-US" sz="500"/>
              <a:t> </a:t>
            </a:r>
            <a:r>
              <a:rPr lang="en-US" sz="2800"/>
              <a:t>yotic cells</a:t>
            </a:r>
            <a:endParaRPr lang="en-US"/>
          </a:p>
          <a:p>
            <a:pPr lvl="1">
              <a:spcBef>
                <a:spcPct val="25000"/>
              </a:spcBef>
            </a:pPr>
            <a:r>
              <a:rPr lang="en-US" sz="2600"/>
              <a:t>There are two kinds of cells</a:t>
            </a:r>
          </a:p>
          <a:p>
            <a:pPr lvl="2">
              <a:spcBef>
                <a:spcPct val="25000"/>
              </a:spcBef>
            </a:pPr>
            <a:r>
              <a:rPr lang="en-US" sz="2600"/>
              <a:t>Prokaryotic and eukaryotic</a:t>
            </a:r>
            <a:endParaRPr lang="en-US"/>
          </a:p>
        </p:txBody>
      </p:sp>
      <p:grpSp>
        <p:nvGrpSpPr>
          <p:cNvPr id="520215" name="Group 23"/>
          <p:cNvGrpSpPr>
            <a:grpSpLocks/>
          </p:cNvGrpSpPr>
          <p:nvPr/>
        </p:nvGrpSpPr>
        <p:grpSpPr bwMode="auto">
          <a:xfrm>
            <a:off x="2160588" y="2679700"/>
            <a:ext cx="4749800" cy="3527425"/>
            <a:chOff x="1361" y="1688"/>
            <a:chExt cx="2992" cy="2222"/>
          </a:xfrm>
        </p:grpSpPr>
        <p:pic>
          <p:nvPicPr>
            <p:cNvPr id="520197" name="Picture 5" descr="04_03aProkEukCellSize_U.jpg                                    0050AA83203                            BE5F24FD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55" y="1971"/>
              <a:ext cx="2377" cy="1801"/>
            </a:xfrm>
            <a:prstGeom prst="rect">
              <a:avLst/>
            </a:prstGeom>
            <a:noFill/>
          </p:spPr>
        </p:pic>
        <p:sp>
          <p:nvSpPr>
            <p:cNvPr id="520198" name="Text Box 6"/>
            <p:cNvSpPr txBox="1">
              <a:spLocks noChangeArrowheads="1"/>
            </p:cNvSpPr>
            <p:nvPr/>
          </p:nvSpPr>
          <p:spPr bwMode="auto">
            <a:xfrm>
              <a:off x="1751" y="1869"/>
              <a:ext cx="83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 b="1"/>
                <a:t>Prokaryotic cell</a:t>
              </a:r>
            </a:p>
          </p:txBody>
        </p:sp>
        <p:sp>
          <p:nvSpPr>
            <p:cNvPr id="520199" name="Line 7"/>
            <p:cNvSpPr>
              <a:spLocks noChangeShapeType="1"/>
            </p:cNvSpPr>
            <p:nvPr/>
          </p:nvSpPr>
          <p:spPr bwMode="auto">
            <a:xfrm flipH="1" flipV="1">
              <a:off x="1754" y="2202"/>
              <a:ext cx="294" cy="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200" name="Text Box 8"/>
            <p:cNvSpPr txBox="1">
              <a:spLocks noChangeArrowheads="1"/>
            </p:cNvSpPr>
            <p:nvPr/>
          </p:nvSpPr>
          <p:spPr bwMode="auto">
            <a:xfrm>
              <a:off x="1361" y="2036"/>
              <a:ext cx="4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/>
                <a:t>Nucleoid</a:t>
              </a:r>
              <a:br>
                <a:rPr lang="en-US" sz="1200"/>
              </a:br>
              <a:r>
                <a:rPr lang="en-US" sz="1200"/>
                <a:t>region</a:t>
              </a:r>
            </a:p>
          </p:txBody>
        </p:sp>
        <p:sp>
          <p:nvSpPr>
            <p:cNvPr id="520201" name="Line 9"/>
            <p:cNvSpPr>
              <a:spLocks noChangeShapeType="1"/>
            </p:cNvSpPr>
            <p:nvPr/>
          </p:nvSpPr>
          <p:spPr bwMode="auto">
            <a:xfrm flipH="1" flipV="1">
              <a:off x="2247" y="2852"/>
              <a:ext cx="278" cy="9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202" name="Text Box 10"/>
            <p:cNvSpPr txBox="1">
              <a:spLocks noChangeArrowheads="1"/>
            </p:cNvSpPr>
            <p:nvPr/>
          </p:nvSpPr>
          <p:spPr bwMode="auto">
            <a:xfrm>
              <a:off x="1834" y="2752"/>
              <a:ext cx="46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/>
                <a:t>Nucleus</a:t>
              </a:r>
            </a:p>
          </p:txBody>
        </p:sp>
        <p:sp>
          <p:nvSpPr>
            <p:cNvPr id="520203" name="Text Box 11"/>
            <p:cNvSpPr txBox="1">
              <a:spLocks noChangeArrowheads="1"/>
            </p:cNvSpPr>
            <p:nvPr/>
          </p:nvSpPr>
          <p:spPr bwMode="auto">
            <a:xfrm>
              <a:off x="2590" y="3709"/>
              <a:ext cx="80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 b="1"/>
                <a:t>Eukar</a:t>
              </a:r>
              <a:r>
                <a:rPr lang="en-US" sz="400" b="1"/>
                <a:t> </a:t>
              </a:r>
              <a:r>
                <a:rPr lang="en-US" sz="1200" b="1"/>
                <a:t>yotic cell</a:t>
              </a:r>
            </a:p>
          </p:txBody>
        </p:sp>
        <p:sp>
          <p:nvSpPr>
            <p:cNvPr id="520204" name="Line 12"/>
            <p:cNvSpPr>
              <a:spLocks noChangeShapeType="1"/>
            </p:cNvSpPr>
            <p:nvPr/>
          </p:nvSpPr>
          <p:spPr bwMode="auto">
            <a:xfrm>
              <a:off x="3526" y="3396"/>
              <a:ext cx="149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205" name="Line 13"/>
            <p:cNvSpPr>
              <a:spLocks noChangeShapeType="1"/>
            </p:cNvSpPr>
            <p:nvPr/>
          </p:nvSpPr>
          <p:spPr bwMode="auto">
            <a:xfrm flipV="1">
              <a:off x="3680" y="3274"/>
              <a:ext cx="45" cy="4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206" name="Text Box 14"/>
            <p:cNvSpPr txBox="1">
              <a:spLocks noChangeArrowheads="1"/>
            </p:cNvSpPr>
            <p:nvPr/>
          </p:nvSpPr>
          <p:spPr bwMode="auto">
            <a:xfrm>
              <a:off x="3607" y="3737"/>
              <a:ext cx="57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/>
                <a:t>Organelles</a:t>
              </a:r>
            </a:p>
          </p:txBody>
        </p:sp>
        <p:sp>
          <p:nvSpPr>
            <p:cNvPr id="520208" name="Text Box 16"/>
            <p:cNvSpPr txBox="1">
              <a:spLocks noChangeArrowheads="1"/>
            </p:cNvSpPr>
            <p:nvPr/>
          </p:nvSpPr>
          <p:spPr bwMode="auto">
            <a:xfrm rot="16200000" flipH="1">
              <a:off x="3676" y="2192"/>
              <a:ext cx="1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/>
                <a:t>Colorized TEM 15,000 </a:t>
              </a:r>
              <a:r>
                <a:rPr lang="en-US" sz="1200">
                  <a:sym typeface="Symbol" charset="2"/>
                </a:rPr>
                <a:t></a:t>
              </a:r>
              <a:endParaRPr lang="en-US" sz="1200"/>
            </a:p>
          </p:txBody>
        </p:sp>
      </p:grpSp>
      <p:sp>
        <p:nvSpPr>
          <p:cNvPr id="520211" name="Text Box 19"/>
          <p:cNvSpPr txBox="1">
            <a:spLocks noChangeArrowheads="1"/>
          </p:cNvSpPr>
          <p:nvPr/>
        </p:nvSpPr>
        <p:spPr bwMode="auto">
          <a:xfrm>
            <a:off x="1117600" y="5986463"/>
            <a:ext cx="10144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/>
              <a:t>Figure 4.3A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1144588"/>
          </a:xfrm>
        </p:spPr>
        <p:txBody>
          <a:bodyPr/>
          <a:lstStyle/>
          <a:p>
            <a:pPr lvl="1">
              <a:spcBef>
                <a:spcPct val="25000"/>
              </a:spcBef>
            </a:pPr>
            <a:r>
              <a:rPr lang="en-US" sz="2600"/>
              <a:t>Prokaryotic cells are small, relatively simple cells </a:t>
            </a:r>
          </a:p>
          <a:p>
            <a:pPr lvl="2">
              <a:spcBef>
                <a:spcPct val="25000"/>
              </a:spcBef>
            </a:pPr>
            <a:r>
              <a:rPr lang="en-US" sz="2600"/>
              <a:t>That do not have a membrane-bound nucleus</a:t>
            </a:r>
            <a:endParaRPr lang="en-US"/>
          </a:p>
        </p:txBody>
      </p:sp>
      <p:sp>
        <p:nvSpPr>
          <p:cNvPr id="521239" name="Text Box 23"/>
          <p:cNvSpPr txBox="1">
            <a:spLocks noChangeArrowheads="1"/>
          </p:cNvSpPr>
          <p:nvPr/>
        </p:nvSpPr>
        <p:spPr bwMode="auto">
          <a:xfrm>
            <a:off x="1460500" y="5999163"/>
            <a:ext cx="10144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/>
              <a:t>Figure 4.3B</a:t>
            </a:r>
            <a:endParaRPr lang="en-US"/>
          </a:p>
        </p:txBody>
      </p:sp>
      <p:grpSp>
        <p:nvGrpSpPr>
          <p:cNvPr id="521242" name="Group 26"/>
          <p:cNvGrpSpPr>
            <a:grpSpLocks/>
          </p:cNvGrpSpPr>
          <p:nvPr/>
        </p:nvGrpSpPr>
        <p:grpSpPr bwMode="auto">
          <a:xfrm>
            <a:off x="2900363" y="2008188"/>
            <a:ext cx="4967287" cy="4191000"/>
            <a:chOff x="1827" y="1265"/>
            <a:chExt cx="3129" cy="2640"/>
          </a:xfrm>
        </p:grpSpPr>
        <p:pic>
          <p:nvPicPr>
            <p:cNvPr id="521221" name="Picture 5" descr="04_03bProkCell_U.jpg                                           0050AA83203                            BE5F24FD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57" y="1265"/>
              <a:ext cx="2251" cy="2640"/>
            </a:xfrm>
            <a:prstGeom prst="rect">
              <a:avLst/>
            </a:prstGeom>
            <a:noFill/>
          </p:spPr>
        </p:pic>
        <p:sp>
          <p:nvSpPr>
            <p:cNvPr id="521222" name="Line 6"/>
            <p:cNvSpPr>
              <a:spLocks noChangeShapeType="1"/>
            </p:cNvSpPr>
            <p:nvPr/>
          </p:nvSpPr>
          <p:spPr bwMode="auto">
            <a:xfrm flipH="1" flipV="1">
              <a:off x="3118" y="1966"/>
              <a:ext cx="708" cy="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23" name="Line 7"/>
            <p:cNvSpPr>
              <a:spLocks noChangeShapeType="1"/>
            </p:cNvSpPr>
            <p:nvPr/>
          </p:nvSpPr>
          <p:spPr bwMode="auto">
            <a:xfrm flipH="1" flipV="1">
              <a:off x="3119" y="1970"/>
              <a:ext cx="577" cy="3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24" name="Text Box 8"/>
            <p:cNvSpPr txBox="1">
              <a:spLocks noChangeArrowheads="1"/>
            </p:cNvSpPr>
            <p:nvPr/>
          </p:nvSpPr>
          <p:spPr bwMode="auto">
            <a:xfrm>
              <a:off x="2646" y="1753"/>
              <a:ext cx="68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/>
                <a:t>Prokar</a:t>
              </a:r>
              <a:r>
                <a:rPr lang="en-US" sz="400"/>
                <a:t> </a:t>
              </a:r>
              <a:r>
                <a:rPr lang="en-US" sz="1400"/>
                <a:t>yotic</a:t>
              </a:r>
              <a:br>
                <a:rPr lang="en-US" sz="1400"/>
              </a:br>
              <a:r>
                <a:rPr lang="en-US" sz="1400"/>
                <a:t>flagella</a:t>
              </a:r>
            </a:p>
          </p:txBody>
        </p:sp>
        <p:sp>
          <p:nvSpPr>
            <p:cNvPr id="521225" name="Line 9"/>
            <p:cNvSpPr>
              <a:spLocks noChangeShapeType="1"/>
            </p:cNvSpPr>
            <p:nvPr/>
          </p:nvSpPr>
          <p:spPr bwMode="auto">
            <a:xfrm flipH="1" flipV="1">
              <a:off x="2726" y="2339"/>
              <a:ext cx="744" cy="3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26" name="Text Box 10"/>
            <p:cNvSpPr txBox="1">
              <a:spLocks noChangeArrowheads="1"/>
            </p:cNvSpPr>
            <p:nvPr/>
          </p:nvSpPr>
          <p:spPr bwMode="auto">
            <a:xfrm>
              <a:off x="2075" y="2213"/>
              <a:ext cx="67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Ribosomes</a:t>
              </a:r>
            </a:p>
          </p:txBody>
        </p:sp>
        <p:sp>
          <p:nvSpPr>
            <p:cNvPr id="521227" name="Line 11"/>
            <p:cNvSpPr>
              <a:spLocks noChangeShapeType="1"/>
            </p:cNvSpPr>
            <p:nvPr/>
          </p:nvSpPr>
          <p:spPr bwMode="auto">
            <a:xfrm flipH="1" flipV="1">
              <a:off x="2600" y="2534"/>
              <a:ext cx="498" cy="21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28" name="Text Box 12"/>
            <p:cNvSpPr txBox="1">
              <a:spLocks noChangeArrowheads="1"/>
            </p:cNvSpPr>
            <p:nvPr/>
          </p:nvSpPr>
          <p:spPr bwMode="auto">
            <a:xfrm>
              <a:off x="2104" y="2417"/>
              <a:ext cx="52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Capsule</a:t>
              </a:r>
            </a:p>
          </p:txBody>
        </p:sp>
        <p:sp>
          <p:nvSpPr>
            <p:cNvPr id="521229" name="Text Box 13"/>
            <p:cNvSpPr txBox="1">
              <a:spLocks noChangeArrowheads="1"/>
            </p:cNvSpPr>
            <p:nvPr/>
          </p:nvSpPr>
          <p:spPr bwMode="auto">
            <a:xfrm>
              <a:off x="2005" y="2621"/>
              <a:ext cx="53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Cell wall</a:t>
              </a:r>
            </a:p>
          </p:txBody>
        </p:sp>
        <p:sp>
          <p:nvSpPr>
            <p:cNvPr id="521230" name="Line 14"/>
            <p:cNvSpPr>
              <a:spLocks noChangeShapeType="1"/>
            </p:cNvSpPr>
            <p:nvPr/>
          </p:nvSpPr>
          <p:spPr bwMode="auto">
            <a:xfrm flipH="1" flipV="1">
              <a:off x="2509" y="2741"/>
              <a:ext cx="405" cy="1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31" name="Line 15"/>
            <p:cNvSpPr>
              <a:spLocks noChangeShapeType="1"/>
            </p:cNvSpPr>
            <p:nvPr/>
          </p:nvSpPr>
          <p:spPr bwMode="auto">
            <a:xfrm flipH="1" flipV="1">
              <a:off x="2358" y="2935"/>
              <a:ext cx="433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32" name="Text Box 16"/>
            <p:cNvSpPr txBox="1">
              <a:spLocks noChangeArrowheads="1"/>
            </p:cNvSpPr>
            <p:nvPr/>
          </p:nvSpPr>
          <p:spPr bwMode="auto">
            <a:xfrm>
              <a:off x="1827" y="2790"/>
              <a:ext cx="64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/>
                <a:t>Plasma</a:t>
              </a:r>
              <a:br>
                <a:rPr lang="en-US" sz="1400"/>
              </a:br>
              <a:r>
                <a:rPr lang="en-US" sz="1400"/>
                <a:t>membrane</a:t>
              </a:r>
            </a:p>
          </p:txBody>
        </p:sp>
        <p:sp>
          <p:nvSpPr>
            <p:cNvPr id="521233" name="Line 17"/>
            <p:cNvSpPr>
              <a:spLocks noChangeShapeType="1"/>
            </p:cNvSpPr>
            <p:nvPr/>
          </p:nvSpPr>
          <p:spPr bwMode="auto">
            <a:xfrm>
              <a:off x="3171" y="2976"/>
              <a:ext cx="601" cy="3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34" name="Text Box 18"/>
            <p:cNvSpPr txBox="1">
              <a:spLocks noChangeArrowheads="1"/>
            </p:cNvSpPr>
            <p:nvPr/>
          </p:nvSpPr>
          <p:spPr bwMode="auto">
            <a:xfrm>
              <a:off x="3722" y="3256"/>
              <a:ext cx="123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Nucleoid region (DNA)</a:t>
              </a:r>
            </a:p>
          </p:txBody>
        </p:sp>
        <p:sp>
          <p:nvSpPr>
            <p:cNvPr id="521237" name="Text Box 21"/>
            <p:cNvSpPr txBox="1">
              <a:spLocks noChangeArrowheads="1"/>
            </p:cNvSpPr>
            <p:nvPr/>
          </p:nvSpPr>
          <p:spPr bwMode="auto">
            <a:xfrm>
              <a:off x="1959" y="3655"/>
              <a:ext cx="26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Pili</a:t>
              </a:r>
            </a:p>
          </p:txBody>
        </p:sp>
        <p:sp>
          <p:nvSpPr>
            <p:cNvPr id="521241" name="Freeform 25"/>
            <p:cNvSpPr>
              <a:spLocks/>
            </p:cNvSpPr>
            <p:nvPr/>
          </p:nvSpPr>
          <p:spPr bwMode="auto">
            <a:xfrm>
              <a:off x="2187" y="3616"/>
              <a:ext cx="224" cy="138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138"/>
                </a:cxn>
                <a:cxn ang="0">
                  <a:pos x="224" y="112"/>
                </a:cxn>
              </a:cxnLst>
              <a:rect l="0" t="0" r="r" b="b"/>
              <a:pathLst>
                <a:path w="224" h="138">
                  <a:moveTo>
                    <a:pt x="160" y="0"/>
                  </a:moveTo>
                  <a:lnTo>
                    <a:pt x="0" y="138"/>
                  </a:lnTo>
                  <a:lnTo>
                    <a:pt x="224" y="112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4.4 Eukaryotic cells are par</a:t>
            </a:r>
            <a:r>
              <a:rPr lang="en-US" sz="400"/>
              <a:t> </a:t>
            </a:r>
            <a:r>
              <a:rPr lang="en-US"/>
              <a:t>titioned into functional compar</a:t>
            </a:r>
            <a:r>
              <a:rPr lang="en-US" sz="400"/>
              <a:t> </a:t>
            </a:r>
            <a:r>
              <a:rPr lang="en-US"/>
              <a:t>tments</a:t>
            </a:r>
          </a:p>
          <a:p>
            <a:pPr lvl="1"/>
            <a:r>
              <a:rPr lang="en-US"/>
              <a:t>All other forms of life are composed of more complex eukaryotic cells</a:t>
            </a:r>
          </a:p>
          <a:p>
            <a:pPr lvl="2"/>
            <a:r>
              <a:rPr lang="en-US"/>
              <a:t>Distinguished by the presence of a true nucleus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590800"/>
          </a:xfrm>
        </p:spPr>
        <p:txBody>
          <a:bodyPr/>
          <a:lstStyle/>
          <a:p>
            <a:pPr lvl="1"/>
            <a:r>
              <a:rPr lang="en-US"/>
              <a:t>Membranes form the boundaries of many </a:t>
            </a:r>
            <a:br>
              <a:rPr lang="en-US"/>
            </a:br>
            <a:r>
              <a:rPr lang="en-US"/>
              <a:t>eukar</a:t>
            </a:r>
            <a:r>
              <a:rPr lang="en-US" sz="400"/>
              <a:t> </a:t>
            </a:r>
            <a:r>
              <a:rPr lang="en-US"/>
              <a:t>yotic cells</a:t>
            </a:r>
          </a:p>
          <a:p>
            <a:pPr lvl="2"/>
            <a:r>
              <a:rPr lang="en-US"/>
              <a:t>Compar</a:t>
            </a:r>
            <a:r>
              <a:rPr lang="en-US" sz="400"/>
              <a:t> </a:t>
            </a:r>
            <a:r>
              <a:rPr lang="en-US"/>
              <a:t>tmentalizing the interior of the cell and facilitating a variety of metabolic activities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1144588"/>
          </a:xfrm>
        </p:spPr>
        <p:txBody>
          <a:bodyPr/>
          <a:lstStyle/>
          <a:p>
            <a:pPr lvl="1">
              <a:spcBef>
                <a:spcPct val="25000"/>
              </a:spcBef>
            </a:pPr>
            <a:r>
              <a:rPr lang="en-US" sz="2600"/>
              <a:t>A typical animal cell</a:t>
            </a:r>
          </a:p>
          <a:p>
            <a:pPr lvl="2">
              <a:spcBef>
                <a:spcPct val="25000"/>
              </a:spcBef>
            </a:pPr>
            <a:r>
              <a:rPr lang="en-US" sz="2600"/>
              <a:t>Contains a variety of membranous organelles</a:t>
            </a:r>
            <a:endParaRPr lang="en-US"/>
          </a:p>
        </p:txBody>
      </p:sp>
      <p:grpSp>
        <p:nvGrpSpPr>
          <p:cNvPr id="524330" name="Group 42"/>
          <p:cNvGrpSpPr>
            <a:grpSpLocks/>
          </p:cNvGrpSpPr>
          <p:nvPr/>
        </p:nvGrpSpPr>
        <p:grpSpPr bwMode="auto">
          <a:xfrm>
            <a:off x="1611313" y="1954213"/>
            <a:ext cx="6605587" cy="4229100"/>
            <a:chOff x="1431" y="1231"/>
            <a:chExt cx="4161" cy="2664"/>
          </a:xfrm>
        </p:grpSpPr>
        <p:pic>
          <p:nvPicPr>
            <p:cNvPr id="524293" name="Picture 5" descr="04_04aAnimalCell_U.jpg                                         0050AA83203                            BE5F24FD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18" y="1231"/>
              <a:ext cx="2319" cy="2498"/>
            </a:xfrm>
            <a:prstGeom prst="rect">
              <a:avLst/>
            </a:prstGeom>
            <a:noFill/>
          </p:spPr>
        </p:pic>
        <p:sp>
          <p:nvSpPr>
            <p:cNvPr id="524294" name="Line 6"/>
            <p:cNvSpPr>
              <a:spLocks noChangeShapeType="1"/>
            </p:cNvSpPr>
            <p:nvPr/>
          </p:nvSpPr>
          <p:spPr bwMode="auto">
            <a:xfrm flipV="1">
              <a:off x="4141" y="1607"/>
              <a:ext cx="39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295" name="Text Box 7"/>
            <p:cNvSpPr txBox="1">
              <a:spLocks noChangeArrowheads="1"/>
            </p:cNvSpPr>
            <p:nvPr/>
          </p:nvSpPr>
          <p:spPr bwMode="auto">
            <a:xfrm>
              <a:off x="4319" y="1442"/>
              <a:ext cx="4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 u="sng"/>
                <a:t>Nucleus</a:t>
              </a:r>
              <a:endParaRPr lang="en-US" sz="1000"/>
            </a:p>
          </p:txBody>
        </p:sp>
        <p:sp>
          <p:nvSpPr>
            <p:cNvPr id="524296" name="Text Box 8"/>
            <p:cNvSpPr txBox="1">
              <a:spLocks noChangeArrowheads="1"/>
            </p:cNvSpPr>
            <p:nvPr/>
          </p:nvSpPr>
          <p:spPr bwMode="auto">
            <a:xfrm>
              <a:off x="2713" y="1395"/>
              <a:ext cx="85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 u="sng"/>
                <a:t>Smooth endoplasmic</a:t>
              </a:r>
              <a:br>
                <a:rPr lang="en-US" sz="1000" u="sng"/>
              </a:br>
              <a:r>
                <a:rPr lang="en-US" sz="1000" u="sng"/>
                <a:t>reticulum</a:t>
              </a:r>
              <a:endParaRPr lang="en-US" sz="1000"/>
            </a:p>
          </p:txBody>
        </p:sp>
        <p:sp>
          <p:nvSpPr>
            <p:cNvPr id="524297" name="Line 9"/>
            <p:cNvSpPr>
              <a:spLocks noChangeShapeType="1"/>
            </p:cNvSpPr>
            <p:nvPr/>
          </p:nvSpPr>
          <p:spPr bwMode="auto">
            <a:xfrm flipH="1" flipV="1">
              <a:off x="3008" y="1652"/>
              <a:ext cx="307" cy="22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298" name="Text Box 10"/>
            <p:cNvSpPr txBox="1">
              <a:spLocks noChangeArrowheads="1"/>
            </p:cNvSpPr>
            <p:nvPr/>
          </p:nvSpPr>
          <p:spPr bwMode="auto">
            <a:xfrm>
              <a:off x="2059" y="1544"/>
              <a:ext cx="563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 u="sng"/>
                <a:t>Rough</a:t>
              </a:r>
              <a:br>
                <a:rPr lang="en-US" sz="1000" u="sng"/>
              </a:br>
              <a:r>
                <a:rPr lang="en-US" sz="1000" u="sng"/>
                <a:t>endoplasmic</a:t>
              </a:r>
              <a:br>
                <a:rPr lang="en-US" sz="1000" u="sng"/>
              </a:br>
              <a:r>
                <a:rPr lang="en-US" sz="1000" u="sng"/>
                <a:t>reticulum</a:t>
              </a:r>
              <a:endParaRPr lang="en-US" sz="1000"/>
            </a:p>
          </p:txBody>
        </p:sp>
        <p:sp>
          <p:nvSpPr>
            <p:cNvPr id="524299" name="Line 11"/>
            <p:cNvSpPr>
              <a:spLocks noChangeShapeType="1"/>
            </p:cNvSpPr>
            <p:nvPr/>
          </p:nvSpPr>
          <p:spPr bwMode="auto">
            <a:xfrm flipH="1" flipV="1">
              <a:off x="2330" y="1913"/>
              <a:ext cx="1027" cy="4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300" name="Line 12"/>
            <p:cNvSpPr>
              <a:spLocks noChangeShapeType="1"/>
            </p:cNvSpPr>
            <p:nvPr/>
          </p:nvSpPr>
          <p:spPr bwMode="auto">
            <a:xfrm>
              <a:off x="4620" y="2398"/>
              <a:ext cx="418" cy="3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301" name="Line 13"/>
            <p:cNvSpPr>
              <a:spLocks noChangeShapeType="1"/>
            </p:cNvSpPr>
            <p:nvPr/>
          </p:nvSpPr>
          <p:spPr bwMode="auto">
            <a:xfrm>
              <a:off x="4543" y="2557"/>
              <a:ext cx="501" cy="17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302" name="Line 14"/>
            <p:cNvSpPr>
              <a:spLocks noChangeShapeType="1"/>
            </p:cNvSpPr>
            <p:nvPr/>
          </p:nvSpPr>
          <p:spPr bwMode="auto">
            <a:xfrm>
              <a:off x="4071" y="2763"/>
              <a:ext cx="750" cy="1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303" name="Line 15"/>
            <p:cNvSpPr>
              <a:spLocks noChangeShapeType="1"/>
            </p:cNvSpPr>
            <p:nvPr/>
          </p:nvSpPr>
          <p:spPr bwMode="auto">
            <a:xfrm>
              <a:off x="4059" y="3154"/>
              <a:ext cx="766" cy="1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304" name="Line 16"/>
            <p:cNvSpPr>
              <a:spLocks noChangeShapeType="1"/>
            </p:cNvSpPr>
            <p:nvPr/>
          </p:nvSpPr>
          <p:spPr bwMode="auto">
            <a:xfrm>
              <a:off x="3611" y="3099"/>
              <a:ext cx="802" cy="4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305" name="Text Box 17"/>
            <p:cNvSpPr txBox="1">
              <a:spLocks noChangeArrowheads="1"/>
            </p:cNvSpPr>
            <p:nvPr/>
          </p:nvSpPr>
          <p:spPr bwMode="auto">
            <a:xfrm>
              <a:off x="5020" y="2690"/>
              <a:ext cx="51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/>
                <a:t>Ribosomes</a:t>
              </a:r>
            </a:p>
          </p:txBody>
        </p:sp>
        <p:sp>
          <p:nvSpPr>
            <p:cNvPr id="524306" name="Text Box 18"/>
            <p:cNvSpPr txBox="1">
              <a:spLocks noChangeArrowheads="1"/>
            </p:cNvSpPr>
            <p:nvPr/>
          </p:nvSpPr>
          <p:spPr bwMode="auto">
            <a:xfrm>
              <a:off x="4807" y="2893"/>
              <a:ext cx="4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 u="sng"/>
                <a:t>Golgi</a:t>
              </a:r>
              <a:br>
                <a:rPr lang="en-US" sz="1000" u="sng"/>
              </a:br>
              <a:r>
                <a:rPr lang="en-US" sz="1000" u="sng"/>
                <a:t>apparatus</a:t>
              </a:r>
              <a:endParaRPr lang="en-US" sz="1000"/>
            </a:p>
          </p:txBody>
        </p:sp>
        <p:sp>
          <p:nvSpPr>
            <p:cNvPr id="524307" name="Text Box 19"/>
            <p:cNvSpPr txBox="1">
              <a:spLocks noChangeArrowheads="1"/>
            </p:cNvSpPr>
            <p:nvPr/>
          </p:nvSpPr>
          <p:spPr bwMode="auto">
            <a:xfrm>
              <a:off x="4807" y="3228"/>
              <a:ext cx="7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 u="sng"/>
                <a:t>Plasma membrane</a:t>
              </a:r>
              <a:endParaRPr lang="en-US" sz="1000"/>
            </a:p>
          </p:txBody>
        </p:sp>
        <p:sp>
          <p:nvSpPr>
            <p:cNvPr id="524308" name="Text Box 20"/>
            <p:cNvSpPr txBox="1">
              <a:spLocks noChangeArrowheads="1"/>
            </p:cNvSpPr>
            <p:nvPr/>
          </p:nvSpPr>
          <p:spPr bwMode="auto">
            <a:xfrm>
              <a:off x="4390" y="3535"/>
              <a:ext cx="61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 u="sng"/>
                <a:t>Mitochondrion</a:t>
              </a:r>
              <a:endParaRPr lang="en-US" sz="1000"/>
            </a:p>
          </p:txBody>
        </p:sp>
        <p:sp>
          <p:nvSpPr>
            <p:cNvPr id="524309" name="Line 21"/>
            <p:cNvSpPr>
              <a:spLocks noChangeShapeType="1"/>
            </p:cNvSpPr>
            <p:nvPr/>
          </p:nvSpPr>
          <p:spPr bwMode="auto">
            <a:xfrm flipH="1">
              <a:off x="2510" y="2191"/>
              <a:ext cx="266" cy="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310" name="Line 22"/>
            <p:cNvSpPr>
              <a:spLocks noChangeShapeType="1"/>
            </p:cNvSpPr>
            <p:nvPr/>
          </p:nvSpPr>
          <p:spPr bwMode="auto">
            <a:xfrm flipH="1">
              <a:off x="2520" y="2545"/>
              <a:ext cx="434" cy="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311" name="Line 23"/>
            <p:cNvSpPr>
              <a:spLocks noChangeShapeType="1"/>
            </p:cNvSpPr>
            <p:nvPr/>
          </p:nvSpPr>
          <p:spPr bwMode="auto">
            <a:xfrm flipH="1">
              <a:off x="2452" y="2763"/>
              <a:ext cx="743" cy="9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313" name="AutoShape 25"/>
            <p:cNvSpPr>
              <a:spLocks/>
            </p:cNvSpPr>
            <p:nvPr/>
          </p:nvSpPr>
          <p:spPr bwMode="auto">
            <a:xfrm>
              <a:off x="2021" y="2260"/>
              <a:ext cx="98" cy="651"/>
            </a:xfrm>
            <a:prstGeom prst="leftBrace">
              <a:avLst>
                <a:gd name="adj1" fmla="val 55357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314" name="Text Box 26"/>
            <p:cNvSpPr txBox="1">
              <a:spLocks noChangeArrowheads="1"/>
            </p:cNvSpPr>
            <p:nvPr/>
          </p:nvSpPr>
          <p:spPr bwMode="auto">
            <a:xfrm>
              <a:off x="2064" y="2219"/>
              <a:ext cx="46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/>
                <a:t>Flagellum</a:t>
              </a:r>
            </a:p>
          </p:txBody>
        </p:sp>
        <p:sp>
          <p:nvSpPr>
            <p:cNvPr id="524315" name="Text Box 27"/>
            <p:cNvSpPr txBox="1">
              <a:spLocks noChangeArrowheads="1"/>
            </p:cNvSpPr>
            <p:nvPr/>
          </p:nvSpPr>
          <p:spPr bwMode="auto">
            <a:xfrm>
              <a:off x="1533" y="2411"/>
              <a:ext cx="5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/>
                <a:t>Not in most</a:t>
              </a:r>
              <a:br>
                <a:rPr lang="en-US" sz="1000"/>
              </a:br>
              <a:r>
                <a:rPr lang="en-US" sz="1000"/>
                <a:t>plant cells</a:t>
              </a:r>
            </a:p>
          </p:txBody>
        </p:sp>
        <p:sp>
          <p:nvSpPr>
            <p:cNvPr id="524316" name="Text Box 28"/>
            <p:cNvSpPr txBox="1">
              <a:spLocks noChangeArrowheads="1"/>
            </p:cNvSpPr>
            <p:nvPr/>
          </p:nvSpPr>
          <p:spPr bwMode="auto">
            <a:xfrm>
              <a:off x="2070" y="2505"/>
              <a:ext cx="47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 u="sng"/>
                <a:t>Lysosome</a:t>
              </a:r>
            </a:p>
          </p:txBody>
        </p:sp>
        <p:sp>
          <p:nvSpPr>
            <p:cNvPr id="524317" name="Text Box 29"/>
            <p:cNvSpPr txBox="1">
              <a:spLocks noChangeArrowheads="1"/>
            </p:cNvSpPr>
            <p:nvPr/>
          </p:nvSpPr>
          <p:spPr bwMode="auto">
            <a:xfrm>
              <a:off x="2061" y="2777"/>
              <a:ext cx="43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/>
                <a:t>Centriole</a:t>
              </a:r>
            </a:p>
          </p:txBody>
        </p:sp>
        <p:sp>
          <p:nvSpPr>
            <p:cNvPr id="524318" name="AutoShape 30"/>
            <p:cNvSpPr>
              <a:spLocks/>
            </p:cNvSpPr>
            <p:nvPr/>
          </p:nvSpPr>
          <p:spPr bwMode="auto">
            <a:xfrm>
              <a:off x="1994" y="3217"/>
              <a:ext cx="98" cy="647"/>
            </a:xfrm>
            <a:prstGeom prst="leftBrace">
              <a:avLst>
                <a:gd name="adj1" fmla="val 55017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319" name="Text Box 31"/>
            <p:cNvSpPr txBox="1">
              <a:spLocks noChangeArrowheads="1"/>
            </p:cNvSpPr>
            <p:nvPr/>
          </p:nvSpPr>
          <p:spPr bwMode="auto">
            <a:xfrm>
              <a:off x="2065" y="3172"/>
              <a:ext cx="52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/>
                <a:t>Microtubule</a:t>
              </a:r>
            </a:p>
          </p:txBody>
        </p:sp>
        <p:sp>
          <p:nvSpPr>
            <p:cNvPr id="524320" name="Text Box 32"/>
            <p:cNvSpPr txBox="1">
              <a:spLocks noChangeArrowheads="1"/>
            </p:cNvSpPr>
            <p:nvPr/>
          </p:nvSpPr>
          <p:spPr bwMode="auto">
            <a:xfrm>
              <a:off x="1431" y="3459"/>
              <a:ext cx="57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/>
                <a:t>Cytoskeleton</a:t>
              </a:r>
            </a:p>
          </p:txBody>
        </p:sp>
        <p:sp>
          <p:nvSpPr>
            <p:cNvPr id="524321" name="Text Box 33"/>
            <p:cNvSpPr txBox="1">
              <a:spLocks noChangeArrowheads="1"/>
            </p:cNvSpPr>
            <p:nvPr/>
          </p:nvSpPr>
          <p:spPr bwMode="auto">
            <a:xfrm>
              <a:off x="2056" y="3378"/>
              <a:ext cx="5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/>
                <a:t>Intermediate</a:t>
              </a:r>
              <a:br>
                <a:rPr lang="en-US" sz="1000"/>
              </a:br>
              <a:r>
                <a:rPr lang="en-US" sz="1000"/>
                <a:t>filament</a:t>
              </a:r>
            </a:p>
          </p:txBody>
        </p:sp>
        <p:sp>
          <p:nvSpPr>
            <p:cNvPr id="524322" name="Text Box 34"/>
            <p:cNvSpPr txBox="1">
              <a:spLocks noChangeArrowheads="1"/>
            </p:cNvSpPr>
            <p:nvPr/>
          </p:nvSpPr>
          <p:spPr bwMode="auto">
            <a:xfrm>
              <a:off x="2052" y="3741"/>
              <a:ext cx="59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/>
                <a:t>Microfilament</a:t>
              </a:r>
            </a:p>
          </p:txBody>
        </p:sp>
        <p:sp>
          <p:nvSpPr>
            <p:cNvPr id="524323" name="Line 35"/>
            <p:cNvSpPr>
              <a:spLocks noChangeShapeType="1"/>
            </p:cNvSpPr>
            <p:nvPr/>
          </p:nvSpPr>
          <p:spPr bwMode="auto">
            <a:xfrm flipH="1">
              <a:off x="2458" y="2934"/>
              <a:ext cx="602" cy="9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324" name="Text Box 36"/>
            <p:cNvSpPr txBox="1">
              <a:spLocks noChangeArrowheads="1"/>
            </p:cNvSpPr>
            <p:nvPr/>
          </p:nvSpPr>
          <p:spPr bwMode="auto">
            <a:xfrm>
              <a:off x="1886" y="2974"/>
              <a:ext cx="53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 u="sng"/>
                <a:t>Peroxisome</a:t>
              </a:r>
              <a:endParaRPr lang="en-US" sz="1000"/>
            </a:p>
          </p:txBody>
        </p:sp>
        <p:sp>
          <p:nvSpPr>
            <p:cNvPr id="524325" name="Line 37"/>
            <p:cNvSpPr>
              <a:spLocks noChangeShapeType="1"/>
            </p:cNvSpPr>
            <p:nvPr/>
          </p:nvSpPr>
          <p:spPr bwMode="auto">
            <a:xfrm flipH="1">
              <a:off x="2564" y="3035"/>
              <a:ext cx="513" cy="20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326" name="Line 38"/>
            <p:cNvSpPr>
              <a:spLocks noChangeShapeType="1"/>
            </p:cNvSpPr>
            <p:nvPr/>
          </p:nvSpPr>
          <p:spPr bwMode="auto">
            <a:xfrm flipH="1">
              <a:off x="2575" y="3041"/>
              <a:ext cx="585" cy="4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327" name="Line 39"/>
            <p:cNvSpPr>
              <a:spLocks noChangeShapeType="1"/>
            </p:cNvSpPr>
            <p:nvPr/>
          </p:nvSpPr>
          <p:spPr bwMode="auto">
            <a:xfrm flipH="1">
              <a:off x="2635" y="3154"/>
              <a:ext cx="484" cy="6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4329" name="Text Box 41"/>
          <p:cNvSpPr txBox="1">
            <a:spLocks noChangeArrowheads="1"/>
          </p:cNvSpPr>
          <p:nvPr/>
        </p:nvSpPr>
        <p:spPr bwMode="auto">
          <a:xfrm>
            <a:off x="800100" y="5999163"/>
            <a:ext cx="10144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/>
              <a:t>Figure 4.4A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1736725"/>
          </a:xfrm>
        </p:spPr>
        <p:txBody>
          <a:bodyPr/>
          <a:lstStyle/>
          <a:p>
            <a:pPr lvl="1"/>
            <a:r>
              <a:rPr lang="en-US"/>
              <a:t>A typical plant cell has some structures that an animal cell lacks</a:t>
            </a:r>
          </a:p>
          <a:p>
            <a:pPr lvl="2"/>
            <a:r>
              <a:rPr lang="en-US"/>
              <a:t>Such as chloroplasts and a rigid cell wall </a:t>
            </a:r>
          </a:p>
        </p:txBody>
      </p:sp>
      <p:grpSp>
        <p:nvGrpSpPr>
          <p:cNvPr id="525353" name="Group 41"/>
          <p:cNvGrpSpPr>
            <a:grpSpLocks/>
          </p:cNvGrpSpPr>
          <p:nvPr/>
        </p:nvGrpSpPr>
        <p:grpSpPr bwMode="auto">
          <a:xfrm>
            <a:off x="1849438" y="2522538"/>
            <a:ext cx="6267450" cy="3878262"/>
            <a:chOff x="1581" y="1589"/>
            <a:chExt cx="3948" cy="2443"/>
          </a:xfrm>
        </p:grpSpPr>
        <p:pic>
          <p:nvPicPr>
            <p:cNvPr id="525317" name="Picture 5" descr="04_04bPlantCell_U.jpg                                          0050AA83203                            BE5F24FD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25" y="1617"/>
              <a:ext cx="1897" cy="2415"/>
            </a:xfrm>
            <a:prstGeom prst="rect">
              <a:avLst/>
            </a:prstGeom>
            <a:noFill/>
          </p:spPr>
        </p:pic>
        <p:sp>
          <p:nvSpPr>
            <p:cNvPr id="525318" name="AutoShape 6"/>
            <p:cNvSpPr>
              <a:spLocks/>
            </p:cNvSpPr>
            <p:nvPr/>
          </p:nvSpPr>
          <p:spPr bwMode="auto">
            <a:xfrm>
              <a:off x="1906" y="2665"/>
              <a:ext cx="88" cy="503"/>
            </a:xfrm>
            <a:prstGeom prst="leftBrace">
              <a:avLst>
                <a:gd name="adj1" fmla="val 47633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319" name="Text Box 7"/>
            <p:cNvSpPr txBox="1">
              <a:spLocks noChangeArrowheads="1"/>
            </p:cNvSpPr>
            <p:nvPr/>
          </p:nvSpPr>
          <p:spPr bwMode="auto">
            <a:xfrm>
              <a:off x="1927" y="2639"/>
              <a:ext cx="3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 u="sng"/>
                <a:t>Central</a:t>
              </a:r>
              <a:br>
                <a:rPr lang="en-US" sz="1000" u="sng"/>
              </a:br>
              <a:r>
                <a:rPr lang="en-US" sz="1000" u="sng"/>
                <a:t>vacuole</a:t>
              </a:r>
            </a:p>
          </p:txBody>
        </p:sp>
        <p:sp>
          <p:nvSpPr>
            <p:cNvPr id="525320" name="Text Box 8"/>
            <p:cNvSpPr txBox="1">
              <a:spLocks noChangeArrowheads="1"/>
            </p:cNvSpPr>
            <p:nvPr/>
          </p:nvSpPr>
          <p:spPr bwMode="auto">
            <a:xfrm>
              <a:off x="1581" y="2745"/>
              <a:ext cx="351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/>
                <a:t>Not in</a:t>
              </a:r>
              <a:br>
                <a:rPr lang="en-US" sz="1000"/>
              </a:br>
              <a:r>
                <a:rPr lang="en-US" sz="1000"/>
                <a:t>animal</a:t>
              </a:r>
              <a:br>
                <a:rPr lang="en-US" sz="1000"/>
              </a:br>
              <a:r>
                <a:rPr lang="en-US" sz="1000"/>
                <a:t>cells</a:t>
              </a:r>
            </a:p>
          </p:txBody>
        </p:sp>
        <p:sp>
          <p:nvSpPr>
            <p:cNvPr id="525321" name="Text Box 9"/>
            <p:cNvSpPr txBox="1">
              <a:spLocks noChangeArrowheads="1"/>
            </p:cNvSpPr>
            <p:nvPr/>
          </p:nvSpPr>
          <p:spPr bwMode="auto">
            <a:xfrm>
              <a:off x="1907" y="2847"/>
              <a:ext cx="51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 u="sng"/>
                <a:t>Chloroplast</a:t>
              </a:r>
            </a:p>
          </p:txBody>
        </p:sp>
        <p:sp>
          <p:nvSpPr>
            <p:cNvPr id="525322" name="Text Box 10"/>
            <p:cNvSpPr txBox="1">
              <a:spLocks noChangeArrowheads="1"/>
            </p:cNvSpPr>
            <p:nvPr/>
          </p:nvSpPr>
          <p:spPr bwMode="auto">
            <a:xfrm>
              <a:off x="1905" y="3013"/>
              <a:ext cx="41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/>
                <a:t>Cell wall</a:t>
              </a:r>
            </a:p>
          </p:txBody>
        </p:sp>
        <p:sp>
          <p:nvSpPr>
            <p:cNvPr id="525323" name="Text Box 11"/>
            <p:cNvSpPr txBox="1">
              <a:spLocks noChangeArrowheads="1"/>
            </p:cNvSpPr>
            <p:nvPr/>
          </p:nvSpPr>
          <p:spPr bwMode="auto">
            <a:xfrm>
              <a:off x="1946" y="2326"/>
              <a:ext cx="4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 u="sng"/>
                <a:t>Golgi</a:t>
              </a:r>
              <a:br>
                <a:rPr lang="en-US" sz="1000" u="sng"/>
              </a:br>
              <a:r>
                <a:rPr lang="en-US" sz="1000" u="sng"/>
                <a:t>apparatus</a:t>
              </a:r>
              <a:endParaRPr lang="en-US" sz="1000"/>
            </a:p>
          </p:txBody>
        </p:sp>
        <p:sp>
          <p:nvSpPr>
            <p:cNvPr id="525324" name="Line 12"/>
            <p:cNvSpPr>
              <a:spLocks noChangeShapeType="1"/>
            </p:cNvSpPr>
            <p:nvPr/>
          </p:nvSpPr>
          <p:spPr bwMode="auto">
            <a:xfrm flipH="1">
              <a:off x="2377" y="2509"/>
              <a:ext cx="51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325" name="Text Box 13"/>
            <p:cNvSpPr txBox="1">
              <a:spLocks noChangeArrowheads="1"/>
            </p:cNvSpPr>
            <p:nvPr/>
          </p:nvSpPr>
          <p:spPr bwMode="auto">
            <a:xfrm>
              <a:off x="1954" y="1685"/>
              <a:ext cx="4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 u="sng"/>
                <a:t>Nucleus</a:t>
              </a:r>
              <a:endParaRPr lang="en-US" sz="1000"/>
            </a:p>
          </p:txBody>
        </p:sp>
        <p:sp>
          <p:nvSpPr>
            <p:cNvPr id="525326" name="Line 14"/>
            <p:cNvSpPr>
              <a:spLocks noChangeShapeType="1"/>
            </p:cNvSpPr>
            <p:nvPr/>
          </p:nvSpPr>
          <p:spPr bwMode="auto">
            <a:xfrm flipH="1" flipV="1">
              <a:off x="2323" y="1782"/>
              <a:ext cx="811" cy="2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327" name="Line 15"/>
            <p:cNvSpPr>
              <a:spLocks noChangeShapeType="1"/>
            </p:cNvSpPr>
            <p:nvPr/>
          </p:nvSpPr>
          <p:spPr bwMode="auto">
            <a:xfrm flipV="1">
              <a:off x="3595" y="1917"/>
              <a:ext cx="0" cy="2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328" name="Text Box 16"/>
            <p:cNvSpPr txBox="1">
              <a:spLocks noChangeArrowheads="1"/>
            </p:cNvSpPr>
            <p:nvPr/>
          </p:nvSpPr>
          <p:spPr bwMode="auto">
            <a:xfrm>
              <a:off x="4415" y="2457"/>
              <a:ext cx="52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/>
                <a:t>Microtubule</a:t>
              </a:r>
            </a:p>
          </p:txBody>
        </p:sp>
        <p:sp>
          <p:nvSpPr>
            <p:cNvPr id="525329" name="Text Box 17"/>
            <p:cNvSpPr txBox="1">
              <a:spLocks noChangeArrowheads="1"/>
            </p:cNvSpPr>
            <p:nvPr/>
          </p:nvSpPr>
          <p:spPr bwMode="auto">
            <a:xfrm>
              <a:off x="4953" y="2662"/>
              <a:ext cx="57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/>
                <a:t>Cytoskeleton</a:t>
              </a:r>
            </a:p>
          </p:txBody>
        </p:sp>
        <p:sp>
          <p:nvSpPr>
            <p:cNvPr id="525330" name="Text Box 18"/>
            <p:cNvSpPr txBox="1">
              <a:spLocks noChangeArrowheads="1"/>
            </p:cNvSpPr>
            <p:nvPr/>
          </p:nvSpPr>
          <p:spPr bwMode="auto">
            <a:xfrm>
              <a:off x="4397" y="2643"/>
              <a:ext cx="5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/>
                <a:t>Intermediate</a:t>
              </a:r>
              <a:br>
                <a:rPr lang="en-US" sz="1000"/>
              </a:br>
              <a:r>
                <a:rPr lang="en-US" sz="1000"/>
                <a:t>filament</a:t>
              </a:r>
            </a:p>
          </p:txBody>
        </p:sp>
        <p:sp>
          <p:nvSpPr>
            <p:cNvPr id="525331" name="Text Box 19"/>
            <p:cNvSpPr txBox="1">
              <a:spLocks noChangeArrowheads="1"/>
            </p:cNvSpPr>
            <p:nvPr/>
          </p:nvSpPr>
          <p:spPr bwMode="auto">
            <a:xfrm>
              <a:off x="4386" y="2840"/>
              <a:ext cx="59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/>
                <a:t>Microfilament</a:t>
              </a:r>
            </a:p>
          </p:txBody>
        </p:sp>
        <p:sp>
          <p:nvSpPr>
            <p:cNvPr id="525332" name="AutoShape 20"/>
            <p:cNvSpPr>
              <a:spLocks/>
            </p:cNvSpPr>
            <p:nvPr/>
          </p:nvSpPr>
          <p:spPr bwMode="auto">
            <a:xfrm>
              <a:off x="4919" y="2497"/>
              <a:ext cx="71" cy="495"/>
            </a:xfrm>
            <a:prstGeom prst="rightBrace">
              <a:avLst>
                <a:gd name="adj1" fmla="val 58099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333" name="Line 21"/>
            <p:cNvSpPr>
              <a:spLocks noChangeShapeType="1"/>
            </p:cNvSpPr>
            <p:nvPr/>
          </p:nvSpPr>
          <p:spPr bwMode="auto">
            <a:xfrm>
              <a:off x="3837" y="2522"/>
              <a:ext cx="6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334" name="Line 22"/>
            <p:cNvSpPr>
              <a:spLocks noChangeShapeType="1"/>
            </p:cNvSpPr>
            <p:nvPr/>
          </p:nvSpPr>
          <p:spPr bwMode="auto">
            <a:xfrm flipV="1">
              <a:off x="3651" y="2711"/>
              <a:ext cx="783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335" name="Line 23"/>
            <p:cNvSpPr>
              <a:spLocks noChangeShapeType="1"/>
            </p:cNvSpPr>
            <p:nvPr/>
          </p:nvSpPr>
          <p:spPr bwMode="auto">
            <a:xfrm flipV="1">
              <a:off x="3974" y="2902"/>
              <a:ext cx="448" cy="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336" name="Text Box 24"/>
            <p:cNvSpPr txBox="1">
              <a:spLocks noChangeArrowheads="1"/>
            </p:cNvSpPr>
            <p:nvPr/>
          </p:nvSpPr>
          <p:spPr bwMode="auto">
            <a:xfrm>
              <a:off x="3744" y="1962"/>
              <a:ext cx="51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/>
                <a:t>Ribosomes</a:t>
              </a:r>
            </a:p>
          </p:txBody>
        </p:sp>
        <p:sp>
          <p:nvSpPr>
            <p:cNvPr id="525337" name="Text Box 25"/>
            <p:cNvSpPr txBox="1">
              <a:spLocks noChangeArrowheads="1"/>
            </p:cNvSpPr>
            <p:nvPr/>
          </p:nvSpPr>
          <p:spPr bwMode="auto">
            <a:xfrm>
              <a:off x="4194" y="2099"/>
              <a:ext cx="563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 u="sng"/>
                <a:t>Smooth</a:t>
              </a:r>
              <a:br>
                <a:rPr lang="en-US" sz="1000" u="sng"/>
              </a:br>
              <a:r>
                <a:rPr lang="en-US" sz="1000" u="sng"/>
                <a:t>endoplasmic</a:t>
              </a:r>
              <a:br>
                <a:rPr lang="en-US" sz="1000" u="sng"/>
              </a:br>
              <a:r>
                <a:rPr lang="en-US" sz="1000" u="sng"/>
                <a:t>reticulum</a:t>
              </a:r>
              <a:endParaRPr lang="en-US" sz="1000"/>
            </a:p>
          </p:txBody>
        </p:sp>
        <p:sp>
          <p:nvSpPr>
            <p:cNvPr id="525338" name="Line 26"/>
            <p:cNvSpPr>
              <a:spLocks noChangeShapeType="1"/>
            </p:cNvSpPr>
            <p:nvPr/>
          </p:nvSpPr>
          <p:spPr bwMode="auto">
            <a:xfrm flipV="1">
              <a:off x="3724" y="2152"/>
              <a:ext cx="485" cy="1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339" name="Line 27"/>
            <p:cNvSpPr>
              <a:spLocks noChangeShapeType="1"/>
            </p:cNvSpPr>
            <p:nvPr/>
          </p:nvSpPr>
          <p:spPr bwMode="auto">
            <a:xfrm flipV="1">
              <a:off x="3613" y="2059"/>
              <a:ext cx="161" cy="1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340" name="Line 28"/>
            <p:cNvSpPr>
              <a:spLocks noChangeShapeType="1"/>
            </p:cNvSpPr>
            <p:nvPr/>
          </p:nvSpPr>
          <p:spPr bwMode="auto">
            <a:xfrm flipV="1">
              <a:off x="3651" y="2049"/>
              <a:ext cx="132" cy="22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341" name="Line 29"/>
            <p:cNvSpPr>
              <a:spLocks noChangeShapeType="1"/>
            </p:cNvSpPr>
            <p:nvPr/>
          </p:nvSpPr>
          <p:spPr bwMode="auto">
            <a:xfrm flipH="1">
              <a:off x="2257" y="2559"/>
              <a:ext cx="841" cy="2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342" name="Line 30"/>
            <p:cNvSpPr>
              <a:spLocks noChangeShapeType="1"/>
            </p:cNvSpPr>
            <p:nvPr/>
          </p:nvSpPr>
          <p:spPr bwMode="auto">
            <a:xfrm flipV="1">
              <a:off x="2371" y="2796"/>
              <a:ext cx="588" cy="1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343" name="Line 31"/>
            <p:cNvSpPr>
              <a:spLocks noChangeShapeType="1"/>
            </p:cNvSpPr>
            <p:nvPr/>
          </p:nvSpPr>
          <p:spPr bwMode="auto">
            <a:xfrm flipV="1">
              <a:off x="2260" y="2980"/>
              <a:ext cx="671" cy="1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344" name="Text Box 32"/>
            <p:cNvSpPr txBox="1">
              <a:spLocks noChangeArrowheads="1"/>
            </p:cNvSpPr>
            <p:nvPr/>
          </p:nvSpPr>
          <p:spPr bwMode="auto">
            <a:xfrm>
              <a:off x="1924" y="3418"/>
              <a:ext cx="61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 u="sng"/>
                <a:t>Mitochondrion</a:t>
              </a:r>
            </a:p>
          </p:txBody>
        </p:sp>
        <p:sp>
          <p:nvSpPr>
            <p:cNvPr id="525345" name="Text Box 33"/>
            <p:cNvSpPr txBox="1">
              <a:spLocks noChangeArrowheads="1"/>
            </p:cNvSpPr>
            <p:nvPr/>
          </p:nvSpPr>
          <p:spPr bwMode="auto">
            <a:xfrm>
              <a:off x="2078" y="3568"/>
              <a:ext cx="53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 u="sng"/>
                <a:t>Peroxisome</a:t>
              </a:r>
            </a:p>
          </p:txBody>
        </p:sp>
        <p:sp>
          <p:nvSpPr>
            <p:cNvPr id="525346" name="Text Box 34"/>
            <p:cNvSpPr txBox="1">
              <a:spLocks noChangeArrowheads="1"/>
            </p:cNvSpPr>
            <p:nvPr/>
          </p:nvSpPr>
          <p:spPr bwMode="auto">
            <a:xfrm>
              <a:off x="1946" y="3675"/>
              <a:ext cx="7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 u="sng"/>
                <a:t>Plasma membrane</a:t>
              </a:r>
            </a:p>
          </p:txBody>
        </p:sp>
        <p:sp>
          <p:nvSpPr>
            <p:cNvPr id="525347" name="Line 35"/>
            <p:cNvSpPr>
              <a:spLocks noChangeShapeType="1"/>
            </p:cNvSpPr>
            <p:nvPr/>
          </p:nvSpPr>
          <p:spPr bwMode="auto">
            <a:xfrm flipH="1">
              <a:off x="2409" y="2957"/>
              <a:ext cx="899" cy="50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348" name="Line 36"/>
            <p:cNvSpPr>
              <a:spLocks noChangeShapeType="1"/>
            </p:cNvSpPr>
            <p:nvPr/>
          </p:nvSpPr>
          <p:spPr bwMode="auto">
            <a:xfrm flipV="1">
              <a:off x="2505" y="3079"/>
              <a:ext cx="700" cy="5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349" name="Line 37"/>
            <p:cNvSpPr>
              <a:spLocks noChangeShapeType="1"/>
            </p:cNvSpPr>
            <p:nvPr/>
          </p:nvSpPr>
          <p:spPr bwMode="auto">
            <a:xfrm flipV="1">
              <a:off x="2564" y="3239"/>
              <a:ext cx="753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350" name="Text Box 38"/>
            <p:cNvSpPr txBox="1">
              <a:spLocks noChangeArrowheads="1"/>
            </p:cNvSpPr>
            <p:nvPr/>
          </p:nvSpPr>
          <p:spPr bwMode="auto">
            <a:xfrm>
              <a:off x="3506" y="1589"/>
              <a:ext cx="563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 u="sng"/>
                <a:t>Rough</a:t>
              </a:r>
              <a:br>
                <a:rPr lang="en-US" sz="1000" u="sng"/>
              </a:br>
              <a:r>
                <a:rPr lang="en-US" sz="1000" u="sng"/>
                <a:t>endoplasmic</a:t>
              </a:r>
              <a:br>
                <a:rPr lang="en-US" sz="1000" u="sng"/>
              </a:br>
              <a:r>
                <a:rPr lang="en-US" sz="1000" u="sng"/>
                <a:t>reticulum</a:t>
              </a:r>
              <a:endParaRPr lang="en-US" sz="1000"/>
            </a:p>
          </p:txBody>
        </p:sp>
      </p:grpSp>
      <p:sp>
        <p:nvSpPr>
          <p:cNvPr id="525352" name="Text Box 40"/>
          <p:cNvSpPr txBox="1">
            <a:spLocks noChangeArrowheads="1"/>
          </p:cNvSpPr>
          <p:nvPr/>
        </p:nvSpPr>
        <p:spPr bwMode="auto">
          <a:xfrm>
            <a:off x="800100" y="5999163"/>
            <a:ext cx="10144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/>
              <a:t>Figure 4.4B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449263"/>
          </a:xfrm>
        </p:spPr>
        <p:txBody>
          <a:bodyPr/>
          <a:lstStyle/>
          <a:p>
            <a:r>
              <a:rPr lang="en-US" sz="2600"/>
              <a:t>ORGANELLES OF THE ENDOMEMBRANE SYSTEM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935288"/>
          </a:xfrm>
        </p:spPr>
        <p:txBody>
          <a:bodyPr/>
          <a:lstStyle/>
          <a:p>
            <a:r>
              <a:rPr lang="en-US"/>
              <a:t>4.5 The nucleus is the cell’s genetic control center</a:t>
            </a:r>
          </a:p>
          <a:p>
            <a:pPr lvl="1"/>
            <a:r>
              <a:rPr lang="en-US"/>
              <a:t>The largest organelle is usually the nucleus </a:t>
            </a:r>
          </a:p>
          <a:p>
            <a:pPr lvl="2"/>
            <a:r>
              <a:rPr lang="en-US"/>
              <a:t>Which is separated from the cytoplasm by the nuclear envelope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1541463"/>
          </a:xfrm>
        </p:spPr>
        <p:txBody>
          <a:bodyPr/>
          <a:lstStyle/>
          <a:p>
            <a:pPr lvl="1">
              <a:spcBef>
                <a:spcPct val="25000"/>
              </a:spcBef>
            </a:pPr>
            <a:r>
              <a:rPr lang="en-US" sz="2600"/>
              <a:t>The nucleus is the cellular control center</a:t>
            </a:r>
          </a:p>
          <a:p>
            <a:pPr lvl="2">
              <a:spcBef>
                <a:spcPct val="25000"/>
              </a:spcBef>
            </a:pPr>
            <a:r>
              <a:rPr lang="en-US" sz="2600"/>
              <a:t>Containing the cell’s DNA, which directs cellular activities </a:t>
            </a:r>
          </a:p>
        </p:txBody>
      </p:sp>
      <p:grpSp>
        <p:nvGrpSpPr>
          <p:cNvPr id="527382" name="Group 22"/>
          <p:cNvGrpSpPr>
            <a:grpSpLocks/>
          </p:cNvGrpSpPr>
          <p:nvPr/>
        </p:nvGrpSpPr>
        <p:grpSpPr bwMode="auto">
          <a:xfrm>
            <a:off x="2662238" y="2338388"/>
            <a:ext cx="5776912" cy="4054475"/>
            <a:chOff x="1677" y="1473"/>
            <a:chExt cx="3639" cy="2554"/>
          </a:xfrm>
        </p:grpSpPr>
        <p:pic>
          <p:nvPicPr>
            <p:cNvPr id="527365" name="Picture 5" descr="04_05NucleusER_U.jpg                                           0050AA83203                            BE5F24FD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40" y="1480"/>
              <a:ext cx="2593" cy="2533"/>
            </a:xfrm>
            <a:prstGeom prst="rect">
              <a:avLst/>
            </a:prstGeom>
            <a:noFill/>
          </p:spPr>
        </p:pic>
        <p:sp>
          <p:nvSpPr>
            <p:cNvPr id="527366" name="Text Box 6"/>
            <p:cNvSpPr txBox="1">
              <a:spLocks noChangeArrowheads="1"/>
            </p:cNvSpPr>
            <p:nvPr/>
          </p:nvSpPr>
          <p:spPr bwMode="auto">
            <a:xfrm>
              <a:off x="3626" y="1473"/>
              <a:ext cx="55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b="1"/>
                <a:t>Nucleus</a:t>
              </a:r>
            </a:p>
          </p:txBody>
        </p:sp>
        <p:sp>
          <p:nvSpPr>
            <p:cNvPr id="527367" name="Line 7"/>
            <p:cNvSpPr>
              <a:spLocks noChangeShapeType="1"/>
            </p:cNvSpPr>
            <p:nvPr/>
          </p:nvSpPr>
          <p:spPr bwMode="auto">
            <a:xfrm flipV="1">
              <a:off x="3447" y="1642"/>
              <a:ext cx="317" cy="1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368" name="Line 8"/>
            <p:cNvSpPr>
              <a:spLocks noChangeShapeType="1"/>
            </p:cNvSpPr>
            <p:nvPr/>
          </p:nvSpPr>
          <p:spPr bwMode="auto">
            <a:xfrm flipH="1" flipV="1">
              <a:off x="2532" y="1630"/>
              <a:ext cx="434" cy="25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369" name="Text Box 9"/>
            <p:cNvSpPr txBox="1">
              <a:spLocks noChangeArrowheads="1"/>
            </p:cNvSpPr>
            <p:nvPr/>
          </p:nvSpPr>
          <p:spPr bwMode="auto">
            <a:xfrm>
              <a:off x="1929" y="1518"/>
              <a:ext cx="63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/>
                <a:t>Chromatin</a:t>
              </a:r>
            </a:p>
          </p:txBody>
        </p:sp>
        <p:sp>
          <p:nvSpPr>
            <p:cNvPr id="527370" name="Line 10"/>
            <p:cNvSpPr>
              <a:spLocks noChangeShapeType="1"/>
            </p:cNvSpPr>
            <p:nvPr/>
          </p:nvSpPr>
          <p:spPr bwMode="auto">
            <a:xfrm flipH="1" flipV="1">
              <a:off x="2250" y="1879"/>
              <a:ext cx="792" cy="3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371" name="Text Box 11"/>
            <p:cNvSpPr txBox="1">
              <a:spLocks noChangeArrowheads="1"/>
            </p:cNvSpPr>
            <p:nvPr/>
          </p:nvSpPr>
          <p:spPr bwMode="auto">
            <a:xfrm>
              <a:off x="1677" y="1761"/>
              <a:ext cx="6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/>
                <a:t>Nucleolus</a:t>
              </a:r>
            </a:p>
          </p:txBody>
        </p:sp>
        <p:sp>
          <p:nvSpPr>
            <p:cNvPr id="527372" name="Line 12"/>
            <p:cNvSpPr>
              <a:spLocks noChangeShapeType="1"/>
            </p:cNvSpPr>
            <p:nvPr/>
          </p:nvSpPr>
          <p:spPr bwMode="auto">
            <a:xfrm flipH="1" flipV="1">
              <a:off x="2133" y="2319"/>
              <a:ext cx="100" cy="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373" name="Text Box 13"/>
            <p:cNvSpPr txBox="1">
              <a:spLocks noChangeArrowheads="1"/>
            </p:cNvSpPr>
            <p:nvPr/>
          </p:nvSpPr>
          <p:spPr bwMode="auto">
            <a:xfrm>
              <a:off x="1771" y="2195"/>
              <a:ext cx="3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/>
                <a:t>Pore</a:t>
              </a:r>
            </a:p>
          </p:txBody>
        </p:sp>
        <p:sp>
          <p:nvSpPr>
            <p:cNvPr id="527374" name="Line 14"/>
            <p:cNvSpPr>
              <a:spLocks noChangeShapeType="1"/>
            </p:cNvSpPr>
            <p:nvPr/>
          </p:nvSpPr>
          <p:spPr bwMode="auto">
            <a:xfrm>
              <a:off x="3981" y="3457"/>
              <a:ext cx="0" cy="3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375" name="Line 15"/>
            <p:cNvSpPr>
              <a:spLocks noChangeShapeType="1"/>
            </p:cNvSpPr>
            <p:nvPr/>
          </p:nvSpPr>
          <p:spPr bwMode="auto">
            <a:xfrm>
              <a:off x="3887" y="3678"/>
              <a:ext cx="94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376" name="Text Box 16"/>
            <p:cNvSpPr txBox="1">
              <a:spLocks noChangeArrowheads="1"/>
            </p:cNvSpPr>
            <p:nvPr/>
          </p:nvSpPr>
          <p:spPr bwMode="auto">
            <a:xfrm>
              <a:off x="3726" y="3835"/>
              <a:ext cx="67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/>
                <a:t>Ribosomes</a:t>
              </a:r>
            </a:p>
          </p:txBody>
        </p:sp>
        <p:sp>
          <p:nvSpPr>
            <p:cNvPr id="527377" name="Line 17"/>
            <p:cNvSpPr>
              <a:spLocks noChangeShapeType="1"/>
            </p:cNvSpPr>
            <p:nvPr/>
          </p:nvSpPr>
          <p:spPr bwMode="auto">
            <a:xfrm>
              <a:off x="4321" y="3152"/>
              <a:ext cx="223" cy="1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378" name="Text Box 18"/>
            <p:cNvSpPr txBox="1">
              <a:spLocks noChangeArrowheads="1"/>
            </p:cNvSpPr>
            <p:nvPr/>
          </p:nvSpPr>
          <p:spPr bwMode="auto">
            <a:xfrm>
              <a:off x="4518" y="3277"/>
              <a:ext cx="798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b="1"/>
                <a:t>Rough</a:t>
              </a:r>
              <a:br>
                <a:rPr lang="en-US" sz="1400" b="1"/>
              </a:br>
              <a:r>
                <a:rPr lang="en-US" sz="1400" b="1"/>
                <a:t>endoplasmic</a:t>
              </a:r>
              <a:br>
                <a:rPr lang="en-US" sz="1400" b="1"/>
              </a:br>
              <a:r>
                <a:rPr lang="en-US" sz="1400" b="1"/>
                <a:t>reticulum</a:t>
              </a:r>
            </a:p>
          </p:txBody>
        </p:sp>
        <p:sp>
          <p:nvSpPr>
            <p:cNvPr id="527379" name="Line 19"/>
            <p:cNvSpPr>
              <a:spLocks noChangeShapeType="1"/>
            </p:cNvSpPr>
            <p:nvPr/>
          </p:nvSpPr>
          <p:spPr bwMode="auto">
            <a:xfrm flipV="1">
              <a:off x="3705" y="1879"/>
              <a:ext cx="575" cy="5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380" name="Line 20"/>
            <p:cNvSpPr>
              <a:spLocks noChangeShapeType="1"/>
            </p:cNvSpPr>
            <p:nvPr/>
          </p:nvSpPr>
          <p:spPr bwMode="auto">
            <a:xfrm flipV="1">
              <a:off x="3705" y="1871"/>
              <a:ext cx="581" cy="4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381" name="Text Box 21"/>
            <p:cNvSpPr txBox="1">
              <a:spLocks noChangeArrowheads="1"/>
            </p:cNvSpPr>
            <p:nvPr/>
          </p:nvSpPr>
          <p:spPr bwMode="auto">
            <a:xfrm>
              <a:off x="4255" y="1548"/>
              <a:ext cx="947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/>
                <a:t>Two membranes</a:t>
              </a:r>
              <a:br>
                <a:rPr lang="en-US" sz="1400"/>
              </a:br>
              <a:r>
                <a:rPr lang="en-US" sz="1400"/>
                <a:t>of nuclear</a:t>
              </a:r>
              <a:br>
                <a:rPr lang="en-US" sz="1400"/>
              </a:br>
              <a:r>
                <a:rPr lang="en-US" sz="1400"/>
                <a:t>envelope</a:t>
              </a:r>
            </a:p>
          </p:txBody>
        </p:sp>
      </p:grpSp>
      <p:sp>
        <p:nvSpPr>
          <p:cNvPr id="527383" name="Text Box 23"/>
          <p:cNvSpPr txBox="1">
            <a:spLocks noChangeArrowheads="1"/>
          </p:cNvSpPr>
          <p:nvPr/>
        </p:nvSpPr>
        <p:spPr bwMode="auto">
          <a:xfrm>
            <a:off x="1460500" y="5999163"/>
            <a:ext cx="904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/>
              <a:t>Figure 4.5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4.6 Over</a:t>
            </a:r>
            <a:r>
              <a:rPr lang="en-US" sz="400"/>
              <a:t> </a:t>
            </a:r>
            <a:r>
              <a:rPr lang="en-US"/>
              <a:t>view: Many cell organelles are connected through the endomembrane system</a:t>
            </a:r>
          </a:p>
          <a:p>
            <a:pPr lvl="1"/>
            <a:r>
              <a:rPr lang="en-US"/>
              <a:t>The endomembrane system is a collection of membranous organelles </a:t>
            </a:r>
          </a:p>
          <a:p>
            <a:pPr lvl="2"/>
            <a:r>
              <a:rPr lang="en-US"/>
              <a:t>That manufactures and distributes cell products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187960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/>
              <a:t>The Art of Looking at Cells</a:t>
            </a:r>
          </a:p>
          <a:p>
            <a:pPr lvl="1">
              <a:spcBef>
                <a:spcPct val="25000"/>
              </a:spcBef>
            </a:pPr>
            <a:r>
              <a:rPr lang="en-US"/>
              <a:t>Early scientists who obser</a:t>
            </a:r>
            <a:r>
              <a:rPr lang="en-US" sz="400"/>
              <a:t> </a:t>
            </a:r>
            <a:r>
              <a:rPr lang="en-US"/>
              <a:t>ved cells</a:t>
            </a:r>
          </a:p>
          <a:p>
            <a:pPr lvl="2">
              <a:spcBef>
                <a:spcPct val="25000"/>
              </a:spcBef>
            </a:pPr>
            <a:r>
              <a:rPr lang="en-US"/>
              <a:t>Made detailed sketches of what they saw</a:t>
            </a:r>
          </a:p>
        </p:txBody>
      </p:sp>
      <p:pic>
        <p:nvPicPr>
          <p:cNvPr id="510982" name="Picture 6" descr="3716004002.jpg                                                 0050AA83203                            BE5F24FD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0800" y="2687638"/>
            <a:ext cx="3252788" cy="3713162"/>
          </a:xfrm>
          <a:prstGeom prst="rect">
            <a:avLst/>
          </a:prstGeom>
          <a:noFill/>
        </p:spPr>
      </p:pic>
      <p:pic>
        <p:nvPicPr>
          <p:cNvPr id="510983" name="Picture 7" descr="04_UN51Cajalretina_UP.jpg                                      0050AA83203                            BE5F24FD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2975" y="2578100"/>
            <a:ext cx="2505075" cy="3738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473325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sz="2400"/>
              <a:t>4.7 Smooth endoplasmic reticulum has a variety of functions</a:t>
            </a:r>
            <a:r>
              <a:rPr lang="en-US"/>
              <a:t> </a:t>
            </a:r>
          </a:p>
          <a:p>
            <a:pPr lvl="1">
              <a:spcBef>
                <a:spcPct val="25000"/>
              </a:spcBef>
            </a:pPr>
            <a:r>
              <a:rPr lang="en-US" sz="2200"/>
              <a:t>Smooth endoplasmic reticulum, or smooth ER </a:t>
            </a:r>
          </a:p>
          <a:p>
            <a:pPr lvl="2">
              <a:spcBef>
                <a:spcPct val="25000"/>
              </a:spcBef>
            </a:pPr>
            <a:r>
              <a:rPr lang="en-US" sz="2200"/>
              <a:t>Synthesizes lipids </a:t>
            </a:r>
          </a:p>
          <a:p>
            <a:pPr lvl="2">
              <a:spcBef>
                <a:spcPct val="25000"/>
              </a:spcBef>
            </a:pPr>
            <a:r>
              <a:rPr lang="en-US" sz="2200"/>
              <a:t>Processes toxins and drugs in liver cells</a:t>
            </a:r>
          </a:p>
          <a:p>
            <a:pPr lvl="2">
              <a:spcBef>
                <a:spcPct val="25000"/>
              </a:spcBef>
            </a:pPr>
            <a:r>
              <a:rPr lang="en-US" sz="2200"/>
              <a:t>Stores and releases calcium ions in muscle cells</a:t>
            </a:r>
            <a:endParaRPr lang="en-US"/>
          </a:p>
        </p:txBody>
      </p:sp>
      <p:grpSp>
        <p:nvGrpSpPr>
          <p:cNvPr id="529430" name="Group 22"/>
          <p:cNvGrpSpPr>
            <a:grpSpLocks/>
          </p:cNvGrpSpPr>
          <p:nvPr/>
        </p:nvGrpSpPr>
        <p:grpSpPr bwMode="auto">
          <a:xfrm>
            <a:off x="1460500" y="3352800"/>
            <a:ext cx="4919663" cy="2941638"/>
            <a:chOff x="920" y="2112"/>
            <a:chExt cx="3099" cy="1853"/>
          </a:xfrm>
        </p:grpSpPr>
        <p:pic>
          <p:nvPicPr>
            <p:cNvPr id="529413" name="Picture 5" descr="&#10;04_07ER_U.jpg                                                  0050AA83203                            BE5F24FD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16" y="2172"/>
              <a:ext cx="1635" cy="1793"/>
            </a:xfrm>
            <a:prstGeom prst="rect">
              <a:avLst/>
            </a:prstGeom>
            <a:noFill/>
          </p:spPr>
        </p:pic>
        <p:sp>
          <p:nvSpPr>
            <p:cNvPr id="529414" name="Text Box 6"/>
            <p:cNvSpPr txBox="1">
              <a:spLocks noChangeArrowheads="1"/>
            </p:cNvSpPr>
            <p:nvPr/>
          </p:nvSpPr>
          <p:spPr bwMode="auto">
            <a:xfrm>
              <a:off x="1986" y="2112"/>
              <a:ext cx="461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 b="1"/>
                <a:t>Smooth ER</a:t>
              </a:r>
            </a:p>
          </p:txBody>
        </p:sp>
        <p:sp>
          <p:nvSpPr>
            <p:cNvPr id="529415" name="Line 7"/>
            <p:cNvSpPr>
              <a:spLocks noChangeShapeType="1"/>
            </p:cNvSpPr>
            <p:nvPr/>
          </p:nvSpPr>
          <p:spPr bwMode="auto">
            <a:xfrm flipH="1" flipV="1">
              <a:off x="2324" y="2227"/>
              <a:ext cx="407" cy="2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416" name="Text Box 8"/>
            <p:cNvSpPr txBox="1">
              <a:spLocks noChangeArrowheads="1"/>
            </p:cNvSpPr>
            <p:nvPr/>
          </p:nvSpPr>
          <p:spPr bwMode="auto">
            <a:xfrm>
              <a:off x="1812" y="2363"/>
              <a:ext cx="425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 b="1"/>
                <a:t>Rough ER</a:t>
              </a:r>
            </a:p>
          </p:txBody>
        </p:sp>
        <p:sp>
          <p:nvSpPr>
            <p:cNvPr id="529417" name="Line 9"/>
            <p:cNvSpPr>
              <a:spLocks noChangeShapeType="1"/>
            </p:cNvSpPr>
            <p:nvPr/>
          </p:nvSpPr>
          <p:spPr bwMode="auto">
            <a:xfrm flipH="1" flipV="1">
              <a:off x="2136" y="2482"/>
              <a:ext cx="690" cy="3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418" name="Line 10"/>
            <p:cNvSpPr>
              <a:spLocks noChangeShapeType="1"/>
            </p:cNvSpPr>
            <p:nvPr/>
          </p:nvSpPr>
          <p:spPr bwMode="auto">
            <a:xfrm flipH="1" flipV="1">
              <a:off x="3435" y="2742"/>
              <a:ext cx="110" cy="4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419" name="Text Box 11"/>
            <p:cNvSpPr txBox="1">
              <a:spLocks noChangeArrowheads="1"/>
            </p:cNvSpPr>
            <p:nvPr/>
          </p:nvSpPr>
          <p:spPr bwMode="auto">
            <a:xfrm>
              <a:off x="3171" y="2547"/>
              <a:ext cx="3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Nuclear</a:t>
              </a:r>
              <a:br>
                <a:rPr lang="en-US" sz="800"/>
              </a:br>
              <a:r>
                <a:rPr lang="en-US" sz="800"/>
                <a:t>envelope</a:t>
              </a:r>
            </a:p>
          </p:txBody>
        </p:sp>
        <p:sp>
          <p:nvSpPr>
            <p:cNvPr id="529420" name="Line 12"/>
            <p:cNvSpPr>
              <a:spLocks noChangeShapeType="1"/>
            </p:cNvSpPr>
            <p:nvPr/>
          </p:nvSpPr>
          <p:spPr bwMode="auto">
            <a:xfrm>
              <a:off x="3264" y="3158"/>
              <a:ext cx="185" cy="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421" name="Line 13"/>
            <p:cNvSpPr>
              <a:spLocks noChangeShapeType="1"/>
            </p:cNvSpPr>
            <p:nvPr/>
          </p:nvSpPr>
          <p:spPr bwMode="auto">
            <a:xfrm>
              <a:off x="3292" y="3054"/>
              <a:ext cx="150" cy="14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422" name="Text Box 14"/>
            <p:cNvSpPr txBox="1">
              <a:spLocks noChangeArrowheads="1"/>
            </p:cNvSpPr>
            <p:nvPr/>
          </p:nvSpPr>
          <p:spPr bwMode="auto">
            <a:xfrm>
              <a:off x="3364" y="3225"/>
              <a:ext cx="425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 b="1"/>
                <a:t>Rough ER</a:t>
              </a:r>
            </a:p>
          </p:txBody>
        </p:sp>
        <p:sp>
          <p:nvSpPr>
            <p:cNvPr id="529423" name="Text Box 15"/>
            <p:cNvSpPr txBox="1">
              <a:spLocks noChangeArrowheads="1"/>
            </p:cNvSpPr>
            <p:nvPr/>
          </p:nvSpPr>
          <p:spPr bwMode="auto">
            <a:xfrm>
              <a:off x="3412" y="3141"/>
              <a:ext cx="437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Ribosomes</a:t>
              </a:r>
            </a:p>
          </p:txBody>
        </p:sp>
        <p:sp>
          <p:nvSpPr>
            <p:cNvPr id="529424" name="Text Box 16"/>
            <p:cNvSpPr txBox="1">
              <a:spLocks noChangeArrowheads="1"/>
            </p:cNvSpPr>
            <p:nvPr/>
          </p:nvSpPr>
          <p:spPr bwMode="auto">
            <a:xfrm>
              <a:off x="2477" y="3232"/>
              <a:ext cx="461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 b="1"/>
                <a:t>Smooth ER</a:t>
              </a:r>
            </a:p>
          </p:txBody>
        </p:sp>
        <p:sp>
          <p:nvSpPr>
            <p:cNvPr id="529425" name="Line 17"/>
            <p:cNvSpPr>
              <a:spLocks noChangeShapeType="1"/>
            </p:cNvSpPr>
            <p:nvPr/>
          </p:nvSpPr>
          <p:spPr bwMode="auto">
            <a:xfrm flipV="1">
              <a:off x="2684" y="3346"/>
              <a:ext cx="0" cy="2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426" name="Line 18"/>
            <p:cNvSpPr>
              <a:spLocks noChangeShapeType="1"/>
            </p:cNvSpPr>
            <p:nvPr/>
          </p:nvSpPr>
          <p:spPr bwMode="auto">
            <a:xfrm flipV="1">
              <a:off x="3578" y="3343"/>
              <a:ext cx="0" cy="2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427" name="Text Box 19"/>
            <p:cNvSpPr txBox="1">
              <a:spLocks noChangeArrowheads="1"/>
            </p:cNvSpPr>
            <p:nvPr/>
          </p:nvSpPr>
          <p:spPr bwMode="auto">
            <a:xfrm rot="16200000" flipH="1">
              <a:off x="3601" y="3542"/>
              <a:ext cx="70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TEM 45,000</a:t>
              </a:r>
              <a:r>
                <a:rPr lang="en-US" sz="800">
                  <a:sym typeface="Symbol" charset="2"/>
                </a:rPr>
                <a:t></a:t>
              </a:r>
              <a:endParaRPr lang="en-US" sz="800"/>
            </a:p>
          </p:txBody>
        </p:sp>
        <p:sp>
          <p:nvSpPr>
            <p:cNvPr id="529429" name="Text Box 21"/>
            <p:cNvSpPr txBox="1">
              <a:spLocks noChangeArrowheads="1"/>
            </p:cNvSpPr>
            <p:nvPr/>
          </p:nvSpPr>
          <p:spPr bwMode="auto">
            <a:xfrm>
              <a:off x="920" y="3779"/>
              <a:ext cx="57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 b="1"/>
                <a:t>Figure 4.7</a:t>
              </a:r>
              <a:endParaRPr lang="en-US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508250"/>
          </a:xfrm>
        </p:spPr>
        <p:txBody>
          <a:bodyPr/>
          <a:lstStyle/>
          <a:p>
            <a:r>
              <a:rPr lang="en-US"/>
              <a:t>4.8 Rough endoplasmic reticulum makes membrane and proteins</a:t>
            </a:r>
          </a:p>
          <a:p>
            <a:pPr lvl="1"/>
            <a:r>
              <a:rPr lang="en-US"/>
              <a:t>The rough ER </a:t>
            </a:r>
          </a:p>
          <a:p>
            <a:pPr lvl="2"/>
            <a:r>
              <a:rPr lang="en-US"/>
              <a:t>Manufactures membranes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163763"/>
          </a:xfrm>
        </p:spPr>
        <p:txBody>
          <a:bodyPr/>
          <a:lstStyle/>
          <a:p>
            <a:pPr lvl="1"/>
            <a:r>
              <a:rPr lang="en-US"/>
              <a:t>Ribosomes on the sur</a:t>
            </a:r>
            <a:r>
              <a:rPr lang="en-US" sz="400"/>
              <a:t> </a:t>
            </a:r>
            <a:r>
              <a:rPr lang="en-US"/>
              <a:t>face of the rough ER</a:t>
            </a:r>
          </a:p>
          <a:p>
            <a:pPr lvl="2"/>
            <a:r>
              <a:rPr lang="en-US"/>
              <a:t>Produce proteins that are secreted, </a:t>
            </a:r>
            <a:br>
              <a:rPr lang="en-US"/>
            </a:br>
            <a:r>
              <a:rPr lang="en-US"/>
              <a:t>inser</a:t>
            </a:r>
            <a:r>
              <a:rPr lang="en-US" sz="400"/>
              <a:t> </a:t>
            </a:r>
            <a:r>
              <a:rPr lang="en-US"/>
              <a:t>ted into membranes, or transpor</a:t>
            </a:r>
            <a:r>
              <a:rPr lang="en-US" sz="400"/>
              <a:t> </a:t>
            </a:r>
            <a:r>
              <a:rPr lang="en-US"/>
              <a:t>ted in vesicles to other organelles</a:t>
            </a:r>
          </a:p>
        </p:txBody>
      </p:sp>
      <p:pic>
        <p:nvPicPr>
          <p:cNvPr id="531461" name="Picture 5" descr="04_08RoughER_U.jpg                                             0050AA83203                            BE5F24FD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3300" y="2940050"/>
            <a:ext cx="4256088" cy="3376613"/>
          </a:xfrm>
          <a:prstGeom prst="rect">
            <a:avLst/>
          </a:prstGeom>
          <a:noFill/>
        </p:spPr>
      </p:pic>
      <p:grpSp>
        <p:nvGrpSpPr>
          <p:cNvPr id="531487" name="Group 31"/>
          <p:cNvGrpSpPr>
            <a:grpSpLocks/>
          </p:cNvGrpSpPr>
          <p:nvPr/>
        </p:nvGrpSpPr>
        <p:grpSpPr bwMode="auto">
          <a:xfrm>
            <a:off x="5954713" y="3332163"/>
            <a:ext cx="1992312" cy="1470025"/>
            <a:chOff x="3751" y="2099"/>
            <a:chExt cx="1255" cy="926"/>
          </a:xfrm>
        </p:grpSpPr>
        <p:sp>
          <p:nvSpPr>
            <p:cNvPr id="531462" name="Text Box 6"/>
            <p:cNvSpPr txBox="1">
              <a:spLocks noChangeArrowheads="1"/>
            </p:cNvSpPr>
            <p:nvPr/>
          </p:nvSpPr>
          <p:spPr bwMode="auto">
            <a:xfrm>
              <a:off x="4252" y="2507"/>
              <a:ext cx="75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/>
                <a:t>Secretory</a:t>
              </a:r>
              <a:br>
                <a:rPr lang="en-US" sz="1200"/>
              </a:br>
              <a:r>
                <a:rPr lang="en-US" sz="1200"/>
                <a:t>(glyco-) protein</a:t>
              </a:r>
              <a:br>
                <a:rPr lang="en-US" sz="1200"/>
              </a:br>
              <a:r>
                <a:rPr lang="en-US" sz="1200"/>
                <a:t>inside trans-</a:t>
              </a:r>
              <a:br>
                <a:rPr lang="en-US" sz="1200"/>
              </a:br>
              <a:r>
                <a:rPr lang="en-US" sz="1200"/>
                <a:t>port vesicle</a:t>
              </a:r>
            </a:p>
          </p:txBody>
        </p:sp>
        <p:sp>
          <p:nvSpPr>
            <p:cNvPr id="531473" name="Text Box 17"/>
            <p:cNvSpPr txBox="1">
              <a:spLocks noChangeArrowheads="1"/>
            </p:cNvSpPr>
            <p:nvPr/>
          </p:nvSpPr>
          <p:spPr bwMode="auto">
            <a:xfrm>
              <a:off x="3751" y="2099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 b="1">
                  <a:solidFill>
                    <a:schemeClr val="bg1"/>
                  </a:solidFill>
                </a:rPr>
                <a:t>4</a:t>
              </a:r>
              <a:endParaRPr lang="en-US" sz="1200" b="1"/>
            </a:p>
          </p:txBody>
        </p:sp>
      </p:grpSp>
      <p:grpSp>
        <p:nvGrpSpPr>
          <p:cNvPr id="531484" name="Group 28"/>
          <p:cNvGrpSpPr>
            <a:grpSpLocks/>
          </p:cNvGrpSpPr>
          <p:nvPr/>
        </p:nvGrpSpPr>
        <p:grpSpPr bwMode="auto">
          <a:xfrm>
            <a:off x="4368800" y="3182938"/>
            <a:ext cx="3367088" cy="1973262"/>
            <a:chOff x="2752" y="2005"/>
            <a:chExt cx="2121" cy="1243"/>
          </a:xfrm>
        </p:grpSpPr>
        <p:sp>
          <p:nvSpPr>
            <p:cNvPr id="531471" name="Text Box 15"/>
            <p:cNvSpPr txBox="1">
              <a:spLocks noChangeArrowheads="1"/>
            </p:cNvSpPr>
            <p:nvPr/>
          </p:nvSpPr>
          <p:spPr bwMode="auto">
            <a:xfrm>
              <a:off x="2752" y="2005"/>
              <a:ext cx="8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/>
                <a:t>Transport vesicle</a:t>
              </a:r>
              <a:br>
                <a:rPr lang="en-US" sz="1200"/>
              </a:br>
              <a:r>
                <a:rPr lang="en-US" sz="1200"/>
                <a:t>buds off</a:t>
              </a:r>
            </a:p>
          </p:txBody>
        </p:sp>
        <p:sp>
          <p:nvSpPr>
            <p:cNvPr id="531472" name="Line 16"/>
            <p:cNvSpPr>
              <a:spLocks noChangeShapeType="1"/>
            </p:cNvSpPr>
            <p:nvPr/>
          </p:nvSpPr>
          <p:spPr bwMode="auto">
            <a:xfrm flipH="1" flipV="1">
              <a:off x="3177" y="2212"/>
              <a:ext cx="313" cy="3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31482" name="Group 26"/>
            <p:cNvGrpSpPr>
              <a:grpSpLocks/>
            </p:cNvGrpSpPr>
            <p:nvPr/>
          </p:nvGrpSpPr>
          <p:grpSpPr bwMode="auto">
            <a:xfrm>
              <a:off x="3702" y="2940"/>
              <a:ext cx="1171" cy="308"/>
              <a:chOff x="3702" y="2940"/>
              <a:chExt cx="1171" cy="308"/>
            </a:xfrm>
          </p:grpSpPr>
          <p:sp>
            <p:nvSpPr>
              <p:cNvPr id="531463" name="Line 7"/>
              <p:cNvSpPr>
                <a:spLocks noChangeShapeType="1"/>
              </p:cNvSpPr>
              <p:nvPr/>
            </p:nvSpPr>
            <p:spPr bwMode="auto">
              <a:xfrm>
                <a:off x="3732" y="3163"/>
                <a:ext cx="52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464" name="Text Box 8"/>
              <p:cNvSpPr txBox="1">
                <a:spLocks noChangeArrowheads="1"/>
              </p:cNvSpPr>
              <p:nvPr/>
            </p:nvSpPr>
            <p:spPr bwMode="auto">
              <a:xfrm>
                <a:off x="4247" y="3075"/>
                <a:ext cx="62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/>
                  <a:t>Sugar chain</a:t>
                </a:r>
              </a:p>
            </p:txBody>
          </p:sp>
          <p:sp>
            <p:nvSpPr>
              <p:cNvPr id="531474" name="Text Box 18"/>
              <p:cNvSpPr txBox="1">
                <a:spLocks noChangeArrowheads="1"/>
              </p:cNvSpPr>
              <p:nvPr/>
            </p:nvSpPr>
            <p:spPr bwMode="auto">
              <a:xfrm>
                <a:off x="3702" y="2940"/>
                <a:ext cx="16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200" b="1">
                    <a:solidFill>
                      <a:schemeClr val="bg1"/>
                    </a:solidFill>
                  </a:rPr>
                  <a:t>3</a:t>
                </a:r>
                <a:endParaRPr lang="en-US" sz="1200" b="1"/>
              </a:p>
            </p:txBody>
          </p:sp>
        </p:grpSp>
      </p:grpSp>
      <p:grpSp>
        <p:nvGrpSpPr>
          <p:cNvPr id="531481" name="Group 25"/>
          <p:cNvGrpSpPr>
            <a:grpSpLocks/>
          </p:cNvGrpSpPr>
          <p:nvPr/>
        </p:nvGrpSpPr>
        <p:grpSpPr bwMode="auto">
          <a:xfrm>
            <a:off x="4838700" y="5364163"/>
            <a:ext cx="2852738" cy="696912"/>
            <a:chOff x="3048" y="3379"/>
            <a:chExt cx="1797" cy="439"/>
          </a:xfrm>
        </p:grpSpPr>
        <p:sp>
          <p:nvSpPr>
            <p:cNvPr id="531465" name="Line 9"/>
            <p:cNvSpPr>
              <a:spLocks noChangeShapeType="1"/>
            </p:cNvSpPr>
            <p:nvPr/>
          </p:nvSpPr>
          <p:spPr bwMode="auto">
            <a:xfrm>
              <a:off x="3539" y="3734"/>
              <a:ext cx="75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466" name="Text Box 10"/>
            <p:cNvSpPr txBox="1">
              <a:spLocks noChangeArrowheads="1"/>
            </p:cNvSpPr>
            <p:nvPr/>
          </p:nvSpPr>
          <p:spPr bwMode="auto">
            <a:xfrm>
              <a:off x="4264" y="3645"/>
              <a:ext cx="58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 b="1"/>
                <a:t>Rough ER</a:t>
              </a:r>
            </a:p>
          </p:txBody>
        </p:sp>
        <p:sp>
          <p:nvSpPr>
            <p:cNvPr id="531470" name="Text Box 14"/>
            <p:cNvSpPr txBox="1">
              <a:spLocks noChangeArrowheads="1"/>
            </p:cNvSpPr>
            <p:nvPr/>
          </p:nvSpPr>
          <p:spPr bwMode="auto">
            <a:xfrm>
              <a:off x="3210" y="3382"/>
              <a:ext cx="65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/>
                <a:t>Glycoprotein</a:t>
              </a:r>
            </a:p>
          </p:txBody>
        </p:sp>
        <p:sp>
          <p:nvSpPr>
            <p:cNvPr id="531475" name="Text Box 19"/>
            <p:cNvSpPr txBox="1">
              <a:spLocks noChangeArrowheads="1"/>
            </p:cNvSpPr>
            <p:nvPr/>
          </p:nvSpPr>
          <p:spPr bwMode="auto">
            <a:xfrm>
              <a:off x="3048" y="3379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 b="1">
                  <a:solidFill>
                    <a:schemeClr val="bg1"/>
                  </a:solidFill>
                </a:rPr>
                <a:t>2</a:t>
              </a:r>
              <a:endParaRPr lang="en-US" sz="1200" b="1"/>
            </a:p>
          </p:txBody>
        </p:sp>
      </p:grpSp>
      <p:grpSp>
        <p:nvGrpSpPr>
          <p:cNvPr id="531480" name="Group 24"/>
          <p:cNvGrpSpPr>
            <a:grpSpLocks/>
          </p:cNvGrpSpPr>
          <p:nvPr/>
        </p:nvGrpSpPr>
        <p:grpSpPr bwMode="auto">
          <a:xfrm>
            <a:off x="3622675" y="3629025"/>
            <a:ext cx="976313" cy="2184400"/>
            <a:chOff x="2282" y="2286"/>
            <a:chExt cx="615" cy="1376"/>
          </a:xfrm>
        </p:grpSpPr>
        <p:sp>
          <p:nvSpPr>
            <p:cNvPr id="531469" name="Text Box 13"/>
            <p:cNvSpPr txBox="1">
              <a:spLocks noChangeArrowheads="1"/>
            </p:cNvSpPr>
            <p:nvPr/>
          </p:nvSpPr>
          <p:spPr bwMode="auto">
            <a:xfrm>
              <a:off x="2282" y="3489"/>
              <a:ext cx="61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/>
                <a:t>Polypeptide</a:t>
              </a:r>
            </a:p>
          </p:txBody>
        </p:sp>
        <p:grpSp>
          <p:nvGrpSpPr>
            <p:cNvPr id="531479" name="Group 23"/>
            <p:cNvGrpSpPr>
              <a:grpSpLocks/>
            </p:cNvGrpSpPr>
            <p:nvPr/>
          </p:nvGrpSpPr>
          <p:grpSpPr bwMode="auto">
            <a:xfrm>
              <a:off x="2343" y="2286"/>
              <a:ext cx="546" cy="985"/>
              <a:chOff x="2343" y="2286"/>
              <a:chExt cx="546" cy="985"/>
            </a:xfrm>
          </p:grpSpPr>
          <p:sp>
            <p:nvSpPr>
              <p:cNvPr id="531467" name="Line 11"/>
              <p:cNvSpPr>
                <a:spLocks noChangeShapeType="1"/>
              </p:cNvSpPr>
              <p:nvPr/>
            </p:nvSpPr>
            <p:spPr bwMode="auto">
              <a:xfrm flipV="1">
                <a:off x="2606" y="2433"/>
                <a:ext cx="0" cy="4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468" name="Text Box 12"/>
              <p:cNvSpPr txBox="1">
                <a:spLocks noChangeArrowheads="1"/>
              </p:cNvSpPr>
              <p:nvPr/>
            </p:nvSpPr>
            <p:spPr bwMode="auto">
              <a:xfrm>
                <a:off x="2343" y="2286"/>
                <a:ext cx="54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200"/>
                  <a:t>Ribosome</a:t>
                </a:r>
              </a:p>
            </p:txBody>
          </p:sp>
          <p:sp>
            <p:nvSpPr>
              <p:cNvPr id="531476" name="Text Box 20"/>
              <p:cNvSpPr txBox="1">
                <a:spLocks noChangeArrowheads="1"/>
              </p:cNvSpPr>
              <p:nvPr/>
            </p:nvSpPr>
            <p:spPr bwMode="auto">
              <a:xfrm>
                <a:off x="2531" y="3098"/>
                <a:ext cx="16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200" b="1">
                    <a:solidFill>
                      <a:schemeClr val="bg1"/>
                    </a:solidFill>
                  </a:rPr>
                  <a:t>1</a:t>
                </a:r>
                <a:endParaRPr lang="en-US" sz="1200" b="1"/>
              </a:p>
            </p:txBody>
          </p:sp>
        </p:grpSp>
      </p:grpSp>
      <p:sp>
        <p:nvSpPr>
          <p:cNvPr id="531478" name="Text Box 22"/>
          <p:cNvSpPr txBox="1">
            <a:spLocks noChangeArrowheads="1"/>
          </p:cNvSpPr>
          <p:nvPr/>
        </p:nvSpPr>
        <p:spPr bwMode="auto">
          <a:xfrm>
            <a:off x="1460500" y="5999163"/>
            <a:ext cx="904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/>
              <a:t>Figure 4.8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1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1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1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1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1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1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1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1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97815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sz="2800"/>
              <a:t>4.9 The Golgi apparatus finishes, sor</a:t>
            </a:r>
            <a:r>
              <a:rPr lang="en-US" sz="400"/>
              <a:t> </a:t>
            </a:r>
            <a:r>
              <a:rPr lang="en-US" sz="2800"/>
              <a:t>ts, and ships cell products</a:t>
            </a:r>
            <a:endParaRPr lang="en-US"/>
          </a:p>
          <a:p>
            <a:pPr lvl="1">
              <a:spcBef>
                <a:spcPct val="25000"/>
              </a:spcBef>
            </a:pPr>
            <a:r>
              <a:rPr lang="en-US" sz="2600"/>
              <a:t>Stacks of membranous sacs receive and modify ER products</a:t>
            </a:r>
          </a:p>
          <a:p>
            <a:pPr lvl="2">
              <a:spcBef>
                <a:spcPct val="25000"/>
              </a:spcBef>
            </a:pPr>
            <a:r>
              <a:rPr lang="en-US" sz="2600"/>
              <a:t>Then ship them to other organelles or the cell sur</a:t>
            </a:r>
            <a:r>
              <a:rPr lang="en-US" sz="400"/>
              <a:t> </a:t>
            </a:r>
            <a:r>
              <a:rPr lang="en-US" sz="2600"/>
              <a:t>face</a:t>
            </a:r>
            <a:endParaRPr lang="en-US"/>
          </a:p>
        </p:txBody>
      </p:sp>
      <p:sp>
        <p:nvSpPr>
          <p:cNvPr id="532503" name="Text Box 23"/>
          <p:cNvSpPr txBox="1">
            <a:spLocks noChangeArrowheads="1"/>
          </p:cNvSpPr>
          <p:nvPr/>
        </p:nvSpPr>
        <p:spPr bwMode="auto">
          <a:xfrm>
            <a:off x="1460500" y="5999163"/>
            <a:ext cx="904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/>
              <a:t>Figure 4.9</a:t>
            </a:r>
            <a:endParaRPr lang="en-US"/>
          </a:p>
        </p:txBody>
      </p:sp>
      <p:grpSp>
        <p:nvGrpSpPr>
          <p:cNvPr id="532505" name="Group 25"/>
          <p:cNvGrpSpPr>
            <a:grpSpLocks/>
          </p:cNvGrpSpPr>
          <p:nvPr/>
        </p:nvGrpSpPr>
        <p:grpSpPr bwMode="auto">
          <a:xfrm>
            <a:off x="2838450" y="3441700"/>
            <a:ext cx="5170488" cy="2889250"/>
            <a:chOff x="1788" y="2168"/>
            <a:chExt cx="3257" cy="1820"/>
          </a:xfrm>
        </p:grpSpPr>
        <p:pic>
          <p:nvPicPr>
            <p:cNvPr id="532485" name="Picture 5" descr="04_09GolgiApparatus_CNL.jpg                                    0050AA83203                            BE5F24FD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52" y="2168"/>
              <a:ext cx="2491" cy="1560"/>
            </a:xfrm>
            <a:prstGeom prst="rect">
              <a:avLst/>
            </a:prstGeom>
            <a:noFill/>
          </p:spPr>
        </p:pic>
        <p:sp>
          <p:nvSpPr>
            <p:cNvPr id="532486" name="Line 6"/>
            <p:cNvSpPr>
              <a:spLocks noChangeShapeType="1"/>
            </p:cNvSpPr>
            <p:nvPr/>
          </p:nvSpPr>
          <p:spPr bwMode="auto">
            <a:xfrm flipV="1">
              <a:off x="4286" y="2644"/>
              <a:ext cx="0" cy="2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487" name="Text Box 7"/>
            <p:cNvSpPr txBox="1">
              <a:spLocks noChangeArrowheads="1"/>
            </p:cNvSpPr>
            <p:nvPr/>
          </p:nvSpPr>
          <p:spPr bwMode="auto">
            <a:xfrm>
              <a:off x="3895" y="2486"/>
              <a:ext cx="7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/>
                <a:t>Golgi apparatus</a:t>
              </a:r>
            </a:p>
          </p:txBody>
        </p:sp>
        <p:sp>
          <p:nvSpPr>
            <p:cNvPr id="532488" name="Text Box 8"/>
            <p:cNvSpPr txBox="1">
              <a:spLocks noChangeArrowheads="1"/>
            </p:cNvSpPr>
            <p:nvPr/>
          </p:nvSpPr>
          <p:spPr bwMode="auto">
            <a:xfrm rot="16200000" flipH="1">
              <a:off x="4524" y="3170"/>
              <a:ext cx="87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/>
                <a:t>TEM 130,000</a:t>
              </a:r>
              <a:r>
                <a:rPr lang="en-US" sz="1200">
                  <a:sym typeface="Symbol" charset="2"/>
                </a:rPr>
                <a:t></a:t>
              </a:r>
              <a:endParaRPr lang="en-US" sz="1200"/>
            </a:p>
          </p:txBody>
        </p:sp>
        <p:sp>
          <p:nvSpPr>
            <p:cNvPr id="532491" name="Text Box 11"/>
            <p:cNvSpPr txBox="1">
              <a:spLocks noChangeArrowheads="1"/>
            </p:cNvSpPr>
            <p:nvPr/>
          </p:nvSpPr>
          <p:spPr bwMode="auto">
            <a:xfrm>
              <a:off x="3175" y="3542"/>
              <a:ext cx="627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/>
                <a:t>Transport</a:t>
              </a:r>
              <a:br>
                <a:rPr lang="en-US" sz="1200"/>
              </a:br>
              <a:r>
                <a:rPr lang="en-US" sz="1200"/>
                <a:t>vesicle from</a:t>
              </a:r>
              <a:br>
                <a:rPr lang="en-US" sz="1200"/>
              </a:br>
              <a:r>
                <a:rPr lang="en-US" sz="1200"/>
                <a:t>the Golgi</a:t>
              </a:r>
            </a:p>
          </p:txBody>
        </p:sp>
        <p:sp>
          <p:nvSpPr>
            <p:cNvPr id="532492" name="Line 12"/>
            <p:cNvSpPr>
              <a:spLocks noChangeShapeType="1"/>
            </p:cNvSpPr>
            <p:nvPr/>
          </p:nvSpPr>
          <p:spPr bwMode="auto">
            <a:xfrm flipH="1">
              <a:off x="2663" y="3347"/>
              <a:ext cx="346" cy="3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493" name="Text Box 13"/>
            <p:cNvSpPr txBox="1">
              <a:spLocks noChangeArrowheads="1"/>
            </p:cNvSpPr>
            <p:nvPr/>
          </p:nvSpPr>
          <p:spPr bwMode="auto">
            <a:xfrm>
              <a:off x="2046" y="3700"/>
              <a:ext cx="9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 b="1"/>
                <a:t>“Shipping” side</a:t>
              </a:r>
              <a:br>
                <a:rPr lang="en-US" sz="1200" b="1"/>
              </a:br>
              <a:r>
                <a:rPr lang="en-US" sz="1200" b="1"/>
                <a:t>of Golgi apparatus</a:t>
              </a:r>
            </a:p>
          </p:txBody>
        </p:sp>
        <p:sp>
          <p:nvSpPr>
            <p:cNvPr id="532494" name="Line 14"/>
            <p:cNvSpPr>
              <a:spLocks noChangeShapeType="1"/>
            </p:cNvSpPr>
            <p:nvPr/>
          </p:nvSpPr>
          <p:spPr bwMode="auto">
            <a:xfrm flipH="1" flipV="1">
              <a:off x="2390" y="3337"/>
              <a:ext cx="204" cy="3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495" name="Line 15"/>
            <p:cNvSpPr>
              <a:spLocks noChangeShapeType="1"/>
            </p:cNvSpPr>
            <p:nvPr/>
          </p:nvSpPr>
          <p:spPr bwMode="auto">
            <a:xfrm flipH="1" flipV="1">
              <a:off x="2415" y="3068"/>
              <a:ext cx="121" cy="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496" name="Line 16"/>
            <p:cNvSpPr>
              <a:spLocks noChangeShapeType="1"/>
            </p:cNvSpPr>
            <p:nvPr/>
          </p:nvSpPr>
          <p:spPr bwMode="auto">
            <a:xfrm flipH="1" flipV="1">
              <a:off x="2659" y="2855"/>
              <a:ext cx="220" cy="26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497" name="Line 17"/>
            <p:cNvSpPr>
              <a:spLocks noChangeShapeType="1"/>
            </p:cNvSpPr>
            <p:nvPr/>
          </p:nvSpPr>
          <p:spPr bwMode="auto">
            <a:xfrm>
              <a:off x="3178" y="2489"/>
              <a:ext cx="50" cy="10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498" name="Text Box 18"/>
            <p:cNvSpPr txBox="1">
              <a:spLocks noChangeArrowheads="1"/>
            </p:cNvSpPr>
            <p:nvPr/>
          </p:nvSpPr>
          <p:spPr bwMode="auto">
            <a:xfrm>
              <a:off x="3128" y="2587"/>
              <a:ext cx="54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/>
                <a:t>Golgi</a:t>
              </a:r>
              <a:br>
                <a:rPr lang="en-US" sz="1200"/>
              </a:br>
              <a:r>
                <a:rPr lang="en-US" sz="1200"/>
                <a:t>apparatus</a:t>
              </a:r>
            </a:p>
          </p:txBody>
        </p:sp>
        <p:sp>
          <p:nvSpPr>
            <p:cNvPr id="532499" name="Text Box 19"/>
            <p:cNvSpPr txBox="1">
              <a:spLocks noChangeArrowheads="1"/>
            </p:cNvSpPr>
            <p:nvPr/>
          </p:nvSpPr>
          <p:spPr bwMode="auto">
            <a:xfrm>
              <a:off x="1902" y="2559"/>
              <a:ext cx="10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 b="1"/>
                <a:t>“Receiving” side of</a:t>
              </a:r>
              <a:br>
                <a:rPr lang="en-US" sz="1200" b="1"/>
              </a:br>
              <a:r>
                <a:rPr lang="en-US" sz="1200" b="1"/>
                <a:t>Golgi apparatus</a:t>
              </a:r>
            </a:p>
          </p:txBody>
        </p:sp>
        <p:sp>
          <p:nvSpPr>
            <p:cNvPr id="532500" name="Text Box 20"/>
            <p:cNvSpPr txBox="1">
              <a:spLocks noChangeArrowheads="1"/>
            </p:cNvSpPr>
            <p:nvPr/>
          </p:nvSpPr>
          <p:spPr bwMode="auto">
            <a:xfrm>
              <a:off x="2011" y="2820"/>
              <a:ext cx="526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/>
                <a:t>Transport</a:t>
              </a:r>
              <a:br>
                <a:rPr lang="en-US" sz="1200"/>
              </a:br>
              <a:r>
                <a:rPr lang="en-US" sz="1200"/>
                <a:t>vesicle</a:t>
              </a:r>
              <a:br>
                <a:rPr lang="en-US" sz="1200"/>
              </a:br>
              <a:r>
                <a:rPr lang="en-US" sz="1200"/>
                <a:t>from ER</a:t>
              </a:r>
            </a:p>
          </p:txBody>
        </p:sp>
        <p:sp>
          <p:nvSpPr>
            <p:cNvPr id="532501" name="Text Box 21"/>
            <p:cNvSpPr txBox="1">
              <a:spLocks noChangeArrowheads="1"/>
            </p:cNvSpPr>
            <p:nvPr/>
          </p:nvSpPr>
          <p:spPr bwMode="auto">
            <a:xfrm>
              <a:off x="1788" y="3234"/>
              <a:ext cx="6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/>
                <a:t>New vesicle</a:t>
              </a:r>
              <a:br>
                <a:rPr lang="en-US" sz="1200"/>
              </a:br>
              <a:r>
                <a:rPr lang="en-US" sz="1200"/>
                <a:t>forming</a:t>
              </a:r>
            </a:p>
          </p:txBody>
        </p:sp>
        <p:sp>
          <p:nvSpPr>
            <p:cNvPr id="532504" name="Freeform 24"/>
            <p:cNvSpPr>
              <a:spLocks/>
            </p:cNvSpPr>
            <p:nvPr/>
          </p:nvSpPr>
          <p:spPr bwMode="auto">
            <a:xfrm>
              <a:off x="3424" y="3264"/>
              <a:ext cx="523" cy="234"/>
            </a:xfrm>
            <a:custGeom>
              <a:avLst/>
              <a:gdLst/>
              <a:ahLst/>
              <a:cxnLst>
                <a:cxn ang="0">
                  <a:pos x="22" y="85"/>
                </a:cxn>
                <a:cxn ang="0">
                  <a:pos x="0" y="234"/>
                </a:cxn>
                <a:cxn ang="0">
                  <a:pos x="523" y="0"/>
                </a:cxn>
              </a:cxnLst>
              <a:rect l="0" t="0" r="r" b="b"/>
              <a:pathLst>
                <a:path w="523" h="234">
                  <a:moveTo>
                    <a:pt x="22" y="85"/>
                  </a:moveTo>
                  <a:lnTo>
                    <a:pt x="0" y="234"/>
                  </a:lnTo>
                  <a:lnTo>
                    <a:pt x="523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508250"/>
          </a:xfrm>
        </p:spPr>
        <p:txBody>
          <a:bodyPr/>
          <a:lstStyle/>
          <a:p>
            <a:r>
              <a:rPr lang="en-US"/>
              <a:t>4.10 Lysosomes are digestive compar</a:t>
            </a:r>
            <a:r>
              <a:rPr lang="en-US" sz="400"/>
              <a:t> </a:t>
            </a:r>
            <a:r>
              <a:rPr lang="en-US"/>
              <a:t>tments within a cell</a:t>
            </a:r>
          </a:p>
          <a:p>
            <a:pPr lvl="1"/>
            <a:r>
              <a:rPr lang="en-US"/>
              <a:t>Lysosomes are sacs of enzymes </a:t>
            </a:r>
          </a:p>
          <a:p>
            <a:pPr lvl="2"/>
            <a:r>
              <a:rPr lang="en-US"/>
              <a:t>That function in digestion within a cell</a:t>
            </a:r>
          </a:p>
        </p:txBody>
      </p:sp>
      <p:sp>
        <p:nvSpPr>
          <p:cNvPr id="533508" name="Text Box 4"/>
          <p:cNvSpPr txBox="1">
            <a:spLocks noChangeArrowheads="1"/>
          </p:cNvSpPr>
          <p:nvPr/>
        </p:nvSpPr>
        <p:spPr bwMode="auto">
          <a:xfrm>
            <a:off x="1460500" y="6164263"/>
            <a:ext cx="1098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/>
              <a:t>Figure 4.10A</a:t>
            </a:r>
            <a:endParaRPr lang="en-US"/>
          </a:p>
        </p:txBody>
      </p:sp>
      <p:pic>
        <p:nvPicPr>
          <p:cNvPr id="533510" name="Picture 6" descr="04_10aLysosomStructFxn_3_U.jpg                                 0050AA83203                            BE5F24FD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6075" y="3187700"/>
            <a:ext cx="3343275" cy="3273425"/>
          </a:xfrm>
          <a:prstGeom prst="rect">
            <a:avLst/>
          </a:prstGeom>
          <a:noFill/>
        </p:spPr>
      </p:pic>
      <p:grpSp>
        <p:nvGrpSpPr>
          <p:cNvPr id="533545" name="Group 41"/>
          <p:cNvGrpSpPr>
            <a:grpSpLocks/>
          </p:cNvGrpSpPr>
          <p:nvPr/>
        </p:nvGrpSpPr>
        <p:grpSpPr bwMode="auto">
          <a:xfrm>
            <a:off x="5241925" y="4065588"/>
            <a:ext cx="849313" cy="276225"/>
            <a:chOff x="3726" y="2561"/>
            <a:chExt cx="535" cy="174"/>
          </a:xfrm>
        </p:grpSpPr>
        <p:sp>
          <p:nvSpPr>
            <p:cNvPr id="533511" name="Text Box 7"/>
            <p:cNvSpPr txBox="1">
              <a:spLocks noChangeArrowheads="1"/>
            </p:cNvSpPr>
            <p:nvPr/>
          </p:nvSpPr>
          <p:spPr bwMode="auto">
            <a:xfrm>
              <a:off x="3827" y="2561"/>
              <a:ext cx="43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600"/>
                <a:t>Golgi</a:t>
              </a:r>
              <a:br>
                <a:rPr lang="en-US" sz="600"/>
              </a:br>
              <a:r>
                <a:rPr lang="en-US" sz="600"/>
                <a:t>apparatus</a:t>
              </a:r>
              <a:endParaRPr lang="en-US" sz="600" b="1"/>
            </a:p>
          </p:txBody>
        </p:sp>
        <p:sp>
          <p:nvSpPr>
            <p:cNvPr id="533512" name="Line 8"/>
            <p:cNvSpPr>
              <a:spLocks noChangeShapeType="1"/>
            </p:cNvSpPr>
            <p:nvPr/>
          </p:nvSpPr>
          <p:spPr bwMode="auto">
            <a:xfrm flipV="1">
              <a:off x="3726" y="2643"/>
              <a:ext cx="156" cy="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3551" name="Group 47"/>
          <p:cNvGrpSpPr>
            <a:grpSpLocks/>
          </p:cNvGrpSpPr>
          <p:nvPr/>
        </p:nvGrpSpPr>
        <p:grpSpPr bwMode="auto">
          <a:xfrm>
            <a:off x="3321050" y="4129088"/>
            <a:ext cx="906463" cy="368300"/>
            <a:chOff x="2516" y="2601"/>
            <a:chExt cx="571" cy="232"/>
          </a:xfrm>
        </p:grpSpPr>
        <p:sp>
          <p:nvSpPr>
            <p:cNvPr id="533516" name="Line 12"/>
            <p:cNvSpPr>
              <a:spLocks noChangeShapeType="1"/>
            </p:cNvSpPr>
            <p:nvPr/>
          </p:nvSpPr>
          <p:spPr bwMode="auto">
            <a:xfrm>
              <a:off x="2516" y="2687"/>
              <a:ext cx="11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517" name="Text Box 13"/>
            <p:cNvSpPr txBox="1">
              <a:spLocks noChangeArrowheads="1"/>
            </p:cNvSpPr>
            <p:nvPr/>
          </p:nvSpPr>
          <p:spPr bwMode="auto">
            <a:xfrm>
              <a:off x="2582" y="2601"/>
              <a:ext cx="505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600"/>
                <a:t>Plasma</a:t>
              </a:r>
              <a:br>
                <a:rPr lang="en-US" sz="600"/>
              </a:br>
              <a:r>
                <a:rPr lang="en-US" sz="600"/>
                <a:t>membrane</a:t>
              </a:r>
            </a:p>
            <a:p>
              <a:endParaRPr lang="en-US" sz="600" b="1"/>
            </a:p>
          </p:txBody>
        </p:sp>
      </p:grpSp>
      <p:sp>
        <p:nvSpPr>
          <p:cNvPr id="533518" name="Text Box 14"/>
          <p:cNvSpPr txBox="1">
            <a:spLocks noChangeArrowheads="1"/>
          </p:cNvSpPr>
          <p:nvPr/>
        </p:nvSpPr>
        <p:spPr bwMode="auto">
          <a:xfrm>
            <a:off x="2857500" y="5033963"/>
            <a:ext cx="5953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600"/>
              <a:t>“Food”</a:t>
            </a:r>
            <a:endParaRPr lang="en-US" sz="600" b="1"/>
          </a:p>
        </p:txBody>
      </p:sp>
      <p:grpSp>
        <p:nvGrpSpPr>
          <p:cNvPr id="533549" name="Group 45"/>
          <p:cNvGrpSpPr>
            <a:grpSpLocks/>
          </p:cNvGrpSpPr>
          <p:nvPr/>
        </p:nvGrpSpPr>
        <p:grpSpPr bwMode="auto">
          <a:xfrm>
            <a:off x="4137025" y="5681663"/>
            <a:ext cx="622300" cy="385762"/>
            <a:chOff x="3030" y="3579"/>
            <a:chExt cx="392" cy="243"/>
          </a:xfrm>
        </p:grpSpPr>
        <p:sp>
          <p:nvSpPr>
            <p:cNvPr id="533520" name="Line 16"/>
            <p:cNvSpPr>
              <a:spLocks noChangeShapeType="1"/>
            </p:cNvSpPr>
            <p:nvPr/>
          </p:nvSpPr>
          <p:spPr bwMode="auto">
            <a:xfrm>
              <a:off x="3228" y="3579"/>
              <a:ext cx="0" cy="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521" name="Text Box 17"/>
            <p:cNvSpPr txBox="1">
              <a:spLocks noChangeArrowheads="1"/>
            </p:cNvSpPr>
            <p:nvPr/>
          </p:nvSpPr>
          <p:spPr bwMode="auto">
            <a:xfrm>
              <a:off x="3030" y="3648"/>
              <a:ext cx="39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600"/>
                <a:t>Food</a:t>
              </a:r>
              <a:br>
                <a:rPr lang="en-US" sz="600"/>
              </a:br>
              <a:r>
                <a:rPr lang="en-US" sz="600"/>
                <a:t>vacuole</a:t>
              </a:r>
              <a:endParaRPr lang="en-US" sz="600" b="1"/>
            </a:p>
          </p:txBody>
        </p:sp>
      </p:grpSp>
      <p:sp>
        <p:nvSpPr>
          <p:cNvPr id="533522" name="Text Box 18"/>
          <p:cNvSpPr txBox="1">
            <a:spLocks noChangeArrowheads="1"/>
          </p:cNvSpPr>
          <p:nvPr/>
        </p:nvSpPr>
        <p:spPr bwMode="auto">
          <a:xfrm>
            <a:off x="5075238" y="5461000"/>
            <a:ext cx="184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600" b="1"/>
          </a:p>
        </p:txBody>
      </p:sp>
      <p:grpSp>
        <p:nvGrpSpPr>
          <p:cNvPr id="533547" name="Group 43"/>
          <p:cNvGrpSpPr>
            <a:grpSpLocks/>
          </p:cNvGrpSpPr>
          <p:nvPr/>
        </p:nvGrpSpPr>
        <p:grpSpPr bwMode="auto">
          <a:xfrm>
            <a:off x="4864100" y="4799013"/>
            <a:ext cx="663575" cy="650875"/>
            <a:chOff x="3488" y="3023"/>
            <a:chExt cx="418" cy="410"/>
          </a:xfrm>
        </p:grpSpPr>
        <p:sp>
          <p:nvSpPr>
            <p:cNvPr id="533524" name="Line 20"/>
            <p:cNvSpPr>
              <a:spLocks noChangeShapeType="1"/>
            </p:cNvSpPr>
            <p:nvPr/>
          </p:nvSpPr>
          <p:spPr bwMode="auto">
            <a:xfrm flipH="1">
              <a:off x="3682" y="3194"/>
              <a:ext cx="119" cy="1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525" name="Line 21"/>
            <p:cNvSpPr>
              <a:spLocks noChangeShapeType="1"/>
            </p:cNvSpPr>
            <p:nvPr/>
          </p:nvSpPr>
          <p:spPr bwMode="auto">
            <a:xfrm>
              <a:off x="3527" y="3313"/>
              <a:ext cx="151" cy="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33540" name="Group 36"/>
            <p:cNvGrpSpPr>
              <a:grpSpLocks/>
            </p:cNvGrpSpPr>
            <p:nvPr/>
          </p:nvGrpSpPr>
          <p:grpSpPr bwMode="auto">
            <a:xfrm>
              <a:off x="3488" y="3023"/>
              <a:ext cx="418" cy="410"/>
              <a:chOff x="3488" y="3023"/>
              <a:chExt cx="418" cy="410"/>
            </a:xfrm>
          </p:grpSpPr>
          <p:sp>
            <p:nvSpPr>
              <p:cNvPr id="533523" name="Text Box 19"/>
              <p:cNvSpPr txBox="1">
                <a:spLocks noChangeArrowheads="1"/>
              </p:cNvSpPr>
              <p:nvPr/>
            </p:nvSpPr>
            <p:spPr bwMode="auto">
              <a:xfrm>
                <a:off x="3525" y="3317"/>
                <a:ext cx="381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600" b="1"/>
                  <a:t>Lysosomes</a:t>
                </a:r>
              </a:p>
            </p:txBody>
          </p:sp>
          <p:sp>
            <p:nvSpPr>
              <p:cNvPr id="533530" name="Text Box 26"/>
              <p:cNvSpPr txBox="1">
                <a:spLocks noChangeArrowheads="1"/>
              </p:cNvSpPr>
              <p:nvPr/>
            </p:nvSpPr>
            <p:spPr bwMode="auto">
              <a:xfrm>
                <a:off x="3488" y="3023"/>
                <a:ext cx="143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600" b="1">
                    <a:solidFill>
                      <a:schemeClr val="bg1"/>
                    </a:solidFill>
                  </a:rPr>
                  <a:t>2</a:t>
                </a:r>
                <a:endParaRPr lang="en-US" sz="600" b="1"/>
              </a:p>
            </p:txBody>
          </p:sp>
        </p:grpSp>
      </p:grpSp>
      <p:grpSp>
        <p:nvGrpSpPr>
          <p:cNvPr id="533546" name="Group 42"/>
          <p:cNvGrpSpPr>
            <a:grpSpLocks/>
          </p:cNvGrpSpPr>
          <p:nvPr/>
        </p:nvGrpSpPr>
        <p:grpSpPr bwMode="auto">
          <a:xfrm>
            <a:off x="5578475" y="4745038"/>
            <a:ext cx="688975" cy="1096962"/>
            <a:chOff x="3938" y="2989"/>
            <a:chExt cx="434" cy="691"/>
          </a:xfrm>
        </p:grpSpPr>
        <p:sp>
          <p:nvSpPr>
            <p:cNvPr id="533514" name="Line 10"/>
            <p:cNvSpPr>
              <a:spLocks noChangeShapeType="1"/>
            </p:cNvSpPr>
            <p:nvPr/>
          </p:nvSpPr>
          <p:spPr bwMode="auto">
            <a:xfrm flipV="1">
              <a:off x="4091" y="3265"/>
              <a:ext cx="0" cy="1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33542" name="Group 38"/>
            <p:cNvGrpSpPr>
              <a:grpSpLocks/>
            </p:cNvGrpSpPr>
            <p:nvPr/>
          </p:nvGrpSpPr>
          <p:grpSpPr bwMode="auto">
            <a:xfrm>
              <a:off x="3938" y="2989"/>
              <a:ext cx="434" cy="691"/>
              <a:chOff x="3938" y="2989"/>
              <a:chExt cx="434" cy="691"/>
            </a:xfrm>
          </p:grpSpPr>
          <p:sp>
            <p:nvSpPr>
              <p:cNvPr id="533513" name="Text Box 9"/>
              <p:cNvSpPr txBox="1">
                <a:spLocks noChangeArrowheads="1"/>
              </p:cNvSpPr>
              <p:nvPr/>
            </p:nvSpPr>
            <p:spPr bwMode="auto">
              <a:xfrm>
                <a:off x="3938" y="2989"/>
                <a:ext cx="434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600"/>
                  <a:t>Lysosome</a:t>
                </a:r>
                <a:br>
                  <a:rPr lang="en-US" sz="600"/>
                </a:br>
                <a:r>
                  <a:rPr lang="en-US" sz="600"/>
                  <a:t>engulfing</a:t>
                </a:r>
                <a:br>
                  <a:rPr lang="en-US" sz="600"/>
                </a:br>
                <a:r>
                  <a:rPr lang="en-US" sz="600"/>
                  <a:t>damaged</a:t>
                </a:r>
                <a:br>
                  <a:rPr lang="en-US" sz="600"/>
                </a:br>
                <a:r>
                  <a:rPr lang="en-US" sz="600"/>
                  <a:t>organelle</a:t>
                </a:r>
              </a:p>
              <a:p>
                <a:endParaRPr lang="en-US" sz="600" b="1"/>
              </a:p>
            </p:txBody>
          </p:sp>
          <p:sp>
            <p:nvSpPr>
              <p:cNvPr id="533531" name="Text Box 27"/>
              <p:cNvSpPr txBox="1">
                <a:spLocks noChangeArrowheads="1"/>
              </p:cNvSpPr>
              <p:nvPr/>
            </p:nvSpPr>
            <p:spPr bwMode="auto">
              <a:xfrm>
                <a:off x="4110" y="3564"/>
                <a:ext cx="143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600" b="1">
                    <a:solidFill>
                      <a:schemeClr val="bg1"/>
                    </a:solidFill>
                  </a:rPr>
                  <a:t>5</a:t>
                </a:r>
                <a:endParaRPr lang="en-US" sz="600" b="1"/>
              </a:p>
            </p:txBody>
          </p:sp>
        </p:grpSp>
      </p:grpSp>
      <p:grpSp>
        <p:nvGrpSpPr>
          <p:cNvPr id="533548" name="Group 44"/>
          <p:cNvGrpSpPr>
            <a:grpSpLocks/>
          </p:cNvGrpSpPr>
          <p:nvPr/>
        </p:nvGrpSpPr>
        <p:grpSpPr bwMode="auto">
          <a:xfrm>
            <a:off x="4899025" y="5734050"/>
            <a:ext cx="887413" cy="434975"/>
            <a:chOff x="3510" y="3612"/>
            <a:chExt cx="559" cy="274"/>
          </a:xfrm>
        </p:grpSpPr>
        <p:sp>
          <p:nvSpPr>
            <p:cNvPr id="533527" name="Line 23"/>
            <p:cNvSpPr>
              <a:spLocks noChangeShapeType="1"/>
            </p:cNvSpPr>
            <p:nvPr/>
          </p:nvSpPr>
          <p:spPr bwMode="auto">
            <a:xfrm flipV="1">
              <a:off x="3757" y="3769"/>
              <a:ext cx="137" cy="1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528" name="Line 24"/>
            <p:cNvSpPr>
              <a:spLocks noChangeShapeType="1"/>
            </p:cNvSpPr>
            <p:nvPr/>
          </p:nvSpPr>
          <p:spPr bwMode="auto">
            <a:xfrm flipH="1" flipV="1">
              <a:off x="3894" y="3770"/>
              <a:ext cx="150" cy="5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33541" name="Group 37"/>
            <p:cNvGrpSpPr>
              <a:grpSpLocks/>
            </p:cNvGrpSpPr>
            <p:nvPr/>
          </p:nvGrpSpPr>
          <p:grpSpPr bwMode="auto">
            <a:xfrm>
              <a:off x="3510" y="3612"/>
              <a:ext cx="559" cy="172"/>
              <a:chOff x="3510" y="3612"/>
              <a:chExt cx="559" cy="172"/>
            </a:xfrm>
          </p:grpSpPr>
          <p:sp>
            <p:nvSpPr>
              <p:cNvPr id="533526" name="Text Box 22"/>
              <p:cNvSpPr txBox="1">
                <a:spLocks noChangeArrowheads="1"/>
              </p:cNvSpPr>
              <p:nvPr/>
            </p:nvSpPr>
            <p:spPr bwMode="auto">
              <a:xfrm>
                <a:off x="3751" y="3668"/>
                <a:ext cx="318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600"/>
                  <a:t>Digestion</a:t>
                </a:r>
              </a:p>
            </p:txBody>
          </p:sp>
          <p:sp>
            <p:nvSpPr>
              <p:cNvPr id="533532" name="Text Box 28"/>
              <p:cNvSpPr txBox="1">
                <a:spLocks noChangeArrowheads="1"/>
              </p:cNvSpPr>
              <p:nvPr/>
            </p:nvSpPr>
            <p:spPr bwMode="auto">
              <a:xfrm>
                <a:off x="3510" y="3612"/>
                <a:ext cx="143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600" b="1">
                    <a:solidFill>
                      <a:schemeClr val="bg1"/>
                    </a:solidFill>
                  </a:rPr>
                  <a:t>4</a:t>
                </a:r>
                <a:endParaRPr lang="en-US" sz="600" b="1"/>
              </a:p>
            </p:txBody>
          </p:sp>
        </p:grpSp>
      </p:grpSp>
      <p:grpSp>
        <p:nvGrpSpPr>
          <p:cNvPr id="533550" name="Group 46"/>
          <p:cNvGrpSpPr>
            <a:grpSpLocks/>
          </p:cNvGrpSpPr>
          <p:nvPr/>
        </p:nvGrpSpPr>
        <p:grpSpPr bwMode="auto">
          <a:xfrm>
            <a:off x="3768725" y="4833938"/>
            <a:ext cx="1028700" cy="623887"/>
            <a:chOff x="2798" y="3045"/>
            <a:chExt cx="648" cy="393"/>
          </a:xfrm>
        </p:grpSpPr>
        <p:sp>
          <p:nvSpPr>
            <p:cNvPr id="533519" name="Line 15"/>
            <p:cNvSpPr>
              <a:spLocks noChangeShapeType="1"/>
            </p:cNvSpPr>
            <p:nvPr/>
          </p:nvSpPr>
          <p:spPr bwMode="auto">
            <a:xfrm flipV="1">
              <a:off x="2866" y="3150"/>
              <a:ext cx="61" cy="7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33543" name="Group 39"/>
            <p:cNvGrpSpPr>
              <a:grpSpLocks/>
            </p:cNvGrpSpPr>
            <p:nvPr/>
          </p:nvGrpSpPr>
          <p:grpSpPr bwMode="auto">
            <a:xfrm>
              <a:off x="2798" y="3045"/>
              <a:ext cx="648" cy="393"/>
              <a:chOff x="2798" y="3045"/>
              <a:chExt cx="648" cy="393"/>
            </a:xfrm>
          </p:grpSpPr>
          <p:sp>
            <p:nvSpPr>
              <p:cNvPr id="533533" name="Text Box 29"/>
              <p:cNvSpPr txBox="1">
                <a:spLocks noChangeArrowheads="1"/>
              </p:cNvSpPr>
              <p:nvPr/>
            </p:nvSpPr>
            <p:spPr bwMode="auto">
              <a:xfrm>
                <a:off x="2798" y="3322"/>
                <a:ext cx="143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600" b="1">
                    <a:solidFill>
                      <a:schemeClr val="bg1"/>
                    </a:solidFill>
                  </a:rPr>
                  <a:t>3</a:t>
                </a:r>
                <a:endParaRPr lang="en-US" sz="600" b="1"/>
              </a:p>
            </p:txBody>
          </p:sp>
          <p:sp>
            <p:nvSpPr>
              <p:cNvPr id="533534" name="Text Box 30"/>
              <p:cNvSpPr txBox="1">
                <a:spLocks noChangeArrowheads="1"/>
              </p:cNvSpPr>
              <p:nvPr/>
            </p:nvSpPr>
            <p:spPr bwMode="auto">
              <a:xfrm>
                <a:off x="2888" y="3045"/>
                <a:ext cx="558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600"/>
                  <a:t>Engulfment</a:t>
                </a:r>
                <a:br>
                  <a:rPr lang="en-US" sz="600"/>
                </a:br>
                <a:r>
                  <a:rPr lang="en-US" sz="600"/>
                  <a:t>of particle</a:t>
                </a:r>
                <a:endParaRPr lang="en-US" sz="600" b="1"/>
              </a:p>
            </p:txBody>
          </p:sp>
        </p:grpSp>
      </p:grpSp>
      <p:grpSp>
        <p:nvGrpSpPr>
          <p:cNvPr id="533539" name="Group 35"/>
          <p:cNvGrpSpPr>
            <a:grpSpLocks/>
          </p:cNvGrpSpPr>
          <p:nvPr/>
        </p:nvGrpSpPr>
        <p:grpSpPr bwMode="auto">
          <a:xfrm>
            <a:off x="4984750" y="3592513"/>
            <a:ext cx="1112838" cy="476250"/>
            <a:chOff x="3564" y="2263"/>
            <a:chExt cx="701" cy="300"/>
          </a:xfrm>
        </p:grpSpPr>
        <p:sp>
          <p:nvSpPr>
            <p:cNvPr id="533515" name="Text Box 11"/>
            <p:cNvSpPr txBox="1">
              <a:spLocks noChangeArrowheads="1"/>
            </p:cNvSpPr>
            <p:nvPr/>
          </p:nvSpPr>
          <p:spPr bwMode="auto">
            <a:xfrm>
              <a:off x="3579" y="2331"/>
              <a:ext cx="68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600"/>
                <a:t>Transport vesicle</a:t>
              </a:r>
              <a:br>
                <a:rPr lang="en-US" sz="600"/>
              </a:br>
              <a:r>
                <a:rPr lang="en-US" sz="600"/>
                <a:t>(containing inactive</a:t>
              </a:r>
              <a:br>
                <a:rPr lang="en-US" sz="600"/>
              </a:br>
              <a:r>
                <a:rPr lang="en-US" sz="600"/>
                <a:t>hydrolytic enzymes)</a:t>
              </a:r>
              <a:endParaRPr lang="en-US" sz="600" b="1"/>
            </a:p>
          </p:txBody>
        </p:sp>
        <p:sp>
          <p:nvSpPr>
            <p:cNvPr id="533529" name="Text Box 25"/>
            <p:cNvSpPr txBox="1">
              <a:spLocks noChangeArrowheads="1"/>
            </p:cNvSpPr>
            <p:nvPr/>
          </p:nvSpPr>
          <p:spPr bwMode="auto">
            <a:xfrm>
              <a:off x="3564" y="2263"/>
              <a:ext cx="14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600" b="1">
                  <a:solidFill>
                    <a:schemeClr val="bg1"/>
                  </a:solidFill>
                </a:rPr>
                <a:t>1</a:t>
              </a:r>
              <a:endParaRPr lang="en-US" sz="600" b="1"/>
            </a:p>
          </p:txBody>
        </p:sp>
      </p:grpSp>
      <p:grpSp>
        <p:nvGrpSpPr>
          <p:cNvPr id="533544" name="Group 40"/>
          <p:cNvGrpSpPr>
            <a:grpSpLocks/>
          </p:cNvGrpSpPr>
          <p:nvPr/>
        </p:nvGrpSpPr>
        <p:grpSpPr bwMode="auto">
          <a:xfrm>
            <a:off x="4676775" y="3294063"/>
            <a:ext cx="933450" cy="409575"/>
            <a:chOff x="3370" y="2075"/>
            <a:chExt cx="588" cy="258"/>
          </a:xfrm>
        </p:grpSpPr>
        <p:sp>
          <p:nvSpPr>
            <p:cNvPr id="533535" name="Text Box 31"/>
            <p:cNvSpPr txBox="1">
              <a:spLocks noChangeArrowheads="1"/>
            </p:cNvSpPr>
            <p:nvPr/>
          </p:nvSpPr>
          <p:spPr bwMode="auto">
            <a:xfrm>
              <a:off x="3420" y="2075"/>
              <a:ext cx="53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600"/>
                <a:t>Rough ER</a:t>
              </a:r>
            </a:p>
          </p:txBody>
        </p:sp>
        <p:sp>
          <p:nvSpPr>
            <p:cNvPr id="533536" name="Line 32"/>
            <p:cNvSpPr>
              <a:spLocks noChangeShapeType="1"/>
            </p:cNvSpPr>
            <p:nvPr/>
          </p:nvSpPr>
          <p:spPr bwMode="auto">
            <a:xfrm flipV="1">
              <a:off x="3370" y="2190"/>
              <a:ext cx="103" cy="1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3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3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3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3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3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3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3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3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3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3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3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3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3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3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3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3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3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3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33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33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3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3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18" grpId="0" autoUpdateAnimBg="0"/>
      <p:bldP spid="53352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1309688"/>
          </a:xfrm>
        </p:spPr>
        <p:txBody>
          <a:bodyPr/>
          <a:lstStyle/>
          <a:p>
            <a:pPr lvl="1"/>
            <a:r>
              <a:rPr lang="en-US"/>
              <a:t>Lysosomes in white blood cells</a:t>
            </a:r>
          </a:p>
          <a:p>
            <a:pPr lvl="2"/>
            <a:r>
              <a:rPr lang="en-US"/>
              <a:t>Destroy bacteria that have been ingested</a:t>
            </a:r>
          </a:p>
        </p:txBody>
      </p:sp>
      <p:sp>
        <p:nvSpPr>
          <p:cNvPr id="534532" name="Text Box 4"/>
          <p:cNvSpPr txBox="1">
            <a:spLocks noChangeArrowheads="1"/>
          </p:cNvSpPr>
          <p:nvPr/>
        </p:nvSpPr>
        <p:spPr bwMode="auto">
          <a:xfrm>
            <a:off x="1460500" y="5999163"/>
            <a:ext cx="1098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/>
              <a:t>Figure 4.10B</a:t>
            </a:r>
            <a:endParaRPr lang="en-US"/>
          </a:p>
        </p:txBody>
      </p:sp>
      <p:grpSp>
        <p:nvGrpSpPr>
          <p:cNvPr id="534543" name="Group 15"/>
          <p:cNvGrpSpPr>
            <a:grpSpLocks/>
          </p:cNvGrpSpPr>
          <p:nvPr/>
        </p:nvGrpSpPr>
        <p:grpSpPr bwMode="auto">
          <a:xfrm>
            <a:off x="2813050" y="2341563"/>
            <a:ext cx="4808538" cy="3995737"/>
            <a:chOff x="1772" y="1475"/>
            <a:chExt cx="3029" cy="2517"/>
          </a:xfrm>
        </p:grpSpPr>
        <p:pic>
          <p:nvPicPr>
            <p:cNvPr id="534534" name="Picture 6" descr="04_10bLysosomeWBC_CNL.jpg                                      0050AA83203                            BE5F24FD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15" y="1475"/>
              <a:ext cx="2986" cy="2517"/>
            </a:xfrm>
            <a:prstGeom prst="rect">
              <a:avLst/>
            </a:prstGeom>
            <a:noFill/>
          </p:spPr>
        </p:pic>
        <p:sp>
          <p:nvSpPr>
            <p:cNvPr id="534537" name="Text Box 9"/>
            <p:cNvSpPr txBox="1">
              <a:spLocks noChangeArrowheads="1"/>
            </p:cNvSpPr>
            <p:nvPr/>
          </p:nvSpPr>
          <p:spPr bwMode="auto">
            <a:xfrm>
              <a:off x="1772" y="1831"/>
              <a:ext cx="74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600" b="1"/>
                <a:t>Lysosome</a:t>
              </a:r>
            </a:p>
          </p:txBody>
        </p:sp>
        <p:sp>
          <p:nvSpPr>
            <p:cNvPr id="534538" name="Line 10"/>
            <p:cNvSpPr>
              <a:spLocks noChangeShapeType="1"/>
            </p:cNvSpPr>
            <p:nvPr/>
          </p:nvSpPr>
          <p:spPr bwMode="auto">
            <a:xfrm>
              <a:off x="3301" y="3001"/>
              <a:ext cx="48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539" name="Text Box 11"/>
            <p:cNvSpPr txBox="1">
              <a:spLocks noChangeArrowheads="1"/>
            </p:cNvSpPr>
            <p:nvPr/>
          </p:nvSpPr>
          <p:spPr bwMode="auto">
            <a:xfrm>
              <a:off x="3800" y="2902"/>
              <a:ext cx="57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600"/>
                <a:t>Nucleus</a:t>
              </a:r>
            </a:p>
          </p:txBody>
        </p:sp>
        <p:sp>
          <p:nvSpPr>
            <p:cNvPr id="534540" name="Text Box 12"/>
            <p:cNvSpPr txBox="1">
              <a:spLocks noChangeArrowheads="1"/>
            </p:cNvSpPr>
            <p:nvPr/>
          </p:nvSpPr>
          <p:spPr bwMode="auto">
            <a:xfrm rot="16200000" flipH="1">
              <a:off x="3087" y="3475"/>
              <a:ext cx="7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/>
                <a:t>TEM 8,500</a:t>
              </a:r>
              <a:r>
                <a:rPr lang="en-US" sz="1400">
                  <a:sym typeface="Symbol" charset="2"/>
                </a:rPr>
                <a:t></a:t>
              </a:r>
              <a:endParaRPr lang="en-US" sz="1200"/>
            </a:p>
          </p:txBody>
        </p:sp>
        <p:sp>
          <p:nvSpPr>
            <p:cNvPr id="534542" name="Freeform 14"/>
            <p:cNvSpPr>
              <a:spLocks/>
            </p:cNvSpPr>
            <p:nvPr/>
          </p:nvSpPr>
          <p:spPr bwMode="auto">
            <a:xfrm>
              <a:off x="2488" y="1992"/>
              <a:ext cx="1192" cy="664"/>
            </a:xfrm>
            <a:custGeom>
              <a:avLst/>
              <a:gdLst/>
              <a:ahLst/>
              <a:cxnLst>
                <a:cxn ang="0">
                  <a:pos x="136" y="664"/>
                </a:cxn>
                <a:cxn ang="0">
                  <a:pos x="0" y="0"/>
                </a:cxn>
                <a:cxn ang="0">
                  <a:pos x="1192" y="192"/>
                </a:cxn>
              </a:cxnLst>
              <a:rect l="0" t="0" r="r" b="b"/>
              <a:pathLst>
                <a:path w="1192" h="664">
                  <a:moveTo>
                    <a:pt x="136" y="664"/>
                  </a:moveTo>
                  <a:lnTo>
                    <a:pt x="0" y="0"/>
                  </a:lnTo>
                  <a:lnTo>
                    <a:pt x="1192" y="192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604838"/>
          </a:xfrm>
        </p:spPr>
        <p:txBody>
          <a:bodyPr/>
          <a:lstStyle/>
          <a:p>
            <a:pPr lvl="1"/>
            <a:r>
              <a:rPr lang="en-US"/>
              <a:t>Lysosomes also recycle damaged organelles </a:t>
            </a:r>
          </a:p>
        </p:txBody>
      </p:sp>
      <p:grpSp>
        <p:nvGrpSpPr>
          <p:cNvPr id="535565" name="Group 13"/>
          <p:cNvGrpSpPr>
            <a:grpSpLocks/>
          </p:cNvGrpSpPr>
          <p:nvPr/>
        </p:nvGrpSpPr>
        <p:grpSpPr bwMode="auto">
          <a:xfrm>
            <a:off x="1511300" y="2255838"/>
            <a:ext cx="7192963" cy="3171825"/>
            <a:chOff x="952" y="1421"/>
            <a:chExt cx="4531" cy="1998"/>
          </a:xfrm>
        </p:grpSpPr>
        <p:pic>
          <p:nvPicPr>
            <p:cNvPr id="535557" name="Picture 5" descr="04_10LysosomeAction_UP.jpg                                     0050AA83203                            BE5F24FD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51" y="1421"/>
              <a:ext cx="3532" cy="1998"/>
            </a:xfrm>
            <a:prstGeom prst="rect">
              <a:avLst/>
            </a:prstGeom>
            <a:noFill/>
          </p:spPr>
        </p:pic>
        <p:sp>
          <p:nvSpPr>
            <p:cNvPr id="535558" name="Text Box 6"/>
            <p:cNvSpPr txBox="1">
              <a:spLocks noChangeArrowheads="1"/>
            </p:cNvSpPr>
            <p:nvPr/>
          </p:nvSpPr>
          <p:spPr bwMode="auto">
            <a:xfrm rot="16200000" flipH="1">
              <a:off x="4928" y="2785"/>
              <a:ext cx="80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/>
                <a:t>TEM 42,500</a:t>
              </a:r>
              <a:r>
                <a:rPr lang="en-US" sz="1000">
                  <a:sym typeface="Symbol" charset="2"/>
                </a:rPr>
                <a:t></a:t>
              </a:r>
              <a:endParaRPr lang="en-US" sz="1000"/>
            </a:p>
          </p:txBody>
        </p:sp>
        <p:sp>
          <p:nvSpPr>
            <p:cNvPr id="535559" name="Line 7"/>
            <p:cNvSpPr>
              <a:spLocks noChangeShapeType="1"/>
            </p:cNvSpPr>
            <p:nvPr/>
          </p:nvSpPr>
          <p:spPr bwMode="auto">
            <a:xfrm flipH="1" flipV="1">
              <a:off x="1960" y="1981"/>
              <a:ext cx="1315" cy="2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560" name="Text Box 8"/>
            <p:cNvSpPr txBox="1">
              <a:spLocks noChangeArrowheads="1"/>
            </p:cNvSpPr>
            <p:nvPr/>
          </p:nvSpPr>
          <p:spPr bwMode="auto">
            <a:xfrm>
              <a:off x="952" y="1746"/>
              <a:ext cx="9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/>
                <a:t>Lysosome containing</a:t>
              </a:r>
              <a:br>
                <a:rPr lang="en-US" sz="1000"/>
              </a:br>
              <a:r>
                <a:rPr lang="en-US" sz="1000"/>
                <a:t>two damaged organelles</a:t>
              </a:r>
            </a:p>
          </p:txBody>
        </p:sp>
        <p:sp>
          <p:nvSpPr>
            <p:cNvPr id="535561" name="Line 9"/>
            <p:cNvSpPr>
              <a:spLocks noChangeShapeType="1"/>
            </p:cNvSpPr>
            <p:nvPr/>
          </p:nvSpPr>
          <p:spPr bwMode="auto">
            <a:xfrm flipH="1">
              <a:off x="1957" y="2123"/>
              <a:ext cx="1925" cy="4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562" name="Text Box 10"/>
            <p:cNvSpPr txBox="1">
              <a:spLocks noChangeArrowheads="1"/>
            </p:cNvSpPr>
            <p:nvPr/>
          </p:nvSpPr>
          <p:spPr bwMode="auto">
            <a:xfrm>
              <a:off x="977" y="2483"/>
              <a:ext cx="95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/>
                <a:t>Mitochondrion fragment</a:t>
              </a:r>
            </a:p>
          </p:txBody>
        </p:sp>
        <p:sp>
          <p:nvSpPr>
            <p:cNvPr id="535563" name="Line 11"/>
            <p:cNvSpPr>
              <a:spLocks noChangeShapeType="1"/>
            </p:cNvSpPr>
            <p:nvPr/>
          </p:nvSpPr>
          <p:spPr bwMode="auto">
            <a:xfrm flipH="1">
              <a:off x="1865" y="2745"/>
              <a:ext cx="945" cy="22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564" name="Text Box 12"/>
            <p:cNvSpPr txBox="1">
              <a:spLocks noChangeArrowheads="1"/>
            </p:cNvSpPr>
            <p:nvPr/>
          </p:nvSpPr>
          <p:spPr bwMode="auto">
            <a:xfrm>
              <a:off x="1005" y="2896"/>
              <a:ext cx="87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/>
                <a:t>Peroxisome fragment</a:t>
              </a:r>
            </a:p>
          </p:txBody>
        </p:sp>
      </p:grpSp>
      <p:sp>
        <p:nvSpPr>
          <p:cNvPr id="535566" name="Text Box 14"/>
          <p:cNvSpPr txBox="1">
            <a:spLocks noChangeArrowheads="1"/>
          </p:cNvSpPr>
          <p:nvPr/>
        </p:nvSpPr>
        <p:spPr bwMode="auto">
          <a:xfrm>
            <a:off x="1460500" y="5999163"/>
            <a:ext cx="1098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/>
              <a:t>Figure 4.10C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CONNECTION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3263900"/>
          </a:xfrm>
        </p:spPr>
        <p:txBody>
          <a:bodyPr/>
          <a:lstStyle/>
          <a:p>
            <a:r>
              <a:rPr lang="en-US"/>
              <a:t>4.11 Abnormal lysosomes can cause fatal diseases</a:t>
            </a:r>
          </a:p>
          <a:p>
            <a:pPr lvl="1"/>
            <a:r>
              <a:rPr lang="en-US"/>
              <a:t>Lysosomal storage diseases </a:t>
            </a:r>
          </a:p>
          <a:p>
            <a:pPr lvl="2"/>
            <a:r>
              <a:rPr lang="en-US"/>
              <a:t>Inter</a:t>
            </a:r>
            <a:r>
              <a:rPr lang="en-US" sz="400"/>
              <a:t> </a:t>
            </a:r>
            <a:r>
              <a:rPr lang="en-US"/>
              <a:t>fere with various cellular functions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33680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/>
              <a:t>4.12 Vacuoles function in the general maintenance of the cell</a:t>
            </a:r>
          </a:p>
          <a:p>
            <a:pPr lvl="1">
              <a:spcBef>
                <a:spcPct val="25000"/>
              </a:spcBef>
            </a:pPr>
            <a:r>
              <a:rPr lang="en-US"/>
              <a:t>Plant cells contain a large central vacuole,</a:t>
            </a:r>
          </a:p>
          <a:p>
            <a:pPr lvl="2">
              <a:spcBef>
                <a:spcPct val="25000"/>
              </a:spcBef>
            </a:pPr>
            <a:r>
              <a:rPr lang="en-US"/>
              <a:t>Which has lysosomal and storage functions</a:t>
            </a:r>
          </a:p>
        </p:txBody>
      </p:sp>
      <p:grpSp>
        <p:nvGrpSpPr>
          <p:cNvPr id="543756" name="Group 1036"/>
          <p:cNvGrpSpPr>
            <a:grpSpLocks/>
          </p:cNvGrpSpPr>
          <p:nvPr/>
        </p:nvGrpSpPr>
        <p:grpSpPr bwMode="auto">
          <a:xfrm>
            <a:off x="3195638" y="3052763"/>
            <a:ext cx="4849812" cy="3355975"/>
            <a:chOff x="2013" y="1923"/>
            <a:chExt cx="3055" cy="2114"/>
          </a:xfrm>
        </p:grpSpPr>
        <p:sp>
          <p:nvSpPr>
            <p:cNvPr id="543749" name="Text Box 1029"/>
            <p:cNvSpPr txBox="1">
              <a:spLocks noChangeArrowheads="1"/>
            </p:cNvSpPr>
            <p:nvPr/>
          </p:nvSpPr>
          <p:spPr bwMode="auto">
            <a:xfrm>
              <a:off x="4549" y="2196"/>
              <a:ext cx="51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/>
                <a:t>Chloroplast</a:t>
              </a:r>
            </a:p>
          </p:txBody>
        </p:sp>
        <p:pic>
          <p:nvPicPr>
            <p:cNvPr id="543750" name="Picture 1030" descr="04_12aCentralVacuole_UP.jpg                                    0050AA83203                            BE5F24FD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13" y="1923"/>
              <a:ext cx="2389" cy="2114"/>
            </a:xfrm>
            <a:prstGeom prst="rect">
              <a:avLst/>
            </a:prstGeom>
            <a:noFill/>
          </p:spPr>
        </p:pic>
        <p:sp>
          <p:nvSpPr>
            <p:cNvPr id="543751" name="Text Box 1031"/>
            <p:cNvSpPr txBox="1">
              <a:spLocks noChangeArrowheads="1"/>
            </p:cNvSpPr>
            <p:nvPr/>
          </p:nvSpPr>
          <p:spPr bwMode="auto">
            <a:xfrm>
              <a:off x="3121" y="2851"/>
              <a:ext cx="3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/>
                <a:t>Central</a:t>
              </a:r>
              <a:br>
                <a:rPr lang="en-US" sz="1000"/>
              </a:br>
              <a:r>
                <a:rPr lang="en-US" sz="1000"/>
                <a:t>vacuole</a:t>
              </a:r>
            </a:p>
          </p:txBody>
        </p:sp>
        <p:sp>
          <p:nvSpPr>
            <p:cNvPr id="543752" name="Line 1032"/>
            <p:cNvSpPr>
              <a:spLocks noChangeShapeType="1"/>
            </p:cNvSpPr>
            <p:nvPr/>
          </p:nvSpPr>
          <p:spPr bwMode="auto">
            <a:xfrm flipV="1">
              <a:off x="2721" y="2051"/>
              <a:ext cx="1853" cy="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53" name="Text Box 1033"/>
            <p:cNvSpPr txBox="1">
              <a:spLocks noChangeArrowheads="1"/>
            </p:cNvSpPr>
            <p:nvPr/>
          </p:nvSpPr>
          <p:spPr bwMode="auto">
            <a:xfrm>
              <a:off x="4544" y="1963"/>
              <a:ext cx="4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/>
                <a:t>Nucleus</a:t>
              </a:r>
            </a:p>
          </p:txBody>
        </p:sp>
        <p:sp>
          <p:nvSpPr>
            <p:cNvPr id="543754" name="Line 1034"/>
            <p:cNvSpPr>
              <a:spLocks noChangeShapeType="1"/>
            </p:cNvSpPr>
            <p:nvPr/>
          </p:nvSpPr>
          <p:spPr bwMode="auto">
            <a:xfrm flipV="1">
              <a:off x="3878" y="2280"/>
              <a:ext cx="708" cy="1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55" name="Text Box 1035"/>
            <p:cNvSpPr txBox="1">
              <a:spLocks noChangeArrowheads="1"/>
            </p:cNvSpPr>
            <p:nvPr/>
          </p:nvSpPr>
          <p:spPr bwMode="auto">
            <a:xfrm rot="16200000" flipH="1">
              <a:off x="1476" y="3346"/>
              <a:ext cx="122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/>
                <a:t>Colorized TEM 8,700</a:t>
              </a:r>
              <a:r>
                <a:rPr lang="en-US" sz="1000">
                  <a:sym typeface="Symbol" charset="2"/>
                </a:rPr>
                <a:t></a:t>
              </a:r>
              <a:endParaRPr lang="en-US" sz="1000"/>
            </a:p>
          </p:txBody>
        </p:sp>
      </p:grpSp>
      <p:sp>
        <p:nvSpPr>
          <p:cNvPr id="543757" name="Text Box 1037"/>
          <p:cNvSpPr txBox="1">
            <a:spLocks noChangeArrowheads="1"/>
          </p:cNvSpPr>
          <p:nvPr/>
        </p:nvSpPr>
        <p:spPr bwMode="auto">
          <a:xfrm>
            <a:off x="1460500" y="6138863"/>
            <a:ext cx="1098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/>
              <a:t>Figure 4.12A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065338"/>
          </a:xfrm>
        </p:spPr>
        <p:txBody>
          <a:bodyPr/>
          <a:lstStyle/>
          <a:p>
            <a:pPr marL="455613" lvl="1"/>
            <a:r>
              <a:rPr lang="en-US"/>
              <a:t>Some protists have contractile vacuoles </a:t>
            </a:r>
          </a:p>
          <a:p>
            <a:pPr marL="909638" lvl="2"/>
            <a:r>
              <a:rPr lang="en-US"/>
              <a:t>That pump out excess water</a:t>
            </a:r>
          </a:p>
          <a:p>
            <a:endParaRPr lang="en-US"/>
          </a:p>
        </p:txBody>
      </p:sp>
      <p:grpSp>
        <p:nvGrpSpPr>
          <p:cNvPr id="537612" name="Group 12"/>
          <p:cNvGrpSpPr>
            <a:grpSpLocks/>
          </p:cNvGrpSpPr>
          <p:nvPr/>
        </p:nvGrpSpPr>
        <p:grpSpPr bwMode="auto">
          <a:xfrm>
            <a:off x="2778125" y="1963738"/>
            <a:ext cx="5302250" cy="4525962"/>
            <a:chOff x="1750" y="1237"/>
            <a:chExt cx="3340" cy="2851"/>
          </a:xfrm>
        </p:grpSpPr>
        <p:pic>
          <p:nvPicPr>
            <p:cNvPr id="537605" name="Picture 5" descr="04_12bContractileVacuole_U.jpg                                 0050AA83203                            BE5F24FD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50" y="1237"/>
              <a:ext cx="3294" cy="2851"/>
            </a:xfrm>
            <a:prstGeom prst="rect">
              <a:avLst/>
            </a:prstGeom>
            <a:noFill/>
          </p:spPr>
        </p:pic>
        <p:sp>
          <p:nvSpPr>
            <p:cNvPr id="537606" name="Text Box 6"/>
            <p:cNvSpPr txBox="1">
              <a:spLocks noChangeArrowheads="1"/>
            </p:cNvSpPr>
            <p:nvPr/>
          </p:nvSpPr>
          <p:spPr bwMode="auto">
            <a:xfrm rot="16200000" flipH="1">
              <a:off x="4619" y="3558"/>
              <a:ext cx="7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/>
                <a:t>LM 650</a:t>
              </a:r>
              <a:r>
                <a:rPr lang="en-US" sz="1200">
                  <a:sym typeface="Symbol" charset="2"/>
                </a:rPr>
                <a:t></a:t>
              </a:r>
              <a:endParaRPr lang="en-US" sz="1200"/>
            </a:p>
          </p:txBody>
        </p:sp>
        <p:sp>
          <p:nvSpPr>
            <p:cNvPr id="537607" name="Text Box 7"/>
            <p:cNvSpPr txBox="1">
              <a:spLocks noChangeArrowheads="1"/>
            </p:cNvSpPr>
            <p:nvPr/>
          </p:nvSpPr>
          <p:spPr bwMode="auto">
            <a:xfrm>
              <a:off x="2035" y="1500"/>
              <a:ext cx="48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 b="1">
                  <a:solidFill>
                    <a:schemeClr val="bg1"/>
                  </a:solidFill>
                </a:rPr>
                <a:t>Nucleus</a:t>
              </a:r>
            </a:p>
          </p:txBody>
        </p:sp>
        <p:sp>
          <p:nvSpPr>
            <p:cNvPr id="537608" name="Line 8"/>
            <p:cNvSpPr>
              <a:spLocks noChangeShapeType="1"/>
            </p:cNvSpPr>
            <p:nvPr/>
          </p:nvSpPr>
          <p:spPr bwMode="auto">
            <a:xfrm flipH="1" flipV="1">
              <a:off x="2441" y="1663"/>
              <a:ext cx="1012" cy="6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609" name="Text Box 9"/>
            <p:cNvSpPr txBox="1">
              <a:spLocks noChangeArrowheads="1"/>
            </p:cNvSpPr>
            <p:nvPr/>
          </p:nvSpPr>
          <p:spPr bwMode="auto">
            <a:xfrm>
              <a:off x="4161" y="3441"/>
              <a:ext cx="6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 b="1">
                  <a:solidFill>
                    <a:schemeClr val="bg1"/>
                  </a:solidFill>
                </a:rPr>
                <a:t>Contractile</a:t>
              </a:r>
              <a:br>
                <a:rPr lang="en-US" sz="1200" b="1">
                  <a:solidFill>
                    <a:schemeClr val="bg1"/>
                  </a:solidFill>
                </a:rPr>
              </a:br>
              <a:r>
                <a:rPr lang="en-US" sz="1200" b="1">
                  <a:solidFill>
                    <a:schemeClr val="bg1"/>
                  </a:solidFill>
                </a:rPr>
                <a:t>vacuoles</a:t>
              </a:r>
            </a:p>
          </p:txBody>
        </p:sp>
        <p:sp>
          <p:nvSpPr>
            <p:cNvPr id="537610" name="Line 10"/>
            <p:cNvSpPr>
              <a:spLocks noChangeShapeType="1"/>
            </p:cNvSpPr>
            <p:nvPr/>
          </p:nvSpPr>
          <p:spPr bwMode="auto">
            <a:xfrm>
              <a:off x="4183" y="1988"/>
              <a:ext cx="204" cy="144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611" name="Line 11"/>
            <p:cNvSpPr>
              <a:spLocks noChangeShapeType="1"/>
            </p:cNvSpPr>
            <p:nvPr/>
          </p:nvSpPr>
          <p:spPr bwMode="auto">
            <a:xfrm>
              <a:off x="2748" y="2539"/>
              <a:ext cx="1638" cy="8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37613" name="Text Box 13"/>
          <p:cNvSpPr txBox="1">
            <a:spLocks noChangeArrowheads="1"/>
          </p:cNvSpPr>
          <p:nvPr/>
        </p:nvSpPr>
        <p:spPr bwMode="auto">
          <a:xfrm>
            <a:off x="1460500" y="6164263"/>
            <a:ext cx="1098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/>
              <a:t>Figure 4.12B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1938338"/>
          </a:xfrm>
        </p:spPr>
        <p:txBody>
          <a:bodyPr/>
          <a:lstStyle/>
          <a:p>
            <a:pPr lvl="1">
              <a:spcBef>
                <a:spcPct val="25000"/>
              </a:spcBef>
            </a:pPr>
            <a:r>
              <a:rPr lang="en-US" sz="2600"/>
              <a:t>These early sketches revealed an impor</a:t>
            </a:r>
            <a:r>
              <a:rPr lang="en-US" sz="400"/>
              <a:t> </a:t>
            </a:r>
            <a:r>
              <a:rPr lang="en-US" sz="2600"/>
              <a:t>tant relationship</a:t>
            </a:r>
          </a:p>
          <a:p>
            <a:pPr lvl="2">
              <a:spcBef>
                <a:spcPct val="25000"/>
              </a:spcBef>
            </a:pPr>
            <a:r>
              <a:rPr lang="en-US" sz="2600"/>
              <a:t>Between art and biology, the most visual of the sciences</a:t>
            </a:r>
            <a:endParaRPr lang="en-US"/>
          </a:p>
        </p:txBody>
      </p:sp>
      <p:pic>
        <p:nvPicPr>
          <p:cNvPr id="512004" name="Picture 4" descr="04_UN50KadinskyPainting_UP.jpg                                 0050AA83203                            BE5F24FD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0388" y="2613025"/>
            <a:ext cx="2952750" cy="3819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1654175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sz="2500"/>
              <a:t>4.13 A review of the endomembrane system</a:t>
            </a:r>
          </a:p>
          <a:p>
            <a:pPr lvl="1">
              <a:spcBef>
                <a:spcPct val="25000"/>
              </a:spcBef>
            </a:pPr>
            <a:r>
              <a:rPr lang="en-US" sz="2500"/>
              <a:t>The various organelles of the endomembrane system </a:t>
            </a:r>
          </a:p>
          <a:p>
            <a:pPr lvl="2">
              <a:spcBef>
                <a:spcPct val="25000"/>
              </a:spcBef>
            </a:pPr>
            <a:r>
              <a:rPr lang="en-US" sz="2500"/>
              <a:t>Are interconnected structurally and functionally</a:t>
            </a:r>
          </a:p>
        </p:txBody>
      </p:sp>
      <p:grpSp>
        <p:nvGrpSpPr>
          <p:cNvPr id="538649" name="Group 25"/>
          <p:cNvGrpSpPr>
            <a:grpSpLocks/>
          </p:cNvGrpSpPr>
          <p:nvPr/>
        </p:nvGrpSpPr>
        <p:grpSpPr bwMode="auto">
          <a:xfrm>
            <a:off x="2787650" y="2424113"/>
            <a:ext cx="5257800" cy="4005262"/>
            <a:chOff x="2004" y="1717"/>
            <a:chExt cx="3064" cy="2334"/>
          </a:xfrm>
        </p:grpSpPr>
        <p:pic>
          <p:nvPicPr>
            <p:cNvPr id="538629" name="Picture 5" descr="04_13EndomembraneSystem_U.jpg                                  0050AA83203                            BE5F24FD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70" y="1983"/>
              <a:ext cx="2998" cy="1896"/>
            </a:xfrm>
            <a:prstGeom prst="rect">
              <a:avLst/>
            </a:prstGeom>
            <a:noFill/>
          </p:spPr>
        </p:pic>
        <p:sp>
          <p:nvSpPr>
            <p:cNvPr id="538630" name="Text Box 6"/>
            <p:cNvSpPr txBox="1">
              <a:spLocks noChangeArrowheads="1"/>
            </p:cNvSpPr>
            <p:nvPr/>
          </p:nvSpPr>
          <p:spPr bwMode="auto">
            <a:xfrm>
              <a:off x="2976" y="2878"/>
              <a:ext cx="427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/>
                <a:t>Nucleus</a:t>
              </a:r>
            </a:p>
          </p:txBody>
        </p:sp>
        <p:sp>
          <p:nvSpPr>
            <p:cNvPr id="538631" name="Line 7"/>
            <p:cNvSpPr>
              <a:spLocks noChangeShapeType="1"/>
            </p:cNvSpPr>
            <p:nvPr/>
          </p:nvSpPr>
          <p:spPr bwMode="auto">
            <a:xfrm flipH="1">
              <a:off x="2464" y="3337"/>
              <a:ext cx="298" cy="55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632" name="Text Box 8"/>
            <p:cNvSpPr txBox="1">
              <a:spLocks noChangeArrowheads="1"/>
            </p:cNvSpPr>
            <p:nvPr/>
          </p:nvSpPr>
          <p:spPr bwMode="auto">
            <a:xfrm>
              <a:off x="2127" y="3875"/>
              <a:ext cx="56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/>
                <a:t>Smooth ER</a:t>
              </a:r>
            </a:p>
          </p:txBody>
        </p:sp>
        <p:sp>
          <p:nvSpPr>
            <p:cNvPr id="538633" name="Text Box 9"/>
            <p:cNvSpPr txBox="1">
              <a:spLocks noChangeArrowheads="1"/>
            </p:cNvSpPr>
            <p:nvPr/>
          </p:nvSpPr>
          <p:spPr bwMode="auto">
            <a:xfrm>
              <a:off x="2913" y="3851"/>
              <a:ext cx="795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/>
                <a:t>Nuclear envelope</a:t>
              </a:r>
            </a:p>
          </p:txBody>
        </p:sp>
        <p:sp>
          <p:nvSpPr>
            <p:cNvPr id="538634" name="Line 10"/>
            <p:cNvSpPr>
              <a:spLocks noChangeShapeType="1"/>
            </p:cNvSpPr>
            <p:nvPr/>
          </p:nvSpPr>
          <p:spPr bwMode="auto">
            <a:xfrm>
              <a:off x="3219" y="3209"/>
              <a:ext cx="53" cy="6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635" name="Line 11"/>
            <p:cNvSpPr>
              <a:spLocks noChangeShapeType="1"/>
            </p:cNvSpPr>
            <p:nvPr/>
          </p:nvSpPr>
          <p:spPr bwMode="auto">
            <a:xfrm>
              <a:off x="3830" y="2826"/>
              <a:ext cx="175" cy="10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636" name="Text Box 12"/>
            <p:cNvSpPr txBox="1">
              <a:spLocks noChangeArrowheads="1"/>
            </p:cNvSpPr>
            <p:nvPr/>
          </p:nvSpPr>
          <p:spPr bwMode="auto">
            <a:xfrm>
              <a:off x="3870" y="3891"/>
              <a:ext cx="732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/>
                <a:t>Golgi apparatus</a:t>
              </a:r>
            </a:p>
          </p:txBody>
        </p:sp>
        <p:sp>
          <p:nvSpPr>
            <p:cNvPr id="538637" name="Line 13"/>
            <p:cNvSpPr>
              <a:spLocks noChangeShapeType="1"/>
            </p:cNvSpPr>
            <p:nvPr/>
          </p:nvSpPr>
          <p:spPr bwMode="auto">
            <a:xfrm>
              <a:off x="4058" y="3156"/>
              <a:ext cx="96" cy="4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638" name="Text Box 14"/>
            <p:cNvSpPr txBox="1">
              <a:spLocks noChangeArrowheads="1"/>
            </p:cNvSpPr>
            <p:nvPr/>
          </p:nvSpPr>
          <p:spPr bwMode="auto">
            <a:xfrm>
              <a:off x="4140" y="3591"/>
              <a:ext cx="51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/>
                <a:t>Lysosome</a:t>
              </a:r>
            </a:p>
          </p:txBody>
        </p:sp>
        <p:sp>
          <p:nvSpPr>
            <p:cNvPr id="538639" name="Line 15"/>
            <p:cNvSpPr>
              <a:spLocks noChangeShapeType="1"/>
            </p:cNvSpPr>
            <p:nvPr/>
          </p:nvSpPr>
          <p:spPr bwMode="auto">
            <a:xfrm>
              <a:off x="4274" y="2964"/>
              <a:ext cx="101" cy="3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640" name="Text Box 16"/>
            <p:cNvSpPr txBox="1">
              <a:spLocks noChangeArrowheads="1"/>
            </p:cNvSpPr>
            <p:nvPr/>
          </p:nvSpPr>
          <p:spPr bwMode="auto">
            <a:xfrm>
              <a:off x="4344" y="3341"/>
              <a:ext cx="426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/>
                <a:t>Vacuole</a:t>
              </a:r>
            </a:p>
          </p:txBody>
        </p:sp>
        <p:sp>
          <p:nvSpPr>
            <p:cNvPr id="538641" name="Text Box 17"/>
            <p:cNvSpPr txBox="1">
              <a:spLocks noChangeArrowheads="1"/>
            </p:cNvSpPr>
            <p:nvPr/>
          </p:nvSpPr>
          <p:spPr bwMode="auto">
            <a:xfrm>
              <a:off x="4449" y="2340"/>
              <a:ext cx="530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/>
                <a:t>Plasma</a:t>
              </a:r>
              <a:br>
                <a:rPr lang="en-US" sz="1200"/>
              </a:br>
              <a:r>
                <a:rPr lang="en-US" sz="1200"/>
                <a:t>membrane</a:t>
              </a:r>
            </a:p>
          </p:txBody>
        </p:sp>
        <p:sp>
          <p:nvSpPr>
            <p:cNvPr id="538642" name="Line 18"/>
            <p:cNvSpPr>
              <a:spLocks noChangeShapeType="1"/>
            </p:cNvSpPr>
            <p:nvPr/>
          </p:nvSpPr>
          <p:spPr bwMode="auto">
            <a:xfrm>
              <a:off x="4276" y="2503"/>
              <a:ext cx="18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643" name="Line 19"/>
            <p:cNvSpPr>
              <a:spLocks noChangeShapeType="1"/>
            </p:cNvSpPr>
            <p:nvPr/>
          </p:nvSpPr>
          <p:spPr bwMode="auto">
            <a:xfrm flipH="1" flipV="1">
              <a:off x="2305" y="2003"/>
              <a:ext cx="510" cy="4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644" name="Text Box 20"/>
            <p:cNvSpPr txBox="1">
              <a:spLocks noChangeArrowheads="1"/>
            </p:cNvSpPr>
            <p:nvPr/>
          </p:nvSpPr>
          <p:spPr bwMode="auto">
            <a:xfrm>
              <a:off x="2004" y="1834"/>
              <a:ext cx="515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/>
                <a:t>Rough ER</a:t>
              </a:r>
            </a:p>
          </p:txBody>
        </p:sp>
        <p:sp>
          <p:nvSpPr>
            <p:cNvPr id="538645" name="Text Box 21"/>
            <p:cNvSpPr txBox="1">
              <a:spLocks noChangeArrowheads="1"/>
            </p:cNvSpPr>
            <p:nvPr/>
          </p:nvSpPr>
          <p:spPr bwMode="auto">
            <a:xfrm>
              <a:off x="2505" y="1728"/>
              <a:ext cx="782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/>
                <a:t>Transport vesicle</a:t>
              </a:r>
              <a:br>
                <a:rPr lang="en-US" sz="1200"/>
              </a:br>
              <a:r>
                <a:rPr lang="en-US" sz="1200"/>
                <a:t>from ER to Golgi</a:t>
              </a:r>
            </a:p>
          </p:txBody>
        </p:sp>
        <p:sp>
          <p:nvSpPr>
            <p:cNvPr id="538646" name="Line 22"/>
            <p:cNvSpPr>
              <a:spLocks noChangeShapeType="1"/>
            </p:cNvSpPr>
            <p:nvPr/>
          </p:nvSpPr>
          <p:spPr bwMode="auto">
            <a:xfrm flipH="1" flipV="1">
              <a:off x="2889" y="1997"/>
              <a:ext cx="504" cy="5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647" name="Text Box 23"/>
            <p:cNvSpPr txBox="1">
              <a:spLocks noChangeArrowheads="1"/>
            </p:cNvSpPr>
            <p:nvPr/>
          </p:nvSpPr>
          <p:spPr bwMode="auto">
            <a:xfrm>
              <a:off x="3533" y="1717"/>
              <a:ext cx="1171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/>
                <a:t>Transport vesicle from</a:t>
              </a:r>
              <a:br>
                <a:rPr lang="en-US" sz="1200"/>
              </a:br>
              <a:r>
                <a:rPr lang="en-US" sz="1200"/>
                <a:t>Golgi to plasma membrane</a:t>
              </a:r>
            </a:p>
          </p:txBody>
        </p:sp>
        <p:sp>
          <p:nvSpPr>
            <p:cNvPr id="538648" name="Line 24"/>
            <p:cNvSpPr>
              <a:spLocks noChangeShapeType="1"/>
            </p:cNvSpPr>
            <p:nvPr/>
          </p:nvSpPr>
          <p:spPr bwMode="auto">
            <a:xfrm flipV="1">
              <a:off x="4005" y="1994"/>
              <a:ext cx="111" cy="5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38650" name="Text Box 26"/>
          <p:cNvSpPr txBox="1">
            <a:spLocks noChangeArrowheads="1"/>
          </p:cNvSpPr>
          <p:nvPr/>
        </p:nvSpPr>
        <p:spPr bwMode="auto">
          <a:xfrm>
            <a:off x="1460500" y="5846763"/>
            <a:ext cx="989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/>
              <a:t>Figure 4.13</a:t>
            </a: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ENERGY-CONVERTING ORGANELLES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581275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sz="2800"/>
              <a:t>4.14 Chloroplasts conver</a:t>
            </a:r>
            <a:r>
              <a:rPr lang="en-US" sz="400"/>
              <a:t> </a:t>
            </a:r>
            <a:r>
              <a:rPr lang="en-US" sz="2800"/>
              <a:t>t solar energy to chemical energy</a:t>
            </a:r>
            <a:endParaRPr lang="en-US"/>
          </a:p>
          <a:p>
            <a:pPr lvl="1">
              <a:spcBef>
                <a:spcPct val="25000"/>
              </a:spcBef>
            </a:pPr>
            <a:r>
              <a:rPr lang="en-US" sz="2600"/>
              <a:t>Chloroplasts, found in plants and some protists</a:t>
            </a:r>
          </a:p>
          <a:p>
            <a:pPr lvl="2">
              <a:spcBef>
                <a:spcPct val="25000"/>
              </a:spcBef>
            </a:pPr>
            <a:r>
              <a:rPr lang="en-US" sz="2600"/>
              <a:t>Conver</a:t>
            </a:r>
            <a:r>
              <a:rPr lang="en-US" sz="400"/>
              <a:t> </a:t>
            </a:r>
            <a:r>
              <a:rPr lang="en-US" sz="2600"/>
              <a:t>t solar energy to chemical energy in sugars </a:t>
            </a:r>
          </a:p>
        </p:txBody>
      </p:sp>
      <p:grpSp>
        <p:nvGrpSpPr>
          <p:cNvPr id="539674" name="Group 26"/>
          <p:cNvGrpSpPr>
            <a:grpSpLocks/>
          </p:cNvGrpSpPr>
          <p:nvPr/>
        </p:nvGrpSpPr>
        <p:grpSpPr bwMode="auto">
          <a:xfrm>
            <a:off x="927100" y="3765550"/>
            <a:ext cx="7261225" cy="2470150"/>
            <a:chOff x="920" y="2396"/>
            <a:chExt cx="4574" cy="1556"/>
          </a:xfrm>
        </p:grpSpPr>
        <p:pic>
          <p:nvPicPr>
            <p:cNvPr id="539653" name="Picture 5" descr="04_14Chloroplast_CNL.jpg                                       0050AA83203                            BE5F24FD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8" y="2396"/>
              <a:ext cx="4500" cy="1221"/>
            </a:xfrm>
            <a:prstGeom prst="rect">
              <a:avLst/>
            </a:prstGeom>
            <a:noFill/>
          </p:spPr>
        </p:pic>
        <p:sp>
          <p:nvSpPr>
            <p:cNvPr id="539654" name="Text Box 6"/>
            <p:cNvSpPr txBox="1">
              <a:spLocks noChangeArrowheads="1"/>
            </p:cNvSpPr>
            <p:nvPr/>
          </p:nvSpPr>
          <p:spPr bwMode="auto">
            <a:xfrm rot="16200000" flipH="1">
              <a:off x="5045" y="3085"/>
              <a:ext cx="7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/>
                <a:t>TEM 9,750</a:t>
              </a:r>
              <a:r>
                <a:rPr lang="en-US" sz="1000">
                  <a:sym typeface="Symbol" charset="2"/>
                </a:rPr>
                <a:t></a:t>
              </a:r>
              <a:endParaRPr lang="en-US" sz="1000"/>
            </a:p>
          </p:txBody>
        </p:sp>
        <p:sp>
          <p:nvSpPr>
            <p:cNvPr id="539655" name="Text Box 7"/>
            <p:cNvSpPr txBox="1">
              <a:spLocks noChangeArrowheads="1"/>
            </p:cNvSpPr>
            <p:nvPr/>
          </p:nvSpPr>
          <p:spPr bwMode="auto">
            <a:xfrm>
              <a:off x="1645" y="2469"/>
              <a:ext cx="5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 b="1"/>
                <a:t>Chloroplast</a:t>
              </a:r>
            </a:p>
          </p:txBody>
        </p:sp>
        <p:sp>
          <p:nvSpPr>
            <p:cNvPr id="539658" name="Line 10"/>
            <p:cNvSpPr>
              <a:spLocks noChangeShapeType="1"/>
            </p:cNvSpPr>
            <p:nvPr/>
          </p:nvSpPr>
          <p:spPr bwMode="auto">
            <a:xfrm flipV="1">
              <a:off x="2885" y="2781"/>
              <a:ext cx="482" cy="1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659" name="Line 11"/>
            <p:cNvSpPr>
              <a:spLocks noChangeShapeType="1"/>
            </p:cNvSpPr>
            <p:nvPr/>
          </p:nvSpPr>
          <p:spPr bwMode="auto">
            <a:xfrm flipH="1" flipV="1">
              <a:off x="3790" y="2775"/>
              <a:ext cx="709" cy="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660" name="Text Box 12"/>
            <p:cNvSpPr txBox="1">
              <a:spLocks noChangeArrowheads="1"/>
            </p:cNvSpPr>
            <p:nvPr/>
          </p:nvSpPr>
          <p:spPr bwMode="auto">
            <a:xfrm>
              <a:off x="3409" y="2685"/>
              <a:ext cx="37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/>
                <a:t>Stroma</a:t>
              </a:r>
            </a:p>
          </p:txBody>
        </p:sp>
        <p:sp>
          <p:nvSpPr>
            <p:cNvPr id="539661" name="Line 13"/>
            <p:cNvSpPr>
              <a:spLocks noChangeShapeType="1"/>
            </p:cNvSpPr>
            <p:nvPr/>
          </p:nvSpPr>
          <p:spPr bwMode="auto">
            <a:xfrm>
              <a:off x="2904" y="3399"/>
              <a:ext cx="407" cy="2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662" name="Text Box 14"/>
            <p:cNvSpPr txBox="1">
              <a:spLocks noChangeArrowheads="1"/>
            </p:cNvSpPr>
            <p:nvPr/>
          </p:nvSpPr>
          <p:spPr bwMode="auto">
            <a:xfrm>
              <a:off x="3341" y="3592"/>
              <a:ext cx="6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/>
                <a:t>Intermembrane</a:t>
              </a:r>
              <a:br>
                <a:rPr lang="en-US" sz="1000"/>
              </a:br>
              <a:r>
                <a:rPr lang="en-US" sz="1000"/>
                <a:t>space</a:t>
              </a:r>
            </a:p>
          </p:txBody>
        </p:sp>
        <p:sp>
          <p:nvSpPr>
            <p:cNvPr id="539663" name="Line 15"/>
            <p:cNvSpPr>
              <a:spLocks noChangeShapeType="1"/>
            </p:cNvSpPr>
            <p:nvPr/>
          </p:nvSpPr>
          <p:spPr bwMode="auto">
            <a:xfrm>
              <a:off x="3035" y="2972"/>
              <a:ext cx="3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664" name="Line 16"/>
            <p:cNvSpPr>
              <a:spLocks noChangeShapeType="1"/>
            </p:cNvSpPr>
            <p:nvPr/>
          </p:nvSpPr>
          <p:spPr bwMode="auto">
            <a:xfrm flipH="1">
              <a:off x="3120" y="2972"/>
              <a:ext cx="223" cy="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665" name="Text Box 17"/>
            <p:cNvSpPr txBox="1">
              <a:spLocks noChangeArrowheads="1"/>
            </p:cNvSpPr>
            <p:nvPr/>
          </p:nvSpPr>
          <p:spPr bwMode="auto">
            <a:xfrm>
              <a:off x="3336" y="2853"/>
              <a:ext cx="65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/>
                <a:t>Inner and outer</a:t>
              </a:r>
              <a:br>
                <a:rPr lang="en-US" sz="1000"/>
              </a:br>
              <a:r>
                <a:rPr lang="en-US" sz="1000"/>
                <a:t>membranes</a:t>
              </a:r>
            </a:p>
          </p:txBody>
        </p:sp>
        <p:sp>
          <p:nvSpPr>
            <p:cNvPr id="539666" name="Line 18"/>
            <p:cNvSpPr>
              <a:spLocks noChangeShapeType="1"/>
            </p:cNvSpPr>
            <p:nvPr/>
          </p:nvSpPr>
          <p:spPr bwMode="auto">
            <a:xfrm flipH="1" flipV="1">
              <a:off x="3888" y="3084"/>
              <a:ext cx="183" cy="2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667" name="Line 19"/>
            <p:cNvSpPr>
              <a:spLocks noChangeShapeType="1"/>
            </p:cNvSpPr>
            <p:nvPr/>
          </p:nvSpPr>
          <p:spPr bwMode="auto">
            <a:xfrm flipH="1" flipV="1">
              <a:off x="3671" y="3209"/>
              <a:ext cx="344" cy="4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668" name="Text Box 20"/>
            <p:cNvSpPr txBox="1">
              <a:spLocks noChangeArrowheads="1"/>
            </p:cNvSpPr>
            <p:nvPr/>
          </p:nvSpPr>
          <p:spPr bwMode="auto">
            <a:xfrm>
              <a:off x="3255" y="3105"/>
              <a:ext cx="4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/>
                <a:t>Granum</a:t>
              </a:r>
            </a:p>
          </p:txBody>
        </p:sp>
        <p:sp>
          <p:nvSpPr>
            <p:cNvPr id="539669" name="AutoShape 21"/>
            <p:cNvSpPr>
              <a:spLocks/>
            </p:cNvSpPr>
            <p:nvPr/>
          </p:nvSpPr>
          <p:spPr bwMode="auto">
            <a:xfrm>
              <a:off x="3028" y="3113"/>
              <a:ext cx="83" cy="207"/>
            </a:xfrm>
            <a:prstGeom prst="rightBrace">
              <a:avLst>
                <a:gd name="adj1" fmla="val 20783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670" name="Line 22"/>
            <p:cNvSpPr>
              <a:spLocks noChangeShapeType="1"/>
            </p:cNvSpPr>
            <p:nvPr/>
          </p:nvSpPr>
          <p:spPr bwMode="auto">
            <a:xfrm>
              <a:off x="3124" y="3217"/>
              <a:ext cx="1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672" name="Text Box 24"/>
            <p:cNvSpPr txBox="1">
              <a:spLocks noChangeArrowheads="1"/>
            </p:cNvSpPr>
            <p:nvPr/>
          </p:nvSpPr>
          <p:spPr bwMode="auto">
            <a:xfrm>
              <a:off x="920" y="3779"/>
              <a:ext cx="62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 b="1"/>
                <a:t>Figure 4.14</a:t>
              </a:r>
              <a:endParaRPr lang="en-US"/>
            </a:p>
          </p:txBody>
        </p:sp>
        <p:sp>
          <p:nvSpPr>
            <p:cNvPr id="539673" name="Freeform 25"/>
            <p:cNvSpPr>
              <a:spLocks/>
            </p:cNvSpPr>
            <p:nvPr/>
          </p:nvSpPr>
          <p:spPr bwMode="auto">
            <a:xfrm>
              <a:off x="1604" y="2600"/>
              <a:ext cx="544" cy="352"/>
            </a:xfrm>
            <a:custGeom>
              <a:avLst/>
              <a:gdLst/>
              <a:ahLst/>
              <a:cxnLst>
                <a:cxn ang="0">
                  <a:pos x="0" y="352"/>
                </a:cxn>
                <a:cxn ang="0">
                  <a:pos x="312" y="0"/>
                </a:cxn>
                <a:cxn ang="0">
                  <a:pos x="544" y="248"/>
                </a:cxn>
              </a:cxnLst>
              <a:rect l="0" t="0" r="r" b="b"/>
              <a:pathLst>
                <a:path w="544" h="352">
                  <a:moveTo>
                    <a:pt x="0" y="352"/>
                  </a:moveTo>
                  <a:lnTo>
                    <a:pt x="312" y="0"/>
                  </a:lnTo>
                  <a:lnTo>
                    <a:pt x="544" y="248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636000" cy="2154238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sz="2800"/>
              <a:t>4.15 Mitochondria har</a:t>
            </a:r>
            <a:r>
              <a:rPr lang="en-US" sz="400"/>
              <a:t> </a:t>
            </a:r>
            <a:r>
              <a:rPr lang="en-US" sz="2800"/>
              <a:t>vest chemical energy from food</a:t>
            </a:r>
            <a:endParaRPr lang="en-US"/>
          </a:p>
          <a:p>
            <a:pPr lvl="1">
              <a:spcBef>
                <a:spcPct val="25000"/>
              </a:spcBef>
            </a:pPr>
            <a:r>
              <a:rPr lang="en-US" sz="2600"/>
              <a:t>Mitochondria carry out cellular respiration</a:t>
            </a:r>
          </a:p>
          <a:p>
            <a:pPr lvl="2">
              <a:spcBef>
                <a:spcPct val="25000"/>
              </a:spcBef>
            </a:pPr>
            <a:r>
              <a:rPr lang="en-US" sz="2600"/>
              <a:t>Which uses the chemical energy in food to make ATP for cellular work</a:t>
            </a:r>
            <a:r>
              <a:rPr lang="en-US"/>
              <a:t> </a:t>
            </a:r>
          </a:p>
        </p:txBody>
      </p:sp>
      <p:sp>
        <p:nvSpPr>
          <p:cNvPr id="540699" name="Text Box 27"/>
          <p:cNvSpPr txBox="1">
            <a:spLocks noChangeArrowheads="1"/>
          </p:cNvSpPr>
          <p:nvPr/>
        </p:nvSpPr>
        <p:spPr bwMode="auto">
          <a:xfrm>
            <a:off x="1460500" y="5999163"/>
            <a:ext cx="989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/>
              <a:t>Figure 4.15</a:t>
            </a:r>
            <a:endParaRPr lang="en-US"/>
          </a:p>
        </p:txBody>
      </p:sp>
      <p:grpSp>
        <p:nvGrpSpPr>
          <p:cNvPr id="540701" name="Group 29"/>
          <p:cNvGrpSpPr>
            <a:grpSpLocks/>
          </p:cNvGrpSpPr>
          <p:nvPr/>
        </p:nvGrpSpPr>
        <p:grpSpPr bwMode="auto">
          <a:xfrm>
            <a:off x="2565400" y="2933700"/>
            <a:ext cx="3979863" cy="3459163"/>
            <a:chOff x="2272" y="1848"/>
            <a:chExt cx="2507" cy="2179"/>
          </a:xfrm>
        </p:grpSpPr>
        <p:pic>
          <p:nvPicPr>
            <p:cNvPr id="540677" name="Picture 5" descr="04_15Mitochondrion_CNL.jpg                                     0050AA83203                            BE5F24FD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12" y="1848"/>
              <a:ext cx="1974" cy="2116"/>
            </a:xfrm>
            <a:prstGeom prst="rect">
              <a:avLst/>
            </a:prstGeom>
            <a:noFill/>
          </p:spPr>
        </p:pic>
        <p:sp>
          <p:nvSpPr>
            <p:cNvPr id="540678" name="Line 6"/>
            <p:cNvSpPr>
              <a:spLocks noChangeShapeType="1"/>
            </p:cNvSpPr>
            <p:nvPr/>
          </p:nvSpPr>
          <p:spPr bwMode="auto">
            <a:xfrm flipH="1" flipV="1">
              <a:off x="2656" y="2089"/>
              <a:ext cx="410" cy="2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679" name="Text Box 7"/>
            <p:cNvSpPr txBox="1">
              <a:spLocks noChangeArrowheads="1"/>
            </p:cNvSpPr>
            <p:nvPr/>
          </p:nvSpPr>
          <p:spPr bwMode="auto">
            <a:xfrm>
              <a:off x="2272" y="1933"/>
              <a:ext cx="7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 b="1"/>
                <a:t>Mitochondrion</a:t>
              </a:r>
            </a:p>
          </p:txBody>
        </p:sp>
        <p:sp>
          <p:nvSpPr>
            <p:cNvPr id="540680" name="Line 8"/>
            <p:cNvSpPr>
              <a:spLocks noChangeShapeType="1"/>
            </p:cNvSpPr>
            <p:nvPr/>
          </p:nvSpPr>
          <p:spPr bwMode="auto">
            <a:xfrm flipH="1">
              <a:off x="2698" y="2907"/>
              <a:ext cx="4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681" name="Text Box 9"/>
            <p:cNvSpPr txBox="1">
              <a:spLocks noChangeArrowheads="1"/>
            </p:cNvSpPr>
            <p:nvPr/>
          </p:nvSpPr>
          <p:spPr bwMode="auto">
            <a:xfrm>
              <a:off x="3329" y="2384"/>
              <a:ext cx="611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/>
                <a:t>Outer</a:t>
              </a:r>
              <a:br>
                <a:rPr lang="en-US" sz="1200"/>
              </a:br>
              <a:r>
                <a:rPr lang="en-US" sz="1200"/>
                <a:t>membrane</a:t>
              </a:r>
              <a:br>
                <a:rPr lang="en-US" sz="1200"/>
              </a:br>
              <a:endParaRPr lang="en-US" sz="1200"/>
            </a:p>
          </p:txBody>
        </p:sp>
        <p:sp>
          <p:nvSpPr>
            <p:cNvPr id="540684" name="Text Box 12"/>
            <p:cNvSpPr txBox="1">
              <a:spLocks noChangeArrowheads="1"/>
            </p:cNvSpPr>
            <p:nvPr/>
          </p:nvSpPr>
          <p:spPr bwMode="auto">
            <a:xfrm>
              <a:off x="2352" y="2690"/>
              <a:ext cx="7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/>
                <a:t>Intermembrane</a:t>
              </a:r>
              <a:br>
                <a:rPr lang="en-US" sz="1200"/>
              </a:br>
              <a:r>
                <a:rPr lang="en-US" sz="1200"/>
                <a:t>space</a:t>
              </a:r>
            </a:p>
          </p:txBody>
        </p:sp>
        <p:sp>
          <p:nvSpPr>
            <p:cNvPr id="540685" name="Line 13"/>
            <p:cNvSpPr>
              <a:spLocks noChangeShapeType="1"/>
            </p:cNvSpPr>
            <p:nvPr/>
          </p:nvSpPr>
          <p:spPr bwMode="auto">
            <a:xfrm flipV="1">
              <a:off x="3240" y="3393"/>
              <a:ext cx="184" cy="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686" name="Line 14"/>
            <p:cNvSpPr>
              <a:spLocks noChangeShapeType="1"/>
            </p:cNvSpPr>
            <p:nvPr/>
          </p:nvSpPr>
          <p:spPr bwMode="auto">
            <a:xfrm flipH="1">
              <a:off x="3791" y="3379"/>
              <a:ext cx="263" cy="1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687" name="Line 15"/>
            <p:cNvSpPr>
              <a:spLocks noChangeShapeType="1"/>
            </p:cNvSpPr>
            <p:nvPr/>
          </p:nvSpPr>
          <p:spPr bwMode="auto">
            <a:xfrm>
              <a:off x="3108" y="3652"/>
              <a:ext cx="300" cy="23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688" name="Line 16"/>
            <p:cNvSpPr>
              <a:spLocks noChangeShapeType="1"/>
            </p:cNvSpPr>
            <p:nvPr/>
          </p:nvSpPr>
          <p:spPr bwMode="auto">
            <a:xfrm flipH="1">
              <a:off x="3650" y="3715"/>
              <a:ext cx="497" cy="17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689" name="Text Box 17"/>
            <p:cNvSpPr txBox="1">
              <a:spLocks noChangeArrowheads="1"/>
            </p:cNvSpPr>
            <p:nvPr/>
          </p:nvSpPr>
          <p:spPr bwMode="auto">
            <a:xfrm>
              <a:off x="3336" y="3854"/>
              <a:ext cx="37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/>
                <a:t>Matrix</a:t>
              </a:r>
            </a:p>
          </p:txBody>
        </p:sp>
        <p:sp>
          <p:nvSpPr>
            <p:cNvPr id="540690" name="Text Box 18"/>
            <p:cNvSpPr txBox="1">
              <a:spLocks noChangeArrowheads="1"/>
            </p:cNvSpPr>
            <p:nvPr/>
          </p:nvSpPr>
          <p:spPr bwMode="auto">
            <a:xfrm>
              <a:off x="3374" y="3320"/>
              <a:ext cx="57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/>
                <a:t>Inner</a:t>
              </a:r>
              <a:br>
                <a:rPr lang="en-US" sz="1200"/>
              </a:br>
              <a:r>
                <a:rPr lang="en-US" sz="1200"/>
                <a:t>membrane</a:t>
              </a:r>
            </a:p>
          </p:txBody>
        </p:sp>
        <p:grpSp>
          <p:nvGrpSpPr>
            <p:cNvPr id="540691" name="Group 19"/>
            <p:cNvGrpSpPr>
              <a:grpSpLocks/>
            </p:cNvGrpSpPr>
            <p:nvPr/>
          </p:nvGrpSpPr>
          <p:grpSpPr bwMode="auto">
            <a:xfrm>
              <a:off x="3014" y="3486"/>
              <a:ext cx="427" cy="195"/>
              <a:chOff x="1836" y="3085"/>
              <a:chExt cx="656" cy="260"/>
            </a:xfrm>
          </p:grpSpPr>
          <p:sp>
            <p:nvSpPr>
              <p:cNvPr id="540692" name="Line 20"/>
              <p:cNvSpPr>
                <a:spLocks noChangeShapeType="1"/>
              </p:cNvSpPr>
              <p:nvPr/>
            </p:nvSpPr>
            <p:spPr bwMode="auto">
              <a:xfrm>
                <a:off x="1926" y="3085"/>
                <a:ext cx="560" cy="25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693" name="Line 21"/>
              <p:cNvSpPr>
                <a:spLocks noChangeShapeType="1"/>
              </p:cNvSpPr>
              <p:nvPr/>
            </p:nvSpPr>
            <p:spPr bwMode="auto">
              <a:xfrm>
                <a:off x="1836" y="3143"/>
                <a:ext cx="656" cy="20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40694" name="Line 22"/>
            <p:cNvSpPr>
              <a:spLocks noChangeShapeType="1"/>
            </p:cNvSpPr>
            <p:nvPr/>
          </p:nvSpPr>
          <p:spPr bwMode="auto">
            <a:xfrm flipH="1">
              <a:off x="3740" y="3512"/>
              <a:ext cx="591" cy="19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695" name="Line 23"/>
            <p:cNvSpPr>
              <a:spLocks noChangeShapeType="1"/>
            </p:cNvSpPr>
            <p:nvPr/>
          </p:nvSpPr>
          <p:spPr bwMode="auto">
            <a:xfrm flipV="1">
              <a:off x="3745" y="3543"/>
              <a:ext cx="350" cy="16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696" name="Text Box 24"/>
            <p:cNvSpPr txBox="1">
              <a:spLocks noChangeArrowheads="1"/>
            </p:cNvSpPr>
            <p:nvPr/>
          </p:nvSpPr>
          <p:spPr bwMode="auto">
            <a:xfrm>
              <a:off x="3378" y="3636"/>
              <a:ext cx="41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/>
                <a:t>Cristae</a:t>
              </a:r>
            </a:p>
          </p:txBody>
        </p:sp>
        <p:sp>
          <p:nvSpPr>
            <p:cNvPr id="540697" name="Text Box 25"/>
            <p:cNvSpPr txBox="1">
              <a:spLocks noChangeArrowheads="1"/>
            </p:cNvSpPr>
            <p:nvPr/>
          </p:nvSpPr>
          <p:spPr bwMode="auto">
            <a:xfrm rot="16200000" flipH="1">
              <a:off x="4211" y="3335"/>
              <a:ext cx="9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/>
                <a:t>TEM 44,880</a:t>
              </a:r>
              <a:r>
                <a:rPr lang="en-US" sz="1200">
                  <a:sym typeface="Symbol" charset="2"/>
                </a:rPr>
                <a:t></a:t>
              </a:r>
              <a:endParaRPr lang="en-US" sz="1200"/>
            </a:p>
          </p:txBody>
        </p:sp>
        <p:sp>
          <p:nvSpPr>
            <p:cNvPr id="540700" name="Freeform 28"/>
            <p:cNvSpPr>
              <a:spLocks/>
            </p:cNvSpPr>
            <p:nvPr/>
          </p:nvSpPr>
          <p:spPr bwMode="auto">
            <a:xfrm>
              <a:off x="3366" y="2640"/>
              <a:ext cx="725" cy="181"/>
            </a:xfrm>
            <a:custGeom>
              <a:avLst/>
              <a:gdLst/>
              <a:ahLst/>
              <a:cxnLst>
                <a:cxn ang="0">
                  <a:pos x="0" y="181"/>
                </a:cxn>
                <a:cxn ang="0">
                  <a:pos x="144" y="0"/>
                </a:cxn>
                <a:cxn ang="0">
                  <a:pos x="725" y="154"/>
                </a:cxn>
              </a:cxnLst>
              <a:rect l="0" t="0" r="r" b="b"/>
              <a:pathLst>
                <a:path w="725" h="181">
                  <a:moveTo>
                    <a:pt x="0" y="181"/>
                  </a:moveTo>
                  <a:lnTo>
                    <a:pt x="144" y="0"/>
                  </a:lnTo>
                  <a:lnTo>
                    <a:pt x="725" y="154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449263"/>
          </a:xfrm>
        </p:spPr>
        <p:txBody>
          <a:bodyPr/>
          <a:lstStyle/>
          <a:p>
            <a:r>
              <a:rPr lang="en-US" sz="2600"/>
              <a:t>THE CYTOSKELETON AND RELATED STRUCTURES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508250"/>
          </a:xfrm>
        </p:spPr>
        <p:txBody>
          <a:bodyPr/>
          <a:lstStyle/>
          <a:p>
            <a:r>
              <a:rPr lang="en-US"/>
              <a:t>4.16 The cell’s internal skeleton helps organize its structure and activities</a:t>
            </a:r>
          </a:p>
          <a:p>
            <a:pPr lvl="1"/>
            <a:r>
              <a:rPr lang="en-US"/>
              <a:t>A network of protein fibers </a:t>
            </a:r>
          </a:p>
          <a:p>
            <a:pPr lvl="2"/>
            <a:r>
              <a:rPr lang="en-US"/>
              <a:t>Make up the cytoskeleton.</a:t>
            </a:r>
          </a:p>
        </p:txBody>
      </p:sp>
      <p:grpSp>
        <p:nvGrpSpPr>
          <p:cNvPr id="541714" name="Group 18"/>
          <p:cNvGrpSpPr>
            <a:grpSpLocks/>
          </p:cNvGrpSpPr>
          <p:nvPr/>
        </p:nvGrpSpPr>
        <p:grpSpPr bwMode="auto">
          <a:xfrm>
            <a:off x="2362200" y="3175000"/>
            <a:ext cx="6213475" cy="2738438"/>
            <a:chOff x="1488" y="2000"/>
            <a:chExt cx="3914" cy="1725"/>
          </a:xfrm>
        </p:grpSpPr>
        <p:pic>
          <p:nvPicPr>
            <p:cNvPr id="541701" name="Picture 5" descr="04_16CytoskeletonFibers_CN.jpg                                 0050AA83203                            BE5F24FD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88" y="2000"/>
              <a:ext cx="3796" cy="1651"/>
            </a:xfrm>
            <a:prstGeom prst="rect">
              <a:avLst/>
            </a:prstGeom>
            <a:noFill/>
          </p:spPr>
        </p:pic>
        <p:sp>
          <p:nvSpPr>
            <p:cNvPr id="541702" name="Line 6"/>
            <p:cNvSpPr>
              <a:spLocks noChangeShapeType="1"/>
            </p:cNvSpPr>
            <p:nvPr/>
          </p:nvSpPr>
          <p:spPr bwMode="auto">
            <a:xfrm flipV="1">
              <a:off x="2078" y="3276"/>
              <a:ext cx="0" cy="16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703" name="Text Box 7"/>
            <p:cNvSpPr txBox="1">
              <a:spLocks noChangeArrowheads="1"/>
            </p:cNvSpPr>
            <p:nvPr/>
          </p:nvSpPr>
          <p:spPr bwMode="auto">
            <a:xfrm>
              <a:off x="1706" y="3119"/>
              <a:ext cx="6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Actin subunit</a:t>
              </a:r>
            </a:p>
          </p:txBody>
        </p:sp>
        <p:sp>
          <p:nvSpPr>
            <p:cNvPr id="541704" name="Text Box 8"/>
            <p:cNvSpPr txBox="1">
              <a:spLocks noChangeArrowheads="1"/>
            </p:cNvSpPr>
            <p:nvPr/>
          </p:nvSpPr>
          <p:spPr bwMode="auto">
            <a:xfrm>
              <a:off x="1677" y="3546"/>
              <a:ext cx="7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 b="1"/>
                <a:t>Microfilament</a:t>
              </a:r>
              <a:endParaRPr lang="en-US" sz="1200"/>
            </a:p>
          </p:txBody>
        </p:sp>
        <p:sp>
          <p:nvSpPr>
            <p:cNvPr id="541705" name="Text Box 9"/>
            <p:cNvSpPr txBox="1">
              <a:spLocks noChangeArrowheads="1"/>
            </p:cNvSpPr>
            <p:nvPr/>
          </p:nvSpPr>
          <p:spPr bwMode="auto">
            <a:xfrm>
              <a:off x="2363" y="3398"/>
              <a:ext cx="32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/>
                <a:t>7 nm</a:t>
              </a:r>
            </a:p>
          </p:txBody>
        </p:sp>
        <p:sp>
          <p:nvSpPr>
            <p:cNvPr id="541706" name="Line 10"/>
            <p:cNvSpPr>
              <a:spLocks noChangeShapeType="1"/>
            </p:cNvSpPr>
            <p:nvPr/>
          </p:nvSpPr>
          <p:spPr bwMode="auto">
            <a:xfrm flipV="1">
              <a:off x="2967" y="3289"/>
              <a:ext cx="166" cy="1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707" name="Text Box 11"/>
            <p:cNvSpPr txBox="1">
              <a:spLocks noChangeArrowheads="1"/>
            </p:cNvSpPr>
            <p:nvPr/>
          </p:nvSpPr>
          <p:spPr bwMode="auto">
            <a:xfrm>
              <a:off x="3100" y="3159"/>
              <a:ext cx="81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/>
                <a:t>Fibrous subunits</a:t>
              </a:r>
            </a:p>
          </p:txBody>
        </p:sp>
        <p:sp>
          <p:nvSpPr>
            <p:cNvPr id="541708" name="Text Box 12"/>
            <p:cNvSpPr txBox="1">
              <a:spLocks noChangeArrowheads="1"/>
            </p:cNvSpPr>
            <p:nvPr/>
          </p:nvSpPr>
          <p:spPr bwMode="auto">
            <a:xfrm>
              <a:off x="3632" y="3380"/>
              <a:ext cx="3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/>
                <a:t>10 nm</a:t>
              </a:r>
            </a:p>
          </p:txBody>
        </p:sp>
        <p:sp>
          <p:nvSpPr>
            <p:cNvPr id="541709" name="Text Box 13"/>
            <p:cNvSpPr txBox="1">
              <a:spLocks noChangeArrowheads="1"/>
            </p:cNvSpPr>
            <p:nvPr/>
          </p:nvSpPr>
          <p:spPr bwMode="auto">
            <a:xfrm>
              <a:off x="2905" y="3552"/>
              <a:ext cx="108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 b="1"/>
                <a:t>Intermediate filament</a:t>
              </a:r>
            </a:p>
          </p:txBody>
        </p:sp>
        <p:sp>
          <p:nvSpPr>
            <p:cNvPr id="541710" name="Text Box 14"/>
            <p:cNvSpPr txBox="1">
              <a:spLocks noChangeArrowheads="1"/>
            </p:cNvSpPr>
            <p:nvPr/>
          </p:nvSpPr>
          <p:spPr bwMode="auto">
            <a:xfrm>
              <a:off x="4463" y="3545"/>
              <a:ext cx="66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 b="1"/>
                <a:t>Microtubule</a:t>
              </a:r>
            </a:p>
          </p:txBody>
        </p:sp>
        <p:sp>
          <p:nvSpPr>
            <p:cNvPr id="541711" name="Text Box 15"/>
            <p:cNvSpPr txBox="1">
              <a:spLocks noChangeArrowheads="1"/>
            </p:cNvSpPr>
            <p:nvPr/>
          </p:nvSpPr>
          <p:spPr bwMode="auto">
            <a:xfrm>
              <a:off x="5020" y="3292"/>
              <a:ext cx="3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/>
                <a:t>25 nm</a:t>
              </a:r>
            </a:p>
          </p:txBody>
        </p:sp>
        <p:sp>
          <p:nvSpPr>
            <p:cNvPr id="541712" name="Text Box 16"/>
            <p:cNvSpPr txBox="1">
              <a:spLocks noChangeArrowheads="1"/>
            </p:cNvSpPr>
            <p:nvPr/>
          </p:nvSpPr>
          <p:spPr bwMode="auto">
            <a:xfrm>
              <a:off x="4632" y="3026"/>
              <a:ext cx="7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/>
                <a:t>Tubulin subunit</a:t>
              </a:r>
            </a:p>
          </p:txBody>
        </p:sp>
        <p:sp>
          <p:nvSpPr>
            <p:cNvPr id="541713" name="AutoShape 17"/>
            <p:cNvSpPr>
              <a:spLocks/>
            </p:cNvSpPr>
            <p:nvPr/>
          </p:nvSpPr>
          <p:spPr bwMode="auto">
            <a:xfrm rot="5400000">
              <a:off x="4581" y="2986"/>
              <a:ext cx="19" cy="120"/>
            </a:xfrm>
            <a:prstGeom prst="leftBracket">
              <a:avLst>
                <a:gd name="adj" fmla="val 52632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1715" name="Text Box 19"/>
          <p:cNvSpPr txBox="1">
            <a:spLocks noChangeArrowheads="1"/>
          </p:cNvSpPr>
          <p:nvPr/>
        </p:nvSpPr>
        <p:spPr bwMode="auto">
          <a:xfrm>
            <a:off x="1460500" y="5999163"/>
            <a:ext cx="989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/>
              <a:t>Figure 4.16</a:t>
            </a: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4983163"/>
          </a:xfrm>
        </p:spPr>
        <p:txBody>
          <a:bodyPr/>
          <a:lstStyle/>
          <a:p>
            <a:pPr lvl="1"/>
            <a:r>
              <a:rPr lang="en-US"/>
              <a:t>Microfilaments of actin </a:t>
            </a:r>
          </a:p>
          <a:p>
            <a:pPr lvl="2"/>
            <a:r>
              <a:rPr lang="en-US"/>
              <a:t>Enable cells to change shape and move</a:t>
            </a:r>
          </a:p>
          <a:p>
            <a:pPr lvl="1"/>
            <a:r>
              <a:rPr lang="en-US"/>
              <a:t>Intermediate filaments </a:t>
            </a:r>
          </a:p>
          <a:p>
            <a:pPr lvl="2"/>
            <a:r>
              <a:rPr lang="en-US"/>
              <a:t>Reinforce the cell and anchor cer</a:t>
            </a:r>
            <a:r>
              <a:rPr lang="en-US" sz="400"/>
              <a:t> </a:t>
            </a:r>
            <a:r>
              <a:rPr lang="en-US"/>
              <a:t>tain organelles</a:t>
            </a:r>
          </a:p>
          <a:p>
            <a:pPr lvl="1"/>
            <a:r>
              <a:rPr lang="en-US"/>
              <a:t>Microtubules give the cell rigidity</a:t>
            </a:r>
          </a:p>
          <a:p>
            <a:pPr lvl="2"/>
            <a:r>
              <a:rPr lang="en-US"/>
              <a:t>And provide anchors for organelles and act as tracks for organelle movement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312988"/>
          </a:xfrm>
        </p:spPr>
        <p:txBody>
          <a:bodyPr/>
          <a:lstStyle/>
          <a:p>
            <a:r>
              <a:rPr lang="en-US" sz="2800"/>
              <a:t>4.17 Cilia and flagella move when microtubules bend</a:t>
            </a:r>
            <a:endParaRPr lang="en-US"/>
          </a:p>
          <a:p>
            <a:pPr lvl="1"/>
            <a:r>
              <a:rPr lang="en-US" sz="2600"/>
              <a:t>Eukaryotic cilia and flagella </a:t>
            </a:r>
          </a:p>
          <a:p>
            <a:pPr lvl="2"/>
            <a:r>
              <a:rPr lang="en-US" sz="2600"/>
              <a:t>Are locomotor appendages that protrude from cer</a:t>
            </a:r>
            <a:r>
              <a:rPr lang="en-US" sz="400"/>
              <a:t> </a:t>
            </a:r>
            <a:r>
              <a:rPr lang="en-US" sz="2600"/>
              <a:t>tain cells</a:t>
            </a:r>
            <a:endParaRPr lang="en-US"/>
          </a:p>
        </p:txBody>
      </p:sp>
      <p:grpSp>
        <p:nvGrpSpPr>
          <p:cNvPr id="544783" name="Group 15"/>
          <p:cNvGrpSpPr>
            <a:grpSpLocks/>
          </p:cNvGrpSpPr>
          <p:nvPr/>
        </p:nvGrpSpPr>
        <p:grpSpPr bwMode="auto">
          <a:xfrm>
            <a:off x="457200" y="3201988"/>
            <a:ext cx="8199438" cy="2995612"/>
            <a:chOff x="360" y="2017"/>
            <a:chExt cx="5165" cy="1887"/>
          </a:xfrm>
        </p:grpSpPr>
        <p:pic>
          <p:nvPicPr>
            <p:cNvPr id="544777" name="Picture 9" descr="04_17bFlagellum_UP.jpg                                         0050AA83203                            BE5F24FD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5" y="2017"/>
              <a:ext cx="2613" cy="1831"/>
            </a:xfrm>
            <a:prstGeom prst="rect">
              <a:avLst/>
            </a:prstGeom>
            <a:noFill/>
          </p:spPr>
        </p:pic>
        <p:sp>
          <p:nvSpPr>
            <p:cNvPr id="544778" name="Text Box 10"/>
            <p:cNvSpPr txBox="1">
              <a:spLocks noChangeArrowheads="1"/>
            </p:cNvSpPr>
            <p:nvPr/>
          </p:nvSpPr>
          <p:spPr bwMode="auto">
            <a:xfrm rot="16200000" flipH="1">
              <a:off x="4981" y="3241"/>
              <a:ext cx="9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/>
                <a:t>LM 600</a:t>
              </a:r>
              <a:r>
                <a:rPr lang="en-US" sz="1200">
                  <a:sym typeface="Symbol" charset="2"/>
                </a:rPr>
                <a:t></a:t>
              </a:r>
              <a:endParaRPr lang="en-US" sz="1200"/>
            </a:p>
          </p:txBody>
        </p:sp>
        <p:pic>
          <p:nvPicPr>
            <p:cNvPr id="544773" name="Picture 5" descr="04_17aCilia_UP.jpg                                             0050AA83203                            BE5F24FD: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0" y="2021"/>
              <a:ext cx="2509" cy="1812"/>
            </a:xfrm>
            <a:prstGeom prst="rect">
              <a:avLst/>
            </a:prstGeom>
            <a:noFill/>
          </p:spPr>
        </p:pic>
        <p:sp>
          <p:nvSpPr>
            <p:cNvPr id="544774" name="Text Box 6"/>
            <p:cNvSpPr txBox="1">
              <a:spLocks noChangeArrowheads="1"/>
            </p:cNvSpPr>
            <p:nvPr/>
          </p:nvSpPr>
          <p:spPr bwMode="auto">
            <a:xfrm rot="16200000" flipH="1">
              <a:off x="2186" y="3099"/>
              <a:ext cx="121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/>
                <a:t>Colorized SEM 4,100</a:t>
              </a:r>
              <a:r>
                <a:rPr lang="en-US" sz="1200">
                  <a:sym typeface="Symbol" charset="2"/>
                </a:rPr>
                <a:t></a:t>
              </a:r>
              <a:endParaRPr lang="en-US" sz="1200"/>
            </a:p>
          </p:txBody>
        </p:sp>
        <p:sp>
          <p:nvSpPr>
            <p:cNvPr id="544781" name="Text Box 13"/>
            <p:cNvSpPr txBox="1">
              <a:spLocks noChangeArrowheads="1"/>
            </p:cNvSpPr>
            <p:nvPr/>
          </p:nvSpPr>
          <p:spPr bwMode="auto">
            <a:xfrm>
              <a:off x="416" y="3731"/>
              <a:ext cx="69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 b="1"/>
                <a:t>Figure 4.17A</a:t>
              </a:r>
              <a:endParaRPr lang="en-US"/>
            </a:p>
          </p:txBody>
        </p:sp>
        <p:sp>
          <p:nvSpPr>
            <p:cNvPr id="544782" name="Text Box 14"/>
            <p:cNvSpPr txBox="1">
              <a:spLocks noChangeArrowheads="1"/>
            </p:cNvSpPr>
            <p:nvPr/>
          </p:nvSpPr>
          <p:spPr bwMode="auto">
            <a:xfrm>
              <a:off x="2960" y="3731"/>
              <a:ext cx="69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 b="1"/>
                <a:t>Figure 4.17B</a:t>
              </a:r>
              <a:endParaRPr lang="en-US"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1223963"/>
          </a:xfrm>
        </p:spPr>
        <p:txBody>
          <a:bodyPr/>
          <a:lstStyle/>
          <a:p>
            <a:pPr lvl="1"/>
            <a:r>
              <a:rPr lang="en-US" sz="2600"/>
              <a:t>Clusters of microtubules </a:t>
            </a:r>
          </a:p>
          <a:p>
            <a:pPr lvl="2"/>
            <a:r>
              <a:rPr lang="en-US" sz="2600"/>
              <a:t>Drive the whipping action of these organelles</a:t>
            </a:r>
            <a:endParaRPr lang="en-US"/>
          </a:p>
        </p:txBody>
      </p:sp>
      <p:sp>
        <p:nvSpPr>
          <p:cNvPr id="545821" name="Text Box 29"/>
          <p:cNvSpPr txBox="1">
            <a:spLocks noChangeArrowheads="1"/>
          </p:cNvSpPr>
          <p:nvPr/>
        </p:nvSpPr>
        <p:spPr bwMode="auto">
          <a:xfrm>
            <a:off x="1460500" y="5999163"/>
            <a:ext cx="1098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/>
              <a:t>Figure 4.17C</a:t>
            </a:r>
            <a:endParaRPr lang="en-US"/>
          </a:p>
        </p:txBody>
      </p:sp>
      <p:grpSp>
        <p:nvGrpSpPr>
          <p:cNvPr id="545824" name="Group 32"/>
          <p:cNvGrpSpPr>
            <a:grpSpLocks/>
          </p:cNvGrpSpPr>
          <p:nvPr/>
        </p:nvGrpSpPr>
        <p:grpSpPr bwMode="auto">
          <a:xfrm>
            <a:off x="2484438" y="2224088"/>
            <a:ext cx="5076825" cy="4087812"/>
            <a:chOff x="1661" y="1273"/>
            <a:chExt cx="3198" cy="2575"/>
          </a:xfrm>
        </p:grpSpPr>
        <p:pic>
          <p:nvPicPr>
            <p:cNvPr id="545797" name="Picture 5" descr="04_17FlagCilStructure_CNL.jpg                                  0050AA83203                            BE5F24FD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86" y="1273"/>
              <a:ext cx="2390" cy="2575"/>
            </a:xfrm>
            <a:prstGeom prst="rect">
              <a:avLst/>
            </a:prstGeom>
            <a:noFill/>
          </p:spPr>
        </p:pic>
        <p:sp>
          <p:nvSpPr>
            <p:cNvPr id="545798" name="Text Box 6"/>
            <p:cNvSpPr txBox="1">
              <a:spLocks noChangeArrowheads="1"/>
            </p:cNvSpPr>
            <p:nvPr/>
          </p:nvSpPr>
          <p:spPr bwMode="auto">
            <a:xfrm>
              <a:off x="2584" y="1374"/>
              <a:ext cx="416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1"/>
                <a:t>Flagellum</a:t>
              </a:r>
            </a:p>
          </p:txBody>
        </p:sp>
        <p:sp>
          <p:nvSpPr>
            <p:cNvPr id="545799" name="Line 7"/>
            <p:cNvSpPr>
              <a:spLocks noChangeShapeType="1"/>
            </p:cNvSpPr>
            <p:nvPr/>
          </p:nvSpPr>
          <p:spPr bwMode="auto">
            <a:xfrm flipH="1">
              <a:off x="2983" y="1447"/>
              <a:ext cx="24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800" name="Text Box 8"/>
            <p:cNvSpPr txBox="1">
              <a:spLocks noChangeArrowheads="1"/>
            </p:cNvSpPr>
            <p:nvPr/>
          </p:nvSpPr>
          <p:spPr bwMode="auto">
            <a:xfrm>
              <a:off x="3834" y="1403"/>
              <a:ext cx="102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Electron micrographs</a:t>
              </a:r>
              <a:br>
                <a:rPr lang="en-US" sz="800"/>
              </a:br>
              <a:r>
                <a:rPr lang="en-US" sz="800"/>
                <a:t>of cross sections:</a:t>
              </a:r>
            </a:p>
          </p:txBody>
        </p:sp>
        <p:sp>
          <p:nvSpPr>
            <p:cNvPr id="545801" name="Text Box 9"/>
            <p:cNvSpPr txBox="1">
              <a:spLocks noChangeArrowheads="1"/>
            </p:cNvSpPr>
            <p:nvPr/>
          </p:nvSpPr>
          <p:spPr bwMode="auto">
            <a:xfrm>
              <a:off x="3835" y="2524"/>
              <a:ext cx="511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Flagellum</a:t>
              </a:r>
            </a:p>
          </p:txBody>
        </p:sp>
        <p:sp>
          <p:nvSpPr>
            <p:cNvPr id="545802" name="Text Box 10"/>
            <p:cNvSpPr txBox="1">
              <a:spLocks noChangeArrowheads="1"/>
            </p:cNvSpPr>
            <p:nvPr/>
          </p:nvSpPr>
          <p:spPr bwMode="auto">
            <a:xfrm>
              <a:off x="3835" y="3607"/>
              <a:ext cx="665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Basal body</a:t>
              </a:r>
            </a:p>
          </p:txBody>
        </p:sp>
        <p:sp>
          <p:nvSpPr>
            <p:cNvPr id="545803" name="Text Box 11"/>
            <p:cNvSpPr txBox="1">
              <a:spLocks noChangeArrowheads="1"/>
            </p:cNvSpPr>
            <p:nvPr/>
          </p:nvSpPr>
          <p:spPr bwMode="auto">
            <a:xfrm>
              <a:off x="3079" y="3531"/>
              <a:ext cx="805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Basal body</a:t>
              </a:r>
              <a:br>
                <a:rPr lang="en-US" sz="800"/>
              </a:br>
              <a:r>
                <a:rPr lang="en-US" sz="800"/>
                <a:t>(structurally identical to centriole)</a:t>
              </a:r>
            </a:p>
          </p:txBody>
        </p:sp>
        <p:sp>
          <p:nvSpPr>
            <p:cNvPr id="545804" name="Line 12"/>
            <p:cNvSpPr>
              <a:spLocks noChangeShapeType="1"/>
            </p:cNvSpPr>
            <p:nvPr/>
          </p:nvSpPr>
          <p:spPr bwMode="auto">
            <a:xfrm>
              <a:off x="2915" y="3602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805" name="Text Box 13"/>
            <p:cNvSpPr txBox="1">
              <a:spLocks noChangeArrowheads="1"/>
            </p:cNvSpPr>
            <p:nvPr/>
          </p:nvSpPr>
          <p:spPr bwMode="auto">
            <a:xfrm rot="16200000" flipH="1">
              <a:off x="4457" y="3353"/>
              <a:ext cx="605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800"/>
                <a:t>TEM 206,500</a:t>
              </a:r>
              <a:r>
                <a:rPr lang="en-US" sz="800">
                  <a:sym typeface="Symbol" charset="2"/>
                </a:rPr>
                <a:t></a:t>
              </a:r>
              <a:endParaRPr lang="en-US" sz="800"/>
            </a:p>
          </p:txBody>
        </p:sp>
        <p:sp>
          <p:nvSpPr>
            <p:cNvPr id="545806" name="Text Box 14"/>
            <p:cNvSpPr txBox="1">
              <a:spLocks noChangeArrowheads="1"/>
            </p:cNvSpPr>
            <p:nvPr/>
          </p:nvSpPr>
          <p:spPr bwMode="auto">
            <a:xfrm rot="16200000" flipH="1">
              <a:off x="4487" y="2252"/>
              <a:ext cx="546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800"/>
                <a:t>TEM 206,500</a:t>
              </a:r>
              <a:r>
                <a:rPr lang="en-US" sz="800">
                  <a:sym typeface="Symbol" charset="2"/>
                </a:rPr>
                <a:t></a:t>
              </a:r>
              <a:endParaRPr lang="en-US" sz="800"/>
            </a:p>
          </p:txBody>
        </p:sp>
        <p:sp>
          <p:nvSpPr>
            <p:cNvPr id="545809" name="Text Box 17"/>
            <p:cNvSpPr txBox="1">
              <a:spLocks noChangeArrowheads="1"/>
            </p:cNvSpPr>
            <p:nvPr/>
          </p:nvSpPr>
          <p:spPr bwMode="auto">
            <a:xfrm>
              <a:off x="1913" y="2800"/>
              <a:ext cx="44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Plasma</a:t>
              </a:r>
              <a:br>
                <a:rPr lang="en-US" sz="800"/>
              </a:br>
              <a:r>
                <a:rPr lang="en-US" sz="800"/>
                <a:t>membrane </a:t>
              </a:r>
            </a:p>
          </p:txBody>
        </p:sp>
        <p:sp>
          <p:nvSpPr>
            <p:cNvPr id="545810" name="Line 18"/>
            <p:cNvSpPr>
              <a:spLocks noChangeShapeType="1"/>
            </p:cNvSpPr>
            <p:nvPr/>
          </p:nvSpPr>
          <p:spPr bwMode="auto">
            <a:xfrm flipH="1">
              <a:off x="2349" y="2396"/>
              <a:ext cx="659" cy="12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811" name="Text Box 19"/>
            <p:cNvSpPr txBox="1">
              <a:spLocks noChangeArrowheads="1"/>
            </p:cNvSpPr>
            <p:nvPr/>
          </p:nvSpPr>
          <p:spPr bwMode="auto">
            <a:xfrm>
              <a:off x="1857" y="2483"/>
              <a:ext cx="476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Dynein arms</a:t>
              </a:r>
            </a:p>
          </p:txBody>
        </p:sp>
        <p:sp>
          <p:nvSpPr>
            <p:cNvPr id="545812" name="Line 20"/>
            <p:cNvSpPr>
              <a:spLocks noChangeShapeType="1"/>
            </p:cNvSpPr>
            <p:nvPr/>
          </p:nvSpPr>
          <p:spPr bwMode="auto">
            <a:xfrm flipH="1">
              <a:off x="2271" y="2308"/>
              <a:ext cx="734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813" name="Text Box 21"/>
            <p:cNvSpPr txBox="1">
              <a:spLocks noChangeArrowheads="1"/>
            </p:cNvSpPr>
            <p:nvPr/>
          </p:nvSpPr>
          <p:spPr bwMode="auto">
            <a:xfrm>
              <a:off x="1762" y="2327"/>
              <a:ext cx="48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Radial spoke</a:t>
              </a:r>
            </a:p>
          </p:txBody>
        </p:sp>
        <p:sp>
          <p:nvSpPr>
            <p:cNvPr id="545814" name="Line 22"/>
            <p:cNvSpPr>
              <a:spLocks noChangeShapeType="1"/>
            </p:cNvSpPr>
            <p:nvPr/>
          </p:nvSpPr>
          <p:spPr bwMode="auto">
            <a:xfrm flipH="1" flipV="1">
              <a:off x="2169" y="2190"/>
              <a:ext cx="852" cy="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815" name="Line 23"/>
            <p:cNvSpPr>
              <a:spLocks noChangeShapeType="1"/>
            </p:cNvSpPr>
            <p:nvPr/>
          </p:nvSpPr>
          <p:spPr bwMode="auto">
            <a:xfrm>
              <a:off x="2178" y="2188"/>
              <a:ext cx="805" cy="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816" name="Text Box 24"/>
            <p:cNvSpPr txBox="1">
              <a:spLocks noChangeArrowheads="1"/>
            </p:cNvSpPr>
            <p:nvPr/>
          </p:nvSpPr>
          <p:spPr bwMode="auto">
            <a:xfrm>
              <a:off x="1661" y="2054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Central</a:t>
              </a:r>
              <a:br>
                <a:rPr lang="en-US" sz="800"/>
              </a:br>
              <a:r>
                <a:rPr lang="en-US" sz="800"/>
                <a:t>microtubules</a:t>
              </a:r>
            </a:p>
          </p:txBody>
        </p:sp>
        <p:sp>
          <p:nvSpPr>
            <p:cNvPr id="545817" name="Line 25"/>
            <p:cNvSpPr>
              <a:spLocks noChangeShapeType="1"/>
            </p:cNvSpPr>
            <p:nvPr/>
          </p:nvSpPr>
          <p:spPr bwMode="auto">
            <a:xfrm flipH="1" flipV="1">
              <a:off x="2213" y="1916"/>
              <a:ext cx="660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818" name="Line 26"/>
            <p:cNvSpPr>
              <a:spLocks noChangeShapeType="1"/>
            </p:cNvSpPr>
            <p:nvPr/>
          </p:nvSpPr>
          <p:spPr bwMode="auto">
            <a:xfrm>
              <a:off x="2221" y="1917"/>
              <a:ext cx="606" cy="13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819" name="Text Box 27"/>
            <p:cNvSpPr txBox="1">
              <a:spLocks noChangeArrowheads="1"/>
            </p:cNvSpPr>
            <p:nvPr/>
          </p:nvSpPr>
          <p:spPr bwMode="auto">
            <a:xfrm>
              <a:off x="1872" y="1790"/>
              <a:ext cx="62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Outer microtubule</a:t>
              </a:r>
              <a:br>
                <a:rPr lang="en-US" sz="800"/>
              </a:br>
              <a:r>
                <a:rPr lang="en-US" sz="800"/>
                <a:t>doublet</a:t>
              </a:r>
            </a:p>
          </p:txBody>
        </p:sp>
        <p:sp>
          <p:nvSpPr>
            <p:cNvPr id="545823" name="Freeform 31"/>
            <p:cNvSpPr>
              <a:spLocks/>
            </p:cNvSpPr>
            <p:nvPr/>
          </p:nvSpPr>
          <p:spPr bwMode="auto">
            <a:xfrm>
              <a:off x="2332" y="2427"/>
              <a:ext cx="720" cy="848"/>
            </a:xfrm>
            <a:custGeom>
              <a:avLst/>
              <a:gdLst/>
              <a:ahLst/>
              <a:cxnLst>
                <a:cxn ang="0">
                  <a:pos x="186" y="848"/>
                </a:cxn>
                <a:cxn ang="0">
                  <a:pos x="0" y="507"/>
                </a:cxn>
                <a:cxn ang="0">
                  <a:pos x="720" y="0"/>
                </a:cxn>
              </a:cxnLst>
              <a:rect l="0" t="0" r="r" b="b"/>
              <a:pathLst>
                <a:path w="720" h="848">
                  <a:moveTo>
                    <a:pt x="186" y="848"/>
                  </a:moveTo>
                  <a:lnTo>
                    <a:pt x="0" y="507"/>
                  </a:lnTo>
                  <a:lnTo>
                    <a:pt x="720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CELL SURFACES AND JUNCTIONS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1773238"/>
          </a:xfrm>
        </p:spPr>
        <p:txBody>
          <a:bodyPr/>
          <a:lstStyle/>
          <a:p>
            <a:r>
              <a:rPr lang="en-US"/>
              <a:t>4.19 Cell sur</a:t>
            </a:r>
            <a:r>
              <a:rPr lang="en-US" sz="400"/>
              <a:t> </a:t>
            </a:r>
            <a:r>
              <a:rPr lang="en-US"/>
              <a:t>faces protect, suppor</a:t>
            </a:r>
            <a:r>
              <a:rPr lang="en-US" sz="400"/>
              <a:t> </a:t>
            </a:r>
            <a:r>
              <a:rPr lang="en-US"/>
              <a:t>t, and join cells</a:t>
            </a:r>
          </a:p>
          <a:p>
            <a:pPr lvl="1"/>
            <a:r>
              <a:rPr lang="en-US"/>
              <a:t>Cells interact with their environments and each other via their sur</a:t>
            </a:r>
            <a:r>
              <a:rPr lang="en-US" sz="400"/>
              <a:t> </a:t>
            </a:r>
            <a:r>
              <a:rPr lang="en-US"/>
              <a:t>faces.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514600"/>
          </a:xfrm>
        </p:spPr>
        <p:txBody>
          <a:bodyPr/>
          <a:lstStyle/>
          <a:p>
            <a:pPr lvl="1">
              <a:spcBef>
                <a:spcPct val="25000"/>
              </a:spcBef>
            </a:pPr>
            <a:r>
              <a:rPr lang="en-US" sz="2600"/>
              <a:t>Plant cells </a:t>
            </a:r>
          </a:p>
          <a:p>
            <a:pPr lvl="2">
              <a:spcBef>
                <a:spcPct val="25000"/>
              </a:spcBef>
            </a:pPr>
            <a:r>
              <a:rPr lang="en-US" sz="2600"/>
              <a:t>Are suppor</a:t>
            </a:r>
            <a:r>
              <a:rPr lang="en-US" sz="400"/>
              <a:t> </a:t>
            </a:r>
            <a:r>
              <a:rPr lang="en-US" sz="2600"/>
              <a:t>ted by rigid cell walls made largely of cellulose</a:t>
            </a:r>
          </a:p>
          <a:p>
            <a:pPr lvl="2">
              <a:spcBef>
                <a:spcPct val="25000"/>
              </a:spcBef>
            </a:pPr>
            <a:r>
              <a:rPr lang="en-US" sz="2600"/>
              <a:t>Connect by plasmodesmata, which are connecting channels</a:t>
            </a:r>
            <a:r>
              <a:rPr lang="en-US"/>
              <a:t> </a:t>
            </a:r>
          </a:p>
        </p:txBody>
      </p:sp>
      <p:grpSp>
        <p:nvGrpSpPr>
          <p:cNvPr id="547864" name="Group 24"/>
          <p:cNvGrpSpPr>
            <a:grpSpLocks/>
          </p:cNvGrpSpPr>
          <p:nvPr/>
        </p:nvGrpSpPr>
        <p:grpSpPr bwMode="auto">
          <a:xfrm>
            <a:off x="3111500" y="3017838"/>
            <a:ext cx="5546725" cy="3433762"/>
            <a:chOff x="1960" y="1901"/>
            <a:chExt cx="3494" cy="2163"/>
          </a:xfrm>
        </p:grpSpPr>
        <p:grpSp>
          <p:nvGrpSpPr>
            <p:cNvPr id="547863" name="Group 23"/>
            <p:cNvGrpSpPr>
              <a:grpSpLocks/>
            </p:cNvGrpSpPr>
            <p:nvPr/>
          </p:nvGrpSpPr>
          <p:grpSpPr bwMode="auto">
            <a:xfrm>
              <a:off x="1960" y="1901"/>
              <a:ext cx="3280" cy="2163"/>
              <a:chOff x="1960" y="1901"/>
              <a:chExt cx="3280" cy="2163"/>
            </a:xfrm>
          </p:grpSpPr>
          <p:pic>
            <p:nvPicPr>
              <p:cNvPr id="547845" name="Picture 5" descr="04_18aPlantCellJunctions_U.jpg                                 0050AA83203                            BE5F24FD: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314" y="1901"/>
                <a:ext cx="2703" cy="2163"/>
              </a:xfrm>
              <a:prstGeom prst="rect">
                <a:avLst/>
              </a:prstGeom>
              <a:noFill/>
            </p:spPr>
          </p:pic>
          <p:sp>
            <p:nvSpPr>
              <p:cNvPr id="547847" name="Line 7"/>
              <p:cNvSpPr>
                <a:spLocks noChangeShapeType="1"/>
              </p:cNvSpPr>
              <p:nvPr/>
            </p:nvSpPr>
            <p:spPr bwMode="auto">
              <a:xfrm flipH="1">
                <a:off x="3106" y="3845"/>
                <a:ext cx="88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848" name="Text Box 8"/>
              <p:cNvSpPr txBox="1">
                <a:spLocks noChangeArrowheads="1"/>
              </p:cNvSpPr>
              <p:nvPr/>
            </p:nvSpPr>
            <p:spPr bwMode="auto">
              <a:xfrm>
                <a:off x="2072" y="3751"/>
                <a:ext cx="105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/>
                  <a:t>Plasma membrane</a:t>
                </a:r>
              </a:p>
            </p:txBody>
          </p:sp>
          <p:sp>
            <p:nvSpPr>
              <p:cNvPr id="547849" name="Text Box 9"/>
              <p:cNvSpPr txBox="1">
                <a:spLocks noChangeArrowheads="1"/>
              </p:cNvSpPr>
              <p:nvPr/>
            </p:nvSpPr>
            <p:spPr bwMode="auto">
              <a:xfrm>
                <a:off x="2191" y="3547"/>
                <a:ext cx="64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/>
                  <a:t>Cytoplasm</a:t>
                </a:r>
              </a:p>
            </p:txBody>
          </p:sp>
          <p:sp>
            <p:nvSpPr>
              <p:cNvPr id="547850" name="Line 10"/>
              <p:cNvSpPr>
                <a:spLocks noChangeShapeType="1"/>
              </p:cNvSpPr>
              <p:nvPr/>
            </p:nvSpPr>
            <p:spPr bwMode="auto">
              <a:xfrm flipH="1">
                <a:off x="2802" y="3653"/>
                <a:ext cx="67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851" name="Line 11"/>
              <p:cNvSpPr>
                <a:spLocks noChangeShapeType="1"/>
              </p:cNvSpPr>
              <p:nvPr/>
            </p:nvSpPr>
            <p:spPr bwMode="auto">
              <a:xfrm flipV="1">
                <a:off x="4239" y="2860"/>
                <a:ext cx="383" cy="63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852" name="Text Box 12"/>
              <p:cNvSpPr txBox="1">
                <a:spLocks noChangeArrowheads="1"/>
              </p:cNvSpPr>
              <p:nvPr/>
            </p:nvSpPr>
            <p:spPr bwMode="auto">
              <a:xfrm>
                <a:off x="4273" y="2660"/>
                <a:ext cx="96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/>
                  <a:t>Plasmodesmata</a:t>
                </a:r>
              </a:p>
            </p:txBody>
          </p:sp>
          <p:sp>
            <p:nvSpPr>
              <p:cNvPr id="547853" name="Line 13"/>
              <p:cNvSpPr>
                <a:spLocks noChangeShapeType="1"/>
              </p:cNvSpPr>
              <p:nvPr/>
            </p:nvSpPr>
            <p:spPr bwMode="auto">
              <a:xfrm>
                <a:off x="4113" y="2403"/>
                <a:ext cx="168" cy="3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854" name="Line 14"/>
              <p:cNvSpPr>
                <a:spLocks noChangeShapeType="1"/>
              </p:cNvSpPr>
              <p:nvPr/>
            </p:nvSpPr>
            <p:spPr bwMode="auto">
              <a:xfrm>
                <a:off x="4010" y="2679"/>
                <a:ext cx="271" cy="11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855" name="Line 15"/>
              <p:cNvSpPr>
                <a:spLocks noChangeShapeType="1"/>
              </p:cNvSpPr>
              <p:nvPr/>
            </p:nvSpPr>
            <p:spPr bwMode="auto">
              <a:xfrm>
                <a:off x="3913" y="2008"/>
                <a:ext cx="433" cy="7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856" name="Line 16"/>
              <p:cNvSpPr>
                <a:spLocks noChangeShapeType="1"/>
              </p:cNvSpPr>
              <p:nvPr/>
            </p:nvSpPr>
            <p:spPr bwMode="auto">
              <a:xfrm flipV="1">
                <a:off x="3917" y="2086"/>
                <a:ext cx="425" cy="1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858" name="Text Box 18"/>
              <p:cNvSpPr txBox="1">
                <a:spLocks noChangeArrowheads="1"/>
              </p:cNvSpPr>
              <p:nvPr/>
            </p:nvSpPr>
            <p:spPr bwMode="auto">
              <a:xfrm>
                <a:off x="2644" y="2470"/>
                <a:ext cx="52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/>
                  <a:t>Vacuole</a:t>
                </a:r>
              </a:p>
            </p:txBody>
          </p:sp>
          <p:sp>
            <p:nvSpPr>
              <p:cNvPr id="547859" name="Text Box 19"/>
              <p:cNvSpPr txBox="1">
                <a:spLocks noChangeArrowheads="1"/>
              </p:cNvSpPr>
              <p:nvPr/>
            </p:nvSpPr>
            <p:spPr bwMode="auto">
              <a:xfrm>
                <a:off x="1960" y="3228"/>
                <a:ext cx="995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/>
                  <a:t>Layers of one plant cell wall</a:t>
                </a:r>
              </a:p>
            </p:txBody>
          </p:sp>
          <p:sp>
            <p:nvSpPr>
              <p:cNvPr id="547860" name="Line 20"/>
              <p:cNvSpPr>
                <a:spLocks noChangeShapeType="1"/>
              </p:cNvSpPr>
              <p:nvPr/>
            </p:nvSpPr>
            <p:spPr bwMode="auto">
              <a:xfrm>
                <a:off x="2702" y="3396"/>
                <a:ext cx="112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861" name="AutoShape 21"/>
              <p:cNvSpPr>
                <a:spLocks/>
              </p:cNvSpPr>
              <p:nvPr/>
            </p:nvSpPr>
            <p:spPr bwMode="auto">
              <a:xfrm rot="16200000" flipV="1">
                <a:off x="3814" y="3174"/>
                <a:ext cx="26" cy="306"/>
              </a:xfrm>
              <a:prstGeom prst="leftBracket">
                <a:avLst>
                  <a:gd name="adj" fmla="val 65385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862" name="Line 22"/>
              <p:cNvSpPr>
                <a:spLocks noChangeShapeType="1"/>
              </p:cNvSpPr>
              <p:nvPr/>
            </p:nvSpPr>
            <p:spPr bwMode="auto">
              <a:xfrm>
                <a:off x="3827" y="3339"/>
                <a:ext cx="0" cy="5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47857" name="Text Box 17"/>
            <p:cNvSpPr txBox="1">
              <a:spLocks noChangeArrowheads="1"/>
            </p:cNvSpPr>
            <p:nvPr/>
          </p:nvSpPr>
          <p:spPr bwMode="auto">
            <a:xfrm>
              <a:off x="4337" y="2011"/>
              <a:ext cx="1117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/>
                <a:t>Walls of two adjacent plant </a:t>
              </a:r>
            </a:p>
            <a:p>
              <a:pPr algn="l"/>
              <a:r>
                <a:rPr lang="en-US" sz="1400"/>
                <a:t>cells</a:t>
              </a:r>
            </a:p>
          </p:txBody>
        </p:sp>
      </p:grpSp>
      <p:sp>
        <p:nvSpPr>
          <p:cNvPr id="547865" name="Text Box 25"/>
          <p:cNvSpPr txBox="1">
            <a:spLocks noChangeArrowheads="1"/>
          </p:cNvSpPr>
          <p:nvPr/>
        </p:nvSpPr>
        <p:spPr bwMode="auto">
          <a:xfrm>
            <a:off x="1460500" y="6189663"/>
            <a:ext cx="1098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/>
              <a:t>Figure 4.18A</a:t>
            </a:r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1736725"/>
          </a:xfrm>
        </p:spPr>
        <p:txBody>
          <a:bodyPr/>
          <a:lstStyle/>
          <a:p>
            <a:pPr lvl="1"/>
            <a:r>
              <a:rPr lang="en-US"/>
              <a:t>Animal cells are embedded in an extracellular matrix</a:t>
            </a:r>
          </a:p>
          <a:p>
            <a:pPr lvl="2"/>
            <a:r>
              <a:rPr lang="en-US"/>
              <a:t>Which binds cells together in tissues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 TO THE CELL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199390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sz="2600"/>
              <a:t>4.1 Microscopes provide windows to the world of the cell</a:t>
            </a:r>
            <a:endParaRPr lang="en-US"/>
          </a:p>
          <a:p>
            <a:pPr marL="800100" lvl="1" indent="-342900">
              <a:spcBef>
                <a:spcPct val="25000"/>
              </a:spcBef>
            </a:pPr>
            <a:r>
              <a:rPr lang="en-US" sz="2400"/>
              <a:t>The light microscope (LM)</a:t>
            </a:r>
          </a:p>
          <a:p>
            <a:pPr lvl="2" indent="-342900">
              <a:spcBef>
                <a:spcPct val="25000"/>
              </a:spcBef>
            </a:pPr>
            <a:r>
              <a:rPr lang="en-US" sz="2400"/>
              <a:t>Enables us to see the overall shape and structure of a cell</a:t>
            </a:r>
            <a:endParaRPr lang="en-US"/>
          </a:p>
        </p:txBody>
      </p:sp>
      <p:grpSp>
        <p:nvGrpSpPr>
          <p:cNvPr id="513045" name="Group 21"/>
          <p:cNvGrpSpPr>
            <a:grpSpLocks/>
          </p:cNvGrpSpPr>
          <p:nvPr/>
        </p:nvGrpSpPr>
        <p:grpSpPr bwMode="auto">
          <a:xfrm>
            <a:off x="2865438" y="2644775"/>
            <a:ext cx="3444875" cy="3817938"/>
            <a:chOff x="1845" y="1666"/>
            <a:chExt cx="2170" cy="2405"/>
          </a:xfrm>
        </p:grpSpPr>
        <p:pic>
          <p:nvPicPr>
            <p:cNvPr id="513029" name="Picture 5" descr="04_01aLightMicroscope_U.jpg                                    0050AA83203                            BE5F24FD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04" y="1666"/>
              <a:ext cx="1711" cy="2405"/>
            </a:xfrm>
            <a:prstGeom prst="rect">
              <a:avLst/>
            </a:prstGeom>
            <a:noFill/>
          </p:spPr>
        </p:pic>
        <p:sp>
          <p:nvSpPr>
            <p:cNvPr id="513030" name="Line 6"/>
            <p:cNvSpPr>
              <a:spLocks noChangeShapeType="1"/>
            </p:cNvSpPr>
            <p:nvPr/>
          </p:nvSpPr>
          <p:spPr bwMode="auto">
            <a:xfrm>
              <a:off x="2344" y="1874"/>
              <a:ext cx="1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031" name="Text Box 7"/>
            <p:cNvSpPr txBox="1">
              <a:spLocks noChangeArrowheads="1"/>
            </p:cNvSpPr>
            <p:nvPr/>
          </p:nvSpPr>
          <p:spPr bwMode="auto">
            <a:xfrm>
              <a:off x="1863" y="1784"/>
              <a:ext cx="50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/>
                <a:t>Eyepiece</a:t>
              </a:r>
            </a:p>
          </p:txBody>
        </p:sp>
        <p:sp>
          <p:nvSpPr>
            <p:cNvPr id="513032" name="Line 8"/>
            <p:cNvSpPr>
              <a:spLocks noChangeShapeType="1"/>
            </p:cNvSpPr>
            <p:nvPr/>
          </p:nvSpPr>
          <p:spPr bwMode="auto">
            <a:xfrm flipH="1">
              <a:off x="2155" y="2059"/>
              <a:ext cx="443" cy="1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033" name="Text Box 9"/>
            <p:cNvSpPr txBox="1">
              <a:spLocks noChangeArrowheads="1"/>
            </p:cNvSpPr>
            <p:nvPr/>
          </p:nvSpPr>
          <p:spPr bwMode="auto">
            <a:xfrm>
              <a:off x="1884" y="2011"/>
              <a:ext cx="39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/>
                <a:t>Ocular</a:t>
              </a:r>
              <a:br>
                <a:rPr lang="en-US" sz="1200"/>
              </a:br>
              <a:r>
                <a:rPr lang="en-US" sz="1200"/>
                <a:t>lens</a:t>
              </a:r>
            </a:p>
          </p:txBody>
        </p:sp>
        <p:sp>
          <p:nvSpPr>
            <p:cNvPr id="513034" name="Line 10"/>
            <p:cNvSpPr>
              <a:spLocks noChangeShapeType="1"/>
            </p:cNvSpPr>
            <p:nvPr/>
          </p:nvSpPr>
          <p:spPr bwMode="auto">
            <a:xfrm flipH="1" flipV="1">
              <a:off x="2533" y="2635"/>
              <a:ext cx="562" cy="19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035" name="Text Box 11"/>
            <p:cNvSpPr txBox="1">
              <a:spLocks noChangeArrowheads="1"/>
            </p:cNvSpPr>
            <p:nvPr/>
          </p:nvSpPr>
          <p:spPr bwMode="auto">
            <a:xfrm>
              <a:off x="1849" y="2506"/>
              <a:ext cx="71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/>
                <a:t>Objective lens</a:t>
              </a:r>
            </a:p>
          </p:txBody>
        </p:sp>
        <p:sp>
          <p:nvSpPr>
            <p:cNvPr id="513036" name="Line 12"/>
            <p:cNvSpPr>
              <a:spLocks noChangeShapeType="1"/>
            </p:cNvSpPr>
            <p:nvPr/>
          </p:nvSpPr>
          <p:spPr bwMode="auto">
            <a:xfrm flipH="1" flipV="1">
              <a:off x="2371" y="2827"/>
              <a:ext cx="735" cy="1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037" name="Text Box 13"/>
            <p:cNvSpPr txBox="1">
              <a:spLocks noChangeArrowheads="1"/>
            </p:cNvSpPr>
            <p:nvPr/>
          </p:nvSpPr>
          <p:spPr bwMode="auto">
            <a:xfrm>
              <a:off x="1845" y="2722"/>
              <a:ext cx="54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/>
                <a:t>Specimen</a:t>
              </a:r>
              <a:endParaRPr lang="en-US" sz="1600"/>
            </a:p>
          </p:txBody>
        </p:sp>
        <p:sp>
          <p:nvSpPr>
            <p:cNvPr id="513038" name="Line 14"/>
            <p:cNvSpPr>
              <a:spLocks noChangeShapeType="1"/>
            </p:cNvSpPr>
            <p:nvPr/>
          </p:nvSpPr>
          <p:spPr bwMode="auto">
            <a:xfrm flipH="1" flipV="1">
              <a:off x="2159" y="3187"/>
              <a:ext cx="913" cy="13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039" name="Text Box 15"/>
            <p:cNvSpPr txBox="1">
              <a:spLocks noChangeArrowheads="1"/>
            </p:cNvSpPr>
            <p:nvPr/>
          </p:nvSpPr>
          <p:spPr bwMode="auto">
            <a:xfrm>
              <a:off x="1892" y="2966"/>
              <a:ext cx="5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/>
                <a:t>Condenser</a:t>
              </a:r>
              <a:br>
                <a:rPr lang="en-US" sz="1200"/>
              </a:br>
              <a:r>
                <a:rPr lang="en-US" sz="1200"/>
                <a:t>lens</a:t>
              </a:r>
            </a:p>
          </p:txBody>
        </p:sp>
        <p:sp>
          <p:nvSpPr>
            <p:cNvPr id="513040" name="Line 16"/>
            <p:cNvSpPr>
              <a:spLocks noChangeShapeType="1"/>
            </p:cNvSpPr>
            <p:nvPr/>
          </p:nvSpPr>
          <p:spPr bwMode="auto">
            <a:xfrm flipH="1">
              <a:off x="2248" y="3440"/>
              <a:ext cx="832" cy="1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041" name="Text Box 17"/>
            <p:cNvSpPr txBox="1">
              <a:spLocks noChangeArrowheads="1"/>
            </p:cNvSpPr>
            <p:nvPr/>
          </p:nvSpPr>
          <p:spPr bwMode="auto">
            <a:xfrm>
              <a:off x="1870" y="3345"/>
              <a:ext cx="4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/>
                <a:t>Light</a:t>
              </a:r>
              <a:br>
                <a:rPr lang="en-US" sz="1200"/>
              </a:br>
              <a:r>
                <a:rPr lang="en-US" sz="1200"/>
                <a:t>source</a:t>
              </a:r>
            </a:p>
          </p:txBody>
        </p:sp>
      </p:grpSp>
      <p:sp>
        <p:nvSpPr>
          <p:cNvPr id="513043" name="Text Box 19"/>
          <p:cNvSpPr txBox="1">
            <a:spLocks noChangeArrowheads="1"/>
          </p:cNvSpPr>
          <p:nvPr/>
        </p:nvSpPr>
        <p:spPr bwMode="auto">
          <a:xfrm>
            <a:off x="1447800" y="6059488"/>
            <a:ext cx="10144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/>
              <a:t>Figure 4.1A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21700" cy="2911475"/>
          </a:xfrm>
        </p:spPr>
        <p:txBody>
          <a:bodyPr/>
          <a:lstStyle/>
          <a:p>
            <a:pPr lvl="1">
              <a:spcBef>
                <a:spcPct val="25000"/>
              </a:spcBef>
            </a:pPr>
            <a:r>
              <a:rPr lang="en-US" sz="2600"/>
              <a:t>Tight junctions can bind cells together into leakproof sheets</a:t>
            </a:r>
          </a:p>
          <a:p>
            <a:pPr lvl="1">
              <a:spcBef>
                <a:spcPct val="25000"/>
              </a:spcBef>
            </a:pPr>
            <a:r>
              <a:rPr lang="en-US" sz="2600"/>
              <a:t>Anchoring junctions link animal cells into strong tissues</a:t>
            </a:r>
          </a:p>
          <a:p>
            <a:pPr lvl="1">
              <a:spcBef>
                <a:spcPct val="25000"/>
              </a:spcBef>
            </a:pPr>
            <a:r>
              <a:rPr lang="en-US" sz="2600"/>
              <a:t>Gap junctions allow substances to flow from cell to cell</a:t>
            </a:r>
          </a:p>
        </p:txBody>
      </p:sp>
      <p:grpSp>
        <p:nvGrpSpPr>
          <p:cNvPr id="549908" name="Group 20"/>
          <p:cNvGrpSpPr>
            <a:grpSpLocks/>
          </p:cNvGrpSpPr>
          <p:nvPr/>
        </p:nvGrpSpPr>
        <p:grpSpPr bwMode="auto">
          <a:xfrm>
            <a:off x="3873500" y="3441700"/>
            <a:ext cx="3786188" cy="2895600"/>
            <a:chOff x="2888" y="2168"/>
            <a:chExt cx="2385" cy="1824"/>
          </a:xfrm>
        </p:grpSpPr>
        <p:sp>
          <p:nvSpPr>
            <p:cNvPr id="549893" name="Text Box 5"/>
            <p:cNvSpPr txBox="1">
              <a:spLocks noChangeArrowheads="1"/>
            </p:cNvSpPr>
            <p:nvPr/>
          </p:nvSpPr>
          <p:spPr bwMode="auto">
            <a:xfrm>
              <a:off x="4238" y="2756"/>
              <a:ext cx="103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/>
                <a:t>Anchoring junction</a:t>
              </a:r>
            </a:p>
          </p:txBody>
        </p:sp>
        <p:pic>
          <p:nvPicPr>
            <p:cNvPr id="549895" name="Picture 7" descr="04_18bAnimalCellJunctions_U.jpg                                0050AA83203                            BE5F24FD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8" y="2168"/>
              <a:ext cx="1298" cy="1706"/>
            </a:xfrm>
            <a:prstGeom prst="rect">
              <a:avLst/>
            </a:prstGeom>
            <a:noFill/>
          </p:spPr>
        </p:pic>
        <p:sp>
          <p:nvSpPr>
            <p:cNvPr id="549896" name="Line 8"/>
            <p:cNvSpPr>
              <a:spLocks noChangeShapeType="1"/>
            </p:cNvSpPr>
            <p:nvPr/>
          </p:nvSpPr>
          <p:spPr bwMode="auto">
            <a:xfrm>
              <a:off x="3997" y="2568"/>
              <a:ext cx="26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897" name="Line 9"/>
            <p:cNvSpPr>
              <a:spLocks noChangeShapeType="1"/>
            </p:cNvSpPr>
            <p:nvPr/>
          </p:nvSpPr>
          <p:spPr bwMode="auto">
            <a:xfrm>
              <a:off x="4000" y="2857"/>
              <a:ext cx="26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898" name="Line 10"/>
            <p:cNvSpPr>
              <a:spLocks noChangeShapeType="1"/>
            </p:cNvSpPr>
            <p:nvPr/>
          </p:nvSpPr>
          <p:spPr bwMode="auto">
            <a:xfrm>
              <a:off x="4000" y="3128"/>
              <a:ext cx="26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899" name="Text Box 11"/>
            <p:cNvSpPr txBox="1">
              <a:spLocks noChangeArrowheads="1"/>
            </p:cNvSpPr>
            <p:nvPr/>
          </p:nvSpPr>
          <p:spPr bwMode="auto">
            <a:xfrm>
              <a:off x="4229" y="2473"/>
              <a:ext cx="8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/>
                <a:t>Tight junctions</a:t>
              </a:r>
            </a:p>
          </p:txBody>
        </p:sp>
        <p:sp>
          <p:nvSpPr>
            <p:cNvPr id="549900" name="Text Box 12"/>
            <p:cNvSpPr txBox="1">
              <a:spLocks noChangeArrowheads="1"/>
            </p:cNvSpPr>
            <p:nvPr/>
          </p:nvSpPr>
          <p:spPr bwMode="auto">
            <a:xfrm>
              <a:off x="4241" y="3035"/>
              <a:ext cx="7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/>
                <a:t>Gap junctions</a:t>
              </a:r>
            </a:p>
          </p:txBody>
        </p:sp>
        <p:sp>
          <p:nvSpPr>
            <p:cNvPr id="549901" name="Line 13"/>
            <p:cNvSpPr>
              <a:spLocks noChangeShapeType="1"/>
            </p:cNvSpPr>
            <p:nvPr/>
          </p:nvSpPr>
          <p:spPr bwMode="auto">
            <a:xfrm>
              <a:off x="3932" y="3488"/>
              <a:ext cx="238" cy="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902" name="Text Box 14"/>
            <p:cNvSpPr txBox="1">
              <a:spLocks noChangeArrowheads="1"/>
            </p:cNvSpPr>
            <p:nvPr/>
          </p:nvSpPr>
          <p:spPr bwMode="auto">
            <a:xfrm>
              <a:off x="4157" y="3509"/>
              <a:ext cx="106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/>
                <a:t>Extracellular matrix</a:t>
              </a:r>
            </a:p>
          </p:txBody>
        </p:sp>
        <p:sp>
          <p:nvSpPr>
            <p:cNvPr id="549903" name="Text Box 15"/>
            <p:cNvSpPr txBox="1">
              <a:spLocks noChangeArrowheads="1"/>
            </p:cNvSpPr>
            <p:nvPr/>
          </p:nvSpPr>
          <p:spPr bwMode="auto">
            <a:xfrm>
              <a:off x="3950" y="3633"/>
              <a:ext cx="114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/>
                <a:t>Space between cells</a:t>
              </a:r>
            </a:p>
          </p:txBody>
        </p:sp>
        <p:sp>
          <p:nvSpPr>
            <p:cNvPr id="549904" name="Line 16"/>
            <p:cNvSpPr>
              <a:spLocks noChangeShapeType="1"/>
            </p:cNvSpPr>
            <p:nvPr/>
          </p:nvSpPr>
          <p:spPr bwMode="auto">
            <a:xfrm>
              <a:off x="3197" y="3460"/>
              <a:ext cx="769" cy="24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905" name="Line 17"/>
            <p:cNvSpPr>
              <a:spLocks noChangeShapeType="1"/>
            </p:cNvSpPr>
            <p:nvPr/>
          </p:nvSpPr>
          <p:spPr bwMode="auto">
            <a:xfrm flipH="1">
              <a:off x="3029" y="3554"/>
              <a:ext cx="148" cy="25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906" name="Line 18"/>
            <p:cNvSpPr>
              <a:spLocks noChangeShapeType="1"/>
            </p:cNvSpPr>
            <p:nvPr/>
          </p:nvSpPr>
          <p:spPr bwMode="auto">
            <a:xfrm flipV="1">
              <a:off x="3032" y="3568"/>
              <a:ext cx="179" cy="2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907" name="Text Box 19"/>
            <p:cNvSpPr txBox="1">
              <a:spLocks noChangeArrowheads="1"/>
            </p:cNvSpPr>
            <p:nvPr/>
          </p:nvSpPr>
          <p:spPr bwMode="auto">
            <a:xfrm>
              <a:off x="2944" y="3800"/>
              <a:ext cx="194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/>
                <a:t>Plasma membranes of adjacent cells</a:t>
              </a:r>
            </a:p>
          </p:txBody>
        </p:sp>
      </p:grpSp>
      <p:sp>
        <p:nvSpPr>
          <p:cNvPr id="549909" name="Text Box 21"/>
          <p:cNvSpPr txBox="1">
            <a:spLocks noChangeArrowheads="1"/>
          </p:cNvSpPr>
          <p:nvPr/>
        </p:nvSpPr>
        <p:spPr bwMode="auto">
          <a:xfrm>
            <a:off x="1460500" y="5999163"/>
            <a:ext cx="1098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/>
              <a:t>Figure 4.18B</a:t>
            </a:r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476250"/>
          </a:xfrm>
        </p:spPr>
        <p:txBody>
          <a:bodyPr/>
          <a:lstStyle/>
          <a:p>
            <a:r>
              <a:rPr lang="en-US" sz="2800"/>
              <a:t>FUNCTIONAL CATEGORIES OF ORGANELLES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476875"/>
          </a:xfrm>
        </p:spPr>
        <p:txBody>
          <a:bodyPr/>
          <a:lstStyle/>
          <a:p>
            <a:r>
              <a:rPr lang="en-US"/>
              <a:t>4.19 Eukaryotic organelles comprise four functional categories</a:t>
            </a:r>
          </a:p>
          <a:p>
            <a:pPr lvl="1"/>
            <a:r>
              <a:rPr lang="en-US"/>
              <a:t>Eukar</a:t>
            </a:r>
            <a:r>
              <a:rPr lang="en-US" sz="400"/>
              <a:t> </a:t>
            </a:r>
            <a:r>
              <a:rPr lang="en-US"/>
              <a:t>yotic organelles fall into four functional groups</a:t>
            </a:r>
          </a:p>
          <a:p>
            <a:pPr lvl="2"/>
            <a:r>
              <a:rPr lang="en-US"/>
              <a:t>Manufacturing</a:t>
            </a:r>
          </a:p>
          <a:p>
            <a:pPr lvl="2"/>
            <a:r>
              <a:rPr lang="en-US"/>
              <a:t>Breakdown </a:t>
            </a:r>
          </a:p>
          <a:p>
            <a:pPr lvl="2"/>
            <a:r>
              <a:rPr lang="en-US"/>
              <a:t>Energy processing</a:t>
            </a:r>
          </a:p>
          <a:p>
            <a:pPr lvl="2"/>
            <a:r>
              <a:rPr lang="en-US"/>
              <a:t>Suppor</a:t>
            </a:r>
            <a:r>
              <a:rPr lang="en-US" sz="400"/>
              <a:t> </a:t>
            </a:r>
            <a:r>
              <a:rPr lang="en-US"/>
              <a:t>t, movement, and communication between cells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604838"/>
          </a:xfrm>
        </p:spPr>
        <p:txBody>
          <a:bodyPr/>
          <a:lstStyle/>
          <a:p>
            <a:pPr lvl="1"/>
            <a:r>
              <a:rPr lang="en-US"/>
              <a:t>Eukar</a:t>
            </a:r>
            <a:r>
              <a:rPr lang="en-US" sz="400"/>
              <a:t> </a:t>
            </a:r>
            <a:r>
              <a:rPr lang="en-US"/>
              <a:t>yotic organelles and their functions</a:t>
            </a:r>
          </a:p>
        </p:txBody>
      </p:sp>
      <p:pic>
        <p:nvPicPr>
          <p:cNvPr id="551940" name="Picture 4" descr="04_19OrganelleFxn_T.jpg                                        0050AA83203                            BE5F24FD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2575" y="1444625"/>
            <a:ext cx="4640263" cy="4987925"/>
          </a:xfrm>
          <a:prstGeom prst="rect">
            <a:avLst/>
          </a:prstGeom>
          <a:noFill/>
        </p:spPr>
      </p:pic>
      <p:sp>
        <p:nvSpPr>
          <p:cNvPr id="551941" name="Text Box 5"/>
          <p:cNvSpPr txBox="1">
            <a:spLocks noChangeArrowheads="1"/>
          </p:cNvSpPr>
          <p:nvPr/>
        </p:nvSpPr>
        <p:spPr bwMode="auto">
          <a:xfrm>
            <a:off x="1460500" y="6100763"/>
            <a:ext cx="920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/>
              <a:t>Table 4.19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1736725"/>
          </a:xfrm>
        </p:spPr>
        <p:txBody>
          <a:bodyPr/>
          <a:lstStyle/>
          <a:p>
            <a:pPr lvl="1"/>
            <a:r>
              <a:rPr lang="en-US"/>
              <a:t>Light microscopes</a:t>
            </a:r>
          </a:p>
          <a:p>
            <a:pPr lvl="2"/>
            <a:r>
              <a:rPr lang="en-US"/>
              <a:t>Magnify cells, living and preser</a:t>
            </a:r>
            <a:r>
              <a:rPr lang="en-US" sz="400"/>
              <a:t> </a:t>
            </a:r>
            <a:r>
              <a:rPr lang="en-US"/>
              <a:t>ved, up to 1,000 times</a:t>
            </a:r>
          </a:p>
        </p:txBody>
      </p:sp>
      <p:grpSp>
        <p:nvGrpSpPr>
          <p:cNvPr id="514056" name="Group 8"/>
          <p:cNvGrpSpPr>
            <a:grpSpLocks/>
          </p:cNvGrpSpPr>
          <p:nvPr/>
        </p:nvGrpSpPr>
        <p:grpSpPr bwMode="auto">
          <a:xfrm>
            <a:off x="482600" y="2473325"/>
            <a:ext cx="8420100" cy="3949700"/>
            <a:chOff x="304" y="1558"/>
            <a:chExt cx="5304" cy="2488"/>
          </a:xfrm>
        </p:grpSpPr>
        <p:grpSp>
          <p:nvGrpSpPr>
            <p:cNvPr id="514052" name="Group 4"/>
            <p:cNvGrpSpPr>
              <a:grpSpLocks/>
            </p:cNvGrpSpPr>
            <p:nvPr/>
          </p:nvGrpSpPr>
          <p:grpSpPr bwMode="auto">
            <a:xfrm>
              <a:off x="841" y="1558"/>
              <a:ext cx="4767" cy="2488"/>
              <a:chOff x="706" y="1072"/>
              <a:chExt cx="4414" cy="2327"/>
            </a:xfrm>
          </p:grpSpPr>
          <p:pic>
            <p:nvPicPr>
              <p:cNvPr id="514053" name="Picture 5" descr="04_01bEuglenaLM_UP.jpg                                         0050AA83203                            BE5F24FD: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06" y="1072"/>
                <a:ext cx="4332" cy="2327"/>
              </a:xfrm>
              <a:prstGeom prst="rect">
                <a:avLst/>
              </a:prstGeom>
              <a:noFill/>
            </p:spPr>
          </p:pic>
          <p:sp>
            <p:nvSpPr>
              <p:cNvPr id="514054" name="Text Box 6"/>
              <p:cNvSpPr txBox="1">
                <a:spLocks noChangeArrowheads="1"/>
              </p:cNvSpPr>
              <p:nvPr/>
            </p:nvSpPr>
            <p:spPr bwMode="auto">
              <a:xfrm rot="16200000" flipH="1">
                <a:off x="4645" y="2866"/>
                <a:ext cx="736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600"/>
                  <a:t>LM 1,000</a:t>
                </a:r>
                <a:r>
                  <a:rPr lang="en-US" sz="1800">
                    <a:sym typeface="Symbol" charset="2"/>
                  </a:rPr>
                  <a:t></a:t>
                </a:r>
                <a:endParaRPr lang="en-US" sz="1600"/>
              </a:p>
            </p:txBody>
          </p:sp>
        </p:grpSp>
        <p:sp>
          <p:nvSpPr>
            <p:cNvPr id="514055" name="Text Box 7"/>
            <p:cNvSpPr txBox="1">
              <a:spLocks noChangeArrowheads="1"/>
            </p:cNvSpPr>
            <p:nvPr/>
          </p:nvSpPr>
          <p:spPr bwMode="auto">
            <a:xfrm>
              <a:off x="304" y="3808"/>
              <a:ext cx="63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 b="1"/>
                <a:t>Figure 4.1B</a:t>
              </a:r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1736725"/>
          </a:xfrm>
        </p:spPr>
        <p:txBody>
          <a:bodyPr/>
          <a:lstStyle/>
          <a:p>
            <a:pPr lvl="1"/>
            <a:r>
              <a:rPr lang="en-US"/>
              <a:t>The electron microscope</a:t>
            </a:r>
          </a:p>
          <a:p>
            <a:pPr lvl="2"/>
            <a:r>
              <a:rPr lang="en-US"/>
              <a:t>Allows greater magnification and reveals cellular details </a:t>
            </a:r>
          </a:p>
        </p:txBody>
      </p:sp>
      <p:grpSp>
        <p:nvGrpSpPr>
          <p:cNvPr id="515103" name="Group 31"/>
          <p:cNvGrpSpPr>
            <a:grpSpLocks/>
          </p:cNvGrpSpPr>
          <p:nvPr/>
        </p:nvGrpSpPr>
        <p:grpSpPr bwMode="auto">
          <a:xfrm>
            <a:off x="165100" y="2860675"/>
            <a:ext cx="8750300" cy="2963863"/>
            <a:chOff x="104" y="2098"/>
            <a:chExt cx="5512" cy="1867"/>
          </a:xfrm>
        </p:grpSpPr>
        <p:grpSp>
          <p:nvGrpSpPr>
            <p:cNvPr id="515101" name="Group 29"/>
            <p:cNvGrpSpPr>
              <a:grpSpLocks/>
            </p:cNvGrpSpPr>
            <p:nvPr/>
          </p:nvGrpSpPr>
          <p:grpSpPr bwMode="auto">
            <a:xfrm>
              <a:off x="104" y="2102"/>
              <a:ext cx="2545" cy="1752"/>
              <a:chOff x="104" y="2102"/>
              <a:chExt cx="2545" cy="1752"/>
            </a:xfrm>
          </p:grpSpPr>
          <p:pic>
            <p:nvPicPr>
              <p:cNvPr id="515098" name="Picture 26" descr="04_01cEuglenaSEM_UP.jpg                                        0050AA83203                            BE828CDE: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04" y="2102"/>
                <a:ext cx="2458" cy="1752"/>
              </a:xfrm>
              <a:prstGeom prst="rect">
                <a:avLst/>
              </a:prstGeom>
              <a:noFill/>
            </p:spPr>
          </p:pic>
          <p:sp>
            <p:nvSpPr>
              <p:cNvPr id="515078" name="Text Box 6"/>
              <p:cNvSpPr txBox="1">
                <a:spLocks noChangeArrowheads="1"/>
              </p:cNvSpPr>
              <p:nvPr/>
            </p:nvSpPr>
            <p:spPr bwMode="auto">
              <a:xfrm rot="16200000" flipH="1">
                <a:off x="2040" y="3231"/>
                <a:ext cx="102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/>
                  <a:t>SEM 2,000 </a:t>
                </a:r>
                <a:r>
                  <a:rPr lang="en-US" sz="1400">
                    <a:sym typeface="Symbol" charset="2"/>
                  </a:rPr>
                  <a:t></a:t>
                </a:r>
                <a:endParaRPr lang="en-US" sz="1400"/>
              </a:p>
            </p:txBody>
          </p:sp>
        </p:grpSp>
        <p:grpSp>
          <p:nvGrpSpPr>
            <p:cNvPr id="515102" name="Group 30"/>
            <p:cNvGrpSpPr>
              <a:grpSpLocks/>
            </p:cNvGrpSpPr>
            <p:nvPr/>
          </p:nvGrpSpPr>
          <p:grpSpPr bwMode="auto">
            <a:xfrm>
              <a:off x="2666" y="2098"/>
              <a:ext cx="2950" cy="1758"/>
              <a:chOff x="2666" y="2098"/>
              <a:chExt cx="2950" cy="1758"/>
            </a:xfrm>
          </p:grpSpPr>
          <p:pic>
            <p:nvPicPr>
              <p:cNvPr id="515099" name="Picture 27" descr="04_01dEuglenaTEM_UP.jpg                                        0050AA83203                            BE828CDE: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666" y="2098"/>
                <a:ext cx="2878" cy="1758"/>
              </a:xfrm>
              <a:prstGeom prst="rect">
                <a:avLst/>
              </a:prstGeom>
              <a:noFill/>
            </p:spPr>
          </p:pic>
          <p:sp>
            <p:nvSpPr>
              <p:cNvPr id="515081" name="Text Box 9"/>
              <p:cNvSpPr txBox="1">
                <a:spLocks noChangeArrowheads="1"/>
              </p:cNvSpPr>
              <p:nvPr/>
            </p:nvSpPr>
            <p:spPr bwMode="auto">
              <a:xfrm rot="16200000" flipH="1">
                <a:off x="5000" y="3218"/>
                <a:ext cx="103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/>
                  <a:t>TEM 2,800 </a:t>
                </a:r>
                <a:r>
                  <a:rPr lang="en-US" sz="1400">
                    <a:sym typeface="Symbol" charset="2"/>
                  </a:rPr>
                  <a:t></a:t>
                </a:r>
                <a:endParaRPr lang="en-US" sz="1400"/>
              </a:p>
            </p:txBody>
          </p:sp>
        </p:grpSp>
        <p:sp>
          <p:nvSpPr>
            <p:cNvPr id="515084" name="Text Box 12"/>
            <p:cNvSpPr txBox="1">
              <a:spLocks noChangeArrowheads="1"/>
            </p:cNvSpPr>
            <p:nvPr/>
          </p:nvSpPr>
          <p:spPr bwMode="auto">
            <a:xfrm>
              <a:off x="108" y="3792"/>
              <a:ext cx="63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 b="1"/>
                <a:t>Figure 4.1C</a:t>
              </a:r>
              <a:endParaRPr lang="en-US"/>
            </a:p>
          </p:txBody>
        </p:sp>
        <p:sp>
          <p:nvSpPr>
            <p:cNvPr id="515085" name="Text Box 13"/>
            <p:cNvSpPr txBox="1">
              <a:spLocks noChangeArrowheads="1"/>
            </p:cNvSpPr>
            <p:nvPr/>
          </p:nvSpPr>
          <p:spPr bwMode="auto">
            <a:xfrm>
              <a:off x="2680" y="3785"/>
              <a:ext cx="63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 b="1"/>
                <a:t>Figure 4.1D</a:t>
              </a:r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1620838"/>
          </a:xfrm>
        </p:spPr>
        <p:txBody>
          <a:bodyPr/>
          <a:lstStyle/>
          <a:p>
            <a:pPr lvl="1"/>
            <a:r>
              <a:rPr lang="en-US" sz="2600"/>
              <a:t>Different types of light microscopes</a:t>
            </a:r>
            <a:endParaRPr lang="en-US"/>
          </a:p>
          <a:p>
            <a:pPr lvl="2"/>
            <a:r>
              <a:rPr lang="en-US" sz="2600"/>
              <a:t>Use different techniques to enhance contrast and selectively highlight cellular components</a:t>
            </a:r>
            <a:endParaRPr lang="en-US"/>
          </a:p>
        </p:txBody>
      </p:sp>
      <p:grpSp>
        <p:nvGrpSpPr>
          <p:cNvPr id="516110" name="Group 14"/>
          <p:cNvGrpSpPr>
            <a:grpSpLocks/>
          </p:cNvGrpSpPr>
          <p:nvPr/>
        </p:nvGrpSpPr>
        <p:grpSpPr bwMode="auto">
          <a:xfrm>
            <a:off x="363538" y="3221038"/>
            <a:ext cx="8378825" cy="3009900"/>
            <a:chOff x="293" y="2061"/>
            <a:chExt cx="5278" cy="1896"/>
          </a:xfrm>
        </p:grpSpPr>
        <p:pic>
          <p:nvPicPr>
            <p:cNvPr id="516101" name="Picture 5" descr="04_01eContrastMicroscopy_U.jpg                                 0050AA83203                            BE5F24FD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3" y="2199"/>
              <a:ext cx="3032" cy="1641"/>
            </a:xfrm>
            <a:prstGeom prst="rect">
              <a:avLst/>
            </a:prstGeom>
            <a:noFill/>
          </p:spPr>
        </p:pic>
        <p:sp>
          <p:nvSpPr>
            <p:cNvPr id="516102" name="Text Box 6"/>
            <p:cNvSpPr txBox="1">
              <a:spLocks noChangeArrowheads="1"/>
            </p:cNvSpPr>
            <p:nvPr/>
          </p:nvSpPr>
          <p:spPr bwMode="auto">
            <a:xfrm rot="16200000" flipH="1">
              <a:off x="2983" y="3411"/>
              <a:ext cx="60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/>
                <a:t>220</a:t>
              </a:r>
              <a:r>
                <a:rPr lang="en-US" sz="1200">
                  <a:sym typeface="Symbol" charset="2"/>
                </a:rPr>
                <a:t></a:t>
              </a:r>
              <a:endParaRPr lang="en-US" sz="1600"/>
            </a:p>
          </p:txBody>
        </p:sp>
        <p:grpSp>
          <p:nvGrpSpPr>
            <p:cNvPr id="516107" name="Group 11"/>
            <p:cNvGrpSpPr>
              <a:grpSpLocks/>
            </p:cNvGrpSpPr>
            <p:nvPr/>
          </p:nvGrpSpPr>
          <p:grpSpPr bwMode="auto">
            <a:xfrm>
              <a:off x="3442" y="2061"/>
              <a:ext cx="2129" cy="1770"/>
              <a:chOff x="3313" y="2349"/>
              <a:chExt cx="1878" cy="1562"/>
            </a:xfrm>
          </p:grpSpPr>
          <p:pic>
            <p:nvPicPr>
              <p:cNvPr id="516105" name="Picture 9" descr="04_01fFluorescMicroscopy_U.jpg                                 0050AA83203                            BE5F24FD: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13" y="2349"/>
                <a:ext cx="1784" cy="1536"/>
              </a:xfrm>
              <a:prstGeom prst="rect">
                <a:avLst/>
              </a:prstGeom>
              <a:noFill/>
            </p:spPr>
          </p:pic>
          <p:sp>
            <p:nvSpPr>
              <p:cNvPr id="516106" name="Text Box 10"/>
              <p:cNvSpPr txBox="1">
                <a:spLocks noChangeArrowheads="1"/>
              </p:cNvSpPr>
              <p:nvPr/>
            </p:nvSpPr>
            <p:spPr bwMode="auto">
              <a:xfrm rot="16200000" flipH="1">
                <a:off x="4819" y="3538"/>
                <a:ext cx="59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200"/>
                  <a:t>1,000</a:t>
                </a:r>
                <a:r>
                  <a:rPr lang="en-US" sz="1200">
                    <a:sym typeface="Symbol" charset="2"/>
                  </a:rPr>
                  <a:t></a:t>
                </a:r>
                <a:endParaRPr lang="en-US" sz="1200"/>
              </a:p>
            </p:txBody>
          </p:sp>
        </p:grpSp>
        <p:sp>
          <p:nvSpPr>
            <p:cNvPr id="516108" name="Text Box 12"/>
            <p:cNvSpPr txBox="1">
              <a:spLocks noChangeArrowheads="1"/>
            </p:cNvSpPr>
            <p:nvPr/>
          </p:nvSpPr>
          <p:spPr bwMode="auto">
            <a:xfrm>
              <a:off x="344" y="3784"/>
              <a:ext cx="63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 b="1"/>
                <a:t>Figure 4.1E</a:t>
              </a:r>
              <a:endParaRPr lang="en-US"/>
            </a:p>
          </p:txBody>
        </p:sp>
        <p:sp>
          <p:nvSpPr>
            <p:cNvPr id="516109" name="Text Box 13"/>
            <p:cNvSpPr txBox="1">
              <a:spLocks noChangeArrowheads="1"/>
            </p:cNvSpPr>
            <p:nvPr/>
          </p:nvSpPr>
          <p:spPr bwMode="auto">
            <a:xfrm>
              <a:off x="3440" y="3777"/>
              <a:ext cx="62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 b="1"/>
                <a:t>Figure 4.1F</a:t>
              </a:r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1346200"/>
          </a:xfrm>
        </p:spPr>
        <p:txBody>
          <a:bodyPr/>
          <a:lstStyle/>
          <a:p>
            <a:r>
              <a:rPr lang="en-US"/>
              <a:t>4.2 Most cells are microscopic</a:t>
            </a:r>
          </a:p>
          <a:p>
            <a:pPr lvl="1"/>
            <a:r>
              <a:rPr lang="en-US"/>
              <a:t>Cells vary in size and shape </a:t>
            </a:r>
          </a:p>
        </p:txBody>
      </p:sp>
      <p:grpSp>
        <p:nvGrpSpPr>
          <p:cNvPr id="517175" name="Group 55"/>
          <p:cNvGrpSpPr>
            <a:grpSpLocks/>
          </p:cNvGrpSpPr>
          <p:nvPr/>
        </p:nvGrpSpPr>
        <p:grpSpPr bwMode="auto">
          <a:xfrm>
            <a:off x="1447800" y="2011363"/>
            <a:ext cx="4562475" cy="4389437"/>
            <a:chOff x="1336" y="1339"/>
            <a:chExt cx="2874" cy="2765"/>
          </a:xfrm>
        </p:grpSpPr>
        <p:pic>
          <p:nvPicPr>
            <p:cNvPr id="517125" name="Picture 5" descr="04_02aRelativeSizes_U.jpg                                      0050AA83203                            BE5F24FD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3" y="1339"/>
              <a:ext cx="1327" cy="2765"/>
            </a:xfrm>
            <a:prstGeom prst="rect">
              <a:avLst/>
            </a:prstGeom>
            <a:noFill/>
          </p:spPr>
        </p:pic>
        <p:sp>
          <p:nvSpPr>
            <p:cNvPr id="517126" name="Line 6"/>
            <p:cNvSpPr>
              <a:spLocks noChangeShapeType="1"/>
            </p:cNvSpPr>
            <p:nvPr/>
          </p:nvSpPr>
          <p:spPr bwMode="auto">
            <a:xfrm>
              <a:off x="2981" y="1614"/>
              <a:ext cx="8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27" name="Text Box 7"/>
            <p:cNvSpPr txBox="1">
              <a:spLocks noChangeArrowheads="1"/>
            </p:cNvSpPr>
            <p:nvPr/>
          </p:nvSpPr>
          <p:spPr bwMode="auto">
            <a:xfrm>
              <a:off x="3020" y="1562"/>
              <a:ext cx="41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600"/>
                <a:t>Human height</a:t>
              </a:r>
            </a:p>
          </p:txBody>
        </p:sp>
        <p:sp>
          <p:nvSpPr>
            <p:cNvPr id="517128" name="Text Box 8"/>
            <p:cNvSpPr txBox="1">
              <a:spLocks noChangeArrowheads="1"/>
            </p:cNvSpPr>
            <p:nvPr/>
          </p:nvSpPr>
          <p:spPr bwMode="auto">
            <a:xfrm>
              <a:off x="3024" y="1651"/>
              <a:ext cx="448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600"/>
                <a:t>Length of some</a:t>
              </a:r>
              <a:br>
                <a:rPr lang="en-US" sz="600"/>
              </a:br>
              <a:r>
                <a:rPr lang="en-US" sz="600"/>
                <a:t>nerve and</a:t>
              </a:r>
              <a:br>
                <a:rPr lang="en-US" sz="600"/>
              </a:br>
              <a:r>
                <a:rPr lang="en-US" sz="600"/>
                <a:t>muscle cells</a:t>
              </a:r>
            </a:p>
          </p:txBody>
        </p:sp>
        <p:sp>
          <p:nvSpPr>
            <p:cNvPr id="517129" name="Line 9"/>
            <p:cNvSpPr>
              <a:spLocks noChangeShapeType="1"/>
            </p:cNvSpPr>
            <p:nvPr/>
          </p:nvSpPr>
          <p:spPr bwMode="auto">
            <a:xfrm>
              <a:off x="2981" y="1703"/>
              <a:ext cx="8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30" name="Text Box 10"/>
            <p:cNvSpPr txBox="1">
              <a:spLocks noChangeArrowheads="1"/>
            </p:cNvSpPr>
            <p:nvPr/>
          </p:nvSpPr>
          <p:spPr bwMode="auto">
            <a:xfrm>
              <a:off x="3021" y="1914"/>
              <a:ext cx="38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600"/>
                <a:t>Chicken egg</a:t>
              </a:r>
            </a:p>
          </p:txBody>
        </p:sp>
        <p:sp>
          <p:nvSpPr>
            <p:cNvPr id="517131" name="Line 11"/>
            <p:cNvSpPr>
              <a:spLocks noChangeShapeType="1"/>
            </p:cNvSpPr>
            <p:nvPr/>
          </p:nvSpPr>
          <p:spPr bwMode="auto">
            <a:xfrm>
              <a:off x="2981" y="1971"/>
              <a:ext cx="8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32" name="Text Box 12"/>
            <p:cNvSpPr txBox="1">
              <a:spLocks noChangeArrowheads="1"/>
            </p:cNvSpPr>
            <p:nvPr/>
          </p:nvSpPr>
          <p:spPr bwMode="auto">
            <a:xfrm>
              <a:off x="3017" y="2249"/>
              <a:ext cx="30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600"/>
                <a:t>Frog egg</a:t>
              </a:r>
            </a:p>
          </p:txBody>
        </p:sp>
        <p:sp>
          <p:nvSpPr>
            <p:cNvPr id="517133" name="Line 13"/>
            <p:cNvSpPr>
              <a:spLocks noChangeShapeType="1"/>
            </p:cNvSpPr>
            <p:nvPr/>
          </p:nvSpPr>
          <p:spPr bwMode="auto">
            <a:xfrm>
              <a:off x="2981" y="2300"/>
              <a:ext cx="8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34" name="Text Box 14"/>
            <p:cNvSpPr txBox="1">
              <a:spLocks noChangeArrowheads="1"/>
            </p:cNvSpPr>
            <p:nvPr/>
          </p:nvSpPr>
          <p:spPr bwMode="auto">
            <a:xfrm rot="16200000" flipH="1">
              <a:off x="3416" y="1888"/>
              <a:ext cx="40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600"/>
                <a:t>Unaided eye</a:t>
              </a:r>
            </a:p>
          </p:txBody>
        </p:sp>
        <p:sp>
          <p:nvSpPr>
            <p:cNvPr id="517135" name="Text Box 15"/>
            <p:cNvSpPr txBox="1">
              <a:spLocks noChangeArrowheads="1"/>
            </p:cNvSpPr>
            <p:nvPr/>
          </p:nvSpPr>
          <p:spPr bwMode="auto">
            <a:xfrm rot="16200000" flipH="1">
              <a:off x="3508" y="2653"/>
              <a:ext cx="51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600"/>
                <a:t>Light microscope</a:t>
              </a:r>
            </a:p>
          </p:txBody>
        </p:sp>
        <p:sp>
          <p:nvSpPr>
            <p:cNvPr id="517136" name="Text Box 16"/>
            <p:cNvSpPr txBox="1">
              <a:spLocks noChangeArrowheads="1"/>
            </p:cNvSpPr>
            <p:nvPr/>
          </p:nvSpPr>
          <p:spPr bwMode="auto">
            <a:xfrm rot="16200000" flipH="1">
              <a:off x="3620" y="3296"/>
              <a:ext cx="59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600"/>
                <a:t>Electron microscope</a:t>
              </a:r>
            </a:p>
          </p:txBody>
        </p:sp>
        <p:sp>
          <p:nvSpPr>
            <p:cNvPr id="517137" name="Text Box 17"/>
            <p:cNvSpPr txBox="1">
              <a:spLocks noChangeArrowheads="1"/>
            </p:cNvSpPr>
            <p:nvPr/>
          </p:nvSpPr>
          <p:spPr bwMode="auto">
            <a:xfrm>
              <a:off x="2783" y="1391"/>
              <a:ext cx="22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600"/>
                <a:t>10 m</a:t>
              </a:r>
            </a:p>
          </p:txBody>
        </p:sp>
        <p:sp>
          <p:nvSpPr>
            <p:cNvPr id="517138" name="Text Box 18"/>
            <p:cNvSpPr txBox="1">
              <a:spLocks noChangeArrowheads="1"/>
            </p:cNvSpPr>
            <p:nvPr/>
          </p:nvSpPr>
          <p:spPr bwMode="auto">
            <a:xfrm>
              <a:off x="2813" y="1611"/>
              <a:ext cx="19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600"/>
                <a:t>1 m</a:t>
              </a:r>
            </a:p>
          </p:txBody>
        </p:sp>
        <p:sp>
          <p:nvSpPr>
            <p:cNvPr id="517139" name="Text Box 19"/>
            <p:cNvSpPr txBox="1">
              <a:spLocks noChangeArrowheads="1"/>
            </p:cNvSpPr>
            <p:nvPr/>
          </p:nvSpPr>
          <p:spPr bwMode="auto">
            <a:xfrm>
              <a:off x="2715" y="1848"/>
              <a:ext cx="29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600"/>
                <a:t>100 mm</a:t>
              </a:r>
              <a:br>
                <a:rPr lang="en-US" sz="600"/>
              </a:br>
              <a:r>
                <a:rPr lang="en-US" sz="600"/>
                <a:t>(10 cm)</a:t>
              </a:r>
            </a:p>
          </p:txBody>
        </p:sp>
        <p:sp>
          <p:nvSpPr>
            <p:cNvPr id="517140" name="Text Box 20"/>
            <p:cNvSpPr txBox="1">
              <a:spLocks noChangeArrowheads="1"/>
            </p:cNvSpPr>
            <p:nvPr/>
          </p:nvSpPr>
          <p:spPr bwMode="auto">
            <a:xfrm>
              <a:off x="2729" y="2076"/>
              <a:ext cx="26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600"/>
                <a:t>10 mm</a:t>
              </a:r>
              <a:br>
                <a:rPr lang="en-US" sz="600"/>
              </a:br>
              <a:r>
                <a:rPr lang="en-US" sz="600"/>
                <a:t>(1 cm)</a:t>
              </a:r>
            </a:p>
          </p:txBody>
        </p:sp>
        <p:sp>
          <p:nvSpPr>
            <p:cNvPr id="517141" name="Text Box 21"/>
            <p:cNvSpPr txBox="1">
              <a:spLocks noChangeArrowheads="1"/>
            </p:cNvSpPr>
            <p:nvPr/>
          </p:nvSpPr>
          <p:spPr bwMode="auto">
            <a:xfrm>
              <a:off x="2762" y="2315"/>
              <a:ext cx="23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600"/>
                <a:t>1 mm</a:t>
              </a:r>
            </a:p>
          </p:txBody>
        </p:sp>
        <p:sp>
          <p:nvSpPr>
            <p:cNvPr id="517142" name="Text Box 22"/>
            <p:cNvSpPr txBox="1">
              <a:spLocks noChangeArrowheads="1"/>
            </p:cNvSpPr>
            <p:nvPr/>
          </p:nvSpPr>
          <p:spPr bwMode="auto">
            <a:xfrm>
              <a:off x="2725" y="2543"/>
              <a:ext cx="27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600"/>
                <a:t>100 </a:t>
              </a:r>
              <a:r>
                <a:rPr lang="en-US" sz="600">
                  <a:sym typeface="Symbol" charset="2"/>
                </a:rPr>
                <a:t></a:t>
              </a:r>
              <a:r>
                <a:rPr lang="en-US" sz="600"/>
                <a:t>m</a:t>
              </a:r>
            </a:p>
          </p:txBody>
        </p:sp>
        <p:sp>
          <p:nvSpPr>
            <p:cNvPr id="517143" name="Text Box 23"/>
            <p:cNvSpPr txBox="1">
              <a:spLocks noChangeArrowheads="1"/>
            </p:cNvSpPr>
            <p:nvPr/>
          </p:nvSpPr>
          <p:spPr bwMode="auto">
            <a:xfrm>
              <a:off x="2755" y="2788"/>
              <a:ext cx="25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600"/>
                <a:t>10 </a:t>
              </a:r>
              <a:r>
                <a:rPr lang="en-US" sz="600">
                  <a:sym typeface="Symbol" charset="2"/>
                </a:rPr>
                <a:t></a:t>
              </a:r>
              <a:r>
                <a:rPr lang="en-US" sz="600"/>
                <a:t>m</a:t>
              </a:r>
            </a:p>
          </p:txBody>
        </p:sp>
        <p:sp>
          <p:nvSpPr>
            <p:cNvPr id="517144" name="Text Box 24"/>
            <p:cNvSpPr txBox="1">
              <a:spLocks noChangeArrowheads="1"/>
            </p:cNvSpPr>
            <p:nvPr/>
          </p:nvSpPr>
          <p:spPr bwMode="auto">
            <a:xfrm>
              <a:off x="2782" y="3021"/>
              <a:ext cx="22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600"/>
                <a:t>1 </a:t>
              </a:r>
              <a:r>
                <a:rPr lang="en-US" sz="600">
                  <a:sym typeface="Symbol" charset="2"/>
                </a:rPr>
                <a:t></a:t>
              </a:r>
              <a:r>
                <a:rPr lang="en-US" sz="600"/>
                <a:t>m</a:t>
              </a:r>
            </a:p>
          </p:txBody>
        </p:sp>
        <p:sp>
          <p:nvSpPr>
            <p:cNvPr id="517145" name="Text Box 25"/>
            <p:cNvSpPr txBox="1">
              <a:spLocks noChangeArrowheads="1"/>
            </p:cNvSpPr>
            <p:nvPr/>
          </p:nvSpPr>
          <p:spPr bwMode="auto">
            <a:xfrm>
              <a:off x="2728" y="3259"/>
              <a:ext cx="27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600"/>
                <a:t>100 nm</a:t>
              </a:r>
            </a:p>
          </p:txBody>
        </p:sp>
        <p:sp>
          <p:nvSpPr>
            <p:cNvPr id="517146" name="Text Box 26"/>
            <p:cNvSpPr txBox="1">
              <a:spLocks noChangeArrowheads="1"/>
            </p:cNvSpPr>
            <p:nvPr/>
          </p:nvSpPr>
          <p:spPr bwMode="auto">
            <a:xfrm>
              <a:off x="2755" y="3492"/>
              <a:ext cx="25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600"/>
                <a:t>10 nm</a:t>
              </a:r>
            </a:p>
          </p:txBody>
        </p:sp>
        <p:sp>
          <p:nvSpPr>
            <p:cNvPr id="517147" name="Text Box 27"/>
            <p:cNvSpPr txBox="1">
              <a:spLocks noChangeArrowheads="1"/>
            </p:cNvSpPr>
            <p:nvPr/>
          </p:nvSpPr>
          <p:spPr bwMode="auto">
            <a:xfrm>
              <a:off x="2785" y="3722"/>
              <a:ext cx="22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600"/>
                <a:t>1 nm</a:t>
              </a:r>
            </a:p>
          </p:txBody>
        </p:sp>
        <p:sp>
          <p:nvSpPr>
            <p:cNvPr id="517148" name="Text Box 28"/>
            <p:cNvSpPr txBox="1">
              <a:spLocks noChangeArrowheads="1"/>
            </p:cNvSpPr>
            <p:nvPr/>
          </p:nvSpPr>
          <p:spPr bwMode="auto">
            <a:xfrm>
              <a:off x="2745" y="3948"/>
              <a:ext cx="26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600"/>
                <a:t>0.1 nm</a:t>
              </a:r>
            </a:p>
          </p:txBody>
        </p:sp>
        <p:sp>
          <p:nvSpPr>
            <p:cNvPr id="517149" name="Text Box 29"/>
            <p:cNvSpPr txBox="1">
              <a:spLocks noChangeArrowheads="1"/>
            </p:cNvSpPr>
            <p:nvPr/>
          </p:nvSpPr>
          <p:spPr bwMode="auto">
            <a:xfrm>
              <a:off x="3012" y="3918"/>
              <a:ext cx="25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600"/>
                <a:t>Atoms</a:t>
              </a:r>
            </a:p>
          </p:txBody>
        </p:sp>
        <p:sp>
          <p:nvSpPr>
            <p:cNvPr id="517150" name="Line 30"/>
            <p:cNvSpPr>
              <a:spLocks noChangeShapeType="1"/>
            </p:cNvSpPr>
            <p:nvPr/>
          </p:nvSpPr>
          <p:spPr bwMode="auto">
            <a:xfrm>
              <a:off x="2975" y="3981"/>
              <a:ext cx="6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51" name="AutoShape 31"/>
            <p:cNvSpPr>
              <a:spLocks/>
            </p:cNvSpPr>
            <p:nvPr/>
          </p:nvSpPr>
          <p:spPr bwMode="auto">
            <a:xfrm>
              <a:off x="2999" y="3557"/>
              <a:ext cx="39" cy="85"/>
            </a:xfrm>
            <a:prstGeom prst="rightBrace">
              <a:avLst>
                <a:gd name="adj1" fmla="val 1816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52" name="Text Box 32"/>
            <p:cNvSpPr txBox="1">
              <a:spLocks noChangeArrowheads="1"/>
            </p:cNvSpPr>
            <p:nvPr/>
          </p:nvSpPr>
          <p:spPr bwMode="auto">
            <a:xfrm>
              <a:off x="3017" y="3546"/>
              <a:ext cx="29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600"/>
                <a:t>Proteins</a:t>
              </a:r>
            </a:p>
          </p:txBody>
        </p:sp>
        <p:sp>
          <p:nvSpPr>
            <p:cNvPr id="517153" name="AutoShape 33"/>
            <p:cNvSpPr>
              <a:spLocks/>
            </p:cNvSpPr>
            <p:nvPr/>
          </p:nvSpPr>
          <p:spPr bwMode="auto">
            <a:xfrm>
              <a:off x="3004" y="3791"/>
              <a:ext cx="34" cy="69"/>
            </a:xfrm>
            <a:prstGeom prst="rightBrace">
              <a:avLst>
                <a:gd name="adj1" fmla="val 1691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54" name="Text Box 34"/>
            <p:cNvSpPr txBox="1">
              <a:spLocks noChangeArrowheads="1"/>
            </p:cNvSpPr>
            <p:nvPr/>
          </p:nvSpPr>
          <p:spPr bwMode="auto">
            <a:xfrm>
              <a:off x="3012" y="3767"/>
              <a:ext cx="46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600"/>
                <a:t>Small molecules</a:t>
              </a:r>
            </a:p>
          </p:txBody>
        </p:sp>
        <p:sp>
          <p:nvSpPr>
            <p:cNvPr id="517155" name="AutoShape 35"/>
            <p:cNvSpPr>
              <a:spLocks/>
            </p:cNvSpPr>
            <p:nvPr/>
          </p:nvSpPr>
          <p:spPr bwMode="auto">
            <a:xfrm>
              <a:off x="2999" y="3644"/>
              <a:ext cx="35" cy="69"/>
            </a:xfrm>
            <a:prstGeom prst="rightBrace">
              <a:avLst>
                <a:gd name="adj1" fmla="val 1642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56" name="Text Box 36"/>
            <p:cNvSpPr txBox="1">
              <a:spLocks noChangeArrowheads="1"/>
            </p:cNvSpPr>
            <p:nvPr/>
          </p:nvSpPr>
          <p:spPr bwMode="auto">
            <a:xfrm>
              <a:off x="3018" y="3633"/>
              <a:ext cx="24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600"/>
                <a:t>Lipids</a:t>
              </a:r>
            </a:p>
          </p:txBody>
        </p:sp>
        <p:sp>
          <p:nvSpPr>
            <p:cNvPr id="517157" name="AutoShape 37"/>
            <p:cNvSpPr>
              <a:spLocks/>
            </p:cNvSpPr>
            <p:nvPr/>
          </p:nvSpPr>
          <p:spPr bwMode="auto">
            <a:xfrm>
              <a:off x="3002" y="3318"/>
              <a:ext cx="34" cy="68"/>
            </a:xfrm>
            <a:prstGeom prst="rightBrace">
              <a:avLst>
                <a:gd name="adj1" fmla="val 16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58" name="Text Box 38"/>
            <p:cNvSpPr txBox="1">
              <a:spLocks noChangeArrowheads="1"/>
            </p:cNvSpPr>
            <p:nvPr/>
          </p:nvSpPr>
          <p:spPr bwMode="auto">
            <a:xfrm>
              <a:off x="3021" y="3302"/>
              <a:ext cx="27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600"/>
                <a:t>Viruses</a:t>
              </a:r>
            </a:p>
          </p:txBody>
        </p:sp>
        <p:sp>
          <p:nvSpPr>
            <p:cNvPr id="517159" name="Text Box 39"/>
            <p:cNvSpPr txBox="1">
              <a:spLocks noChangeArrowheads="1"/>
            </p:cNvSpPr>
            <p:nvPr/>
          </p:nvSpPr>
          <p:spPr bwMode="auto">
            <a:xfrm>
              <a:off x="3012" y="3423"/>
              <a:ext cx="33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600"/>
                <a:t>Ribosome</a:t>
              </a:r>
            </a:p>
          </p:txBody>
        </p:sp>
        <p:sp>
          <p:nvSpPr>
            <p:cNvPr id="517160" name="Line 40"/>
            <p:cNvSpPr>
              <a:spLocks noChangeShapeType="1"/>
            </p:cNvSpPr>
            <p:nvPr/>
          </p:nvSpPr>
          <p:spPr bwMode="auto">
            <a:xfrm>
              <a:off x="2993" y="3478"/>
              <a:ext cx="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61" name="Text Box 41"/>
            <p:cNvSpPr txBox="1">
              <a:spLocks noChangeArrowheads="1"/>
            </p:cNvSpPr>
            <p:nvPr/>
          </p:nvSpPr>
          <p:spPr bwMode="auto">
            <a:xfrm>
              <a:off x="3018" y="2832"/>
              <a:ext cx="29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600"/>
                <a:t>Nucleus</a:t>
              </a:r>
            </a:p>
          </p:txBody>
        </p:sp>
        <p:sp>
          <p:nvSpPr>
            <p:cNvPr id="517162" name="Text Box 42"/>
            <p:cNvSpPr txBox="1">
              <a:spLocks noChangeArrowheads="1"/>
            </p:cNvSpPr>
            <p:nvPr/>
          </p:nvSpPr>
          <p:spPr bwMode="auto">
            <a:xfrm>
              <a:off x="3017" y="3169"/>
              <a:ext cx="51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600"/>
                <a:t>Mycoplasmas</a:t>
              </a:r>
              <a:br>
                <a:rPr lang="en-US" sz="600"/>
              </a:br>
              <a:r>
                <a:rPr lang="en-US" sz="600"/>
                <a:t>(smallest bacteria)</a:t>
              </a:r>
            </a:p>
          </p:txBody>
        </p:sp>
        <p:sp>
          <p:nvSpPr>
            <p:cNvPr id="517163" name="Line 43"/>
            <p:cNvSpPr>
              <a:spLocks noChangeShapeType="1"/>
            </p:cNvSpPr>
            <p:nvPr/>
          </p:nvSpPr>
          <p:spPr bwMode="auto">
            <a:xfrm>
              <a:off x="2973" y="3279"/>
              <a:ext cx="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64" name="AutoShape 44"/>
            <p:cNvSpPr>
              <a:spLocks/>
            </p:cNvSpPr>
            <p:nvPr/>
          </p:nvSpPr>
          <p:spPr bwMode="auto">
            <a:xfrm>
              <a:off x="2997" y="2846"/>
              <a:ext cx="30" cy="227"/>
            </a:xfrm>
            <a:prstGeom prst="rightBrace">
              <a:avLst>
                <a:gd name="adj1" fmla="val 6305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65" name="AutoShape 45"/>
            <p:cNvSpPr>
              <a:spLocks/>
            </p:cNvSpPr>
            <p:nvPr/>
          </p:nvSpPr>
          <p:spPr bwMode="auto">
            <a:xfrm>
              <a:off x="2997" y="2609"/>
              <a:ext cx="30" cy="226"/>
            </a:xfrm>
            <a:prstGeom prst="rightBrace">
              <a:avLst>
                <a:gd name="adj1" fmla="val 6277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66" name="Text Box 46"/>
            <p:cNvSpPr txBox="1">
              <a:spLocks noChangeArrowheads="1"/>
            </p:cNvSpPr>
            <p:nvPr/>
          </p:nvSpPr>
          <p:spPr bwMode="auto">
            <a:xfrm>
              <a:off x="3021" y="2671"/>
              <a:ext cx="43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600"/>
                <a:t>Most plant and</a:t>
              </a:r>
              <a:br>
                <a:rPr lang="en-US" sz="600"/>
              </a:br>
              <a:r>
                <a:rPr lang="en-US" sz="600"/>
                <a:t>animal cells</a:t>
              </a:r>
            </a:p>
          </p:txBody>
        </p:sp>
        <p:sp>
          <p:nvSpPr>
            <p:cNvPr id="517167" name="Line 47"/>
            <p:cNvSpPr>
              <a:spLocks noChangeShapeType="1"/>
            </p:cNvSpPr>
            <p:nvPr/>
          </p:nvSpPr>
          <p:spPr bwMode="auto">
            <a:xfrm>
              <a:off x="2987" y="2879"/>
              <a:ext cx="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68" name="Text Box 48"/>
            <p:cNvSpPr txBox="1">
              <a:spLocks noChangeArrowheads="1"/>
            </p:cNvSpPr>
            <p:nvPr/>
          </p:nvSpPr>
          <p:spPr bwMode="auto">
            <a:xfrm>
              <a:off x="3018" y="2913"/>
              <a:ext cx="40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600"/>
                <a:t>Most bacteria</a:t>
              </a:r>
            </a:p>
          </p:txBody>
        </p:sp>
        <p:sp>
          <p:nvSpPr>
            <p:cNvPr id="517169" name="Text Box 49"/>
            <p:cNvSpPr txBox="1">
              <a:spLocks noChangeArrowheads="1"/>
            </p:cNvSpPr>
            <p:nvPr/>
          </p:nvSpPr>
          <p:spPr bwMode="auto">
            <a:xfrm>
              <a:off x="3019" y="2986"/>
              <a:ext cx="42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600"/>
                <a:t>Mitochondrion</a:t>
              </a:r>
            </a:p>
          </p:txBody>
        </p:sp>
        <p:sp>
          <p:nvSpPr>
            <p:cNvPr id="517170" name="Line 50"/>
            <p:cNvSpPr>
              <a:spLocks noChangeShapeType="1"/>
            </p:cNvSpPr>
            <p:nvPr/>
          </p:nvSpPr>
          <p:spPr bwMode="auto">
            <a:xfrm>
              <a:off x="2974" y="3033"/>
              <a:ext cx="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72" name="Text Box 52"/>
            <p:cNvSpPr txBox="1">
              <a:spLocks noChangeArrowheads="1"/>
            </p:cNvSpPr>
            <p:nvPr/>
          </p:nvSpPr>
          <p:spPr bwMode="auto">
            <a:xfrm>
              <a:off x="1336" y="3883"/>
              <a:ext cx="63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 b="1"/>
                <a:t>Figure 4.2A</a:t>
              </a:r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919413"/>
          </a:xfrm>
        </p:spPr>
        <p:txBody>
          <a:bodyPr/>
          <a:lstStyle/>
          <a:p>
            <a:pPr lvl="1"/>
            <a:r>
              <a:rPr lang="en-US"/>
              <a:t>The microscopic size of most cells ensures a sufficient sur</a:t>
            </a:r>
            <a:r>
              <a:rPr lang="en-US" sz="400"/>
              <a:t> </a:t>
            </a:r>
            <a:r>
              <a:rPr lang="en-US"/>
              <a:t>face area </a:t>
            </a:r>
          </a:p>
          <a:p>
            <a:pPr lvl="2"/>
            <a:r>
              <a:rPr lang="en-US"/>
              <a:t>Across which nutrients and wastes can move to ser</a:t>
            </a:r>
            <a:r>
              <a:rPr lang="en-US" sz="400"/>
              <a:t> </a:t>
            </a:r>
            <a:r>
              <a:rPr lang="en-US"/>
              <a:t>vice the cell volume</a:t>
            </a:r>
          </a:p>
          <a:p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ISGAMESHOW" val="False"/>
  <p:tag name="PPTVERSION" val="XP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BTEXT" val=""/>
</p:tagLst>
</file>

<file path=ppt/theme/theme1.xml><?xml version="1.0" encoding="utf-8"?>
<a:theme xmlns:a="http://schemas.openxmlformats.org/drawingml/2006/main" name="CC4eActiveLectureQuestions">
  <a:themeElements>
    <a:clrScheme name="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CC4eActiveLectureQuestion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</TotalTime>
  <Words>1505</Words>
  <Application>Microsoft Macintosh PowerPoint</Application>
  <PresentationFormat>On-screen Show (4:3)</PresentationFormat>
  <Paragraphs>363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Times New Roman</vt:lpstr>
      <vt:lpstr>Arial</vt:lpstr>
      <vt:lpstr>Tahoma</vt:lpstr>
      <vt:lpstr>Symbol</vt:lpstr>
      <vt:lpstr>CC4eActiveLectureQuestions</vt:lpstr>
      <vt:lpstr>Chapter 4</vt:lpstr>
      <vt:lpstr>Slide 2</vt:lpstr>
      <vt:lpstr>Slide 3</vt:lpstr>
      <vt:lpstr>INTRODUCTION TO THE CELL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ORGANELLES OF THE ENDOMEMBRANE SYSTEM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CONNECTION</vt:lpstr>
      <vt:lpstr>Slide 28</vt:lpstr>
      <vt:lpstr>Slide 29</vt:lpstr>
      <vt:lpstr>Slide 30</vt:lpstr>
      <vt:lpstr>ENERGY-CONVERTING ORGANELLES</vt:lpstr>
      <vt:lpstr>Slide 32</vt:lpstr>
      <vt:lpstr>THE CYTOSKELETON AND RELATED STRUCTURES</vt:lpstr>
      <vt:lpstr>Slide 34</vt:lpstr>
      <vt:lpstr>Slide 35</vt:lpstr>
      <vt:lpstr>Slide 36</vt:lpstr>
      <vt:lpstr>CELL SURFACES AND JUNCTIONS</vt:lpstr>
      <vt:lpstr>Slide 38</vt:lpstr>
      <vt:lpstr>Slide 39</vt:lpstr>
      <vt:lpstr>Slide 40</vt:lpstr>
      <vt:lpstr>FUNCTIONAL CATEGORIES OF ORGANELLES</vt:lpstr>
      <vt:lpstr>Slide 42</vt:lpstr>
    </vt:vector>
  </TitlesOfParts>
  <Company>Pearson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Delgado</dc:creator>
  <cp:lastModifiedBy>Nicholas Rath</cp:lastModifiedBy>
  <cp:revision>463</cp:revision>
  <cp:lastPrinted>2005-03-28T11:59:42Z</cp:lastPrinted>
  <dcterms:created xsi:type="dcterms:W3CDTF">2011-10-16T23:41:44Z</dcterms:created>
  <dcterms:modified xsi:type="dcterms:W3CDTF">2011-10-16T23:41:54Z</dcterms:modified>
</cp:coreProperties>
</file>