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49"/>
  </p:notesMasterIdLst>
  <p:sldIdLst>
    <p:sldId id="299" r:id="rId2"/>
    <p:sldId id="259" r:id="rId3"/>
    <p:sldId id="260" r:id="rId4"/>
    <p:sldId id="261" r:id="rId5"/>
    <p:sldId id="262" r:id="rId6"/>
    <p:sldId id="263" r:id="rId7"/>
    <p:sldId id="264" r:id="rId8"/>
    <p:sldId id="265" r:id="rId9"/>
    <p:sldId id="300" r:id="rId10"/>
    <p:sldId id="266" r:id="rId11"/>
    <p:sldId id="267" r:id="rId12"/>
    <p:sldId id="268" r:id="rId13"/>
    <p:sldId id="270" r:id="rId14"/>
    <p:sldId id="271" r:id="rId15"/>
    <p:sldId id="272" r:id="rId16"/>
    <p:sldId id="273" r:id="rId17"/>
    <p:sldId id="274" r:id="rId18"/>
    <p:sldId id="275" r:id="rId19"/>
    <p:sldId id="277" r:id="rId20"/>
    <p:sldId id="301" r:id="rId21"/>
    <p:sldId id="276" r:id="rId22"/>
    <p:sldId id="278" r:id="rId23"/>
    <p:sldId id="281" r:id="rId24"/>
    <p:sldId id="283" r:id="rId25"/>
    <p:sldId id="284" r:id="rId26"/>
    <p:sldId id="285" r:id="rId27"/>
    <p:sldId id="286" r:id="rId28"/>
    <p:sldId id="287" r:id="rId29"/>
    <p:sldId id="288" r:id="rId30"/>
    <p:sldId id="312" r:id="rId31"/>
    <p:sldId id="302" r:id="rId32"/>
    <p:sldId id="289" r:id="rId33"/>
    <p:sldId id="290" r:id="rId34"/>
    <p:sldId id="291" r:id="rId35"/>
    <p:sldId id="292" r:id="rId36"/>
    <p:sldId id="304" r:id="rId37"/>
    <p:sldId id="293" r:id="rId38"/>
    <p:sldId id="294" r:id="rId39"/>
    <p:sldId id="313" r:id="rId40"/>
    <p:sldId id="308" r:id="rId41"/>
    <p:sldId id="314" r:id="rId42"/>
    <p:sldId id="295" r:id="rId43"/>
    <p:sldId id="306" r:id="rId44"/>
    <p:sldId id="296" r:id="rId45"/>
    <p:sldId id="309" r:id="rId46"/>
    <p:sldId id="310" r:id="rId47"/>
    <p:sldId id="311" r:id="rId48"/>
  </p:sldIdLst>
  <p:sldSz cx="9144000" cy="6858000" type="screen4x3"/>
  <p:notesSz cx="6858000" cy="9144000"/>
  <p:custDataLst>
    <p:tags r:id="rId50"/>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tra" initials="RM" lastIdx="2" clrIdx="0">
    <p:extLst/>
  </p:cmAuthor>
  <p:cmAuthor id="2" name="Holly"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333300"/>
    <a:srgbClr val="007A00"/>
    <a:srgbClr val="7B5A2D"/>
    <a:srgbClr val="C19253"/>
    <a:srgbClr val="77562B"/>
    <a:srgbClr val="46331A"/>
    <a:srgbClr val="2C2010"/>
    <a:srgbClr val="004200"/>
    <a:srgbClr val="001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1473" autoAdjust="0"/>
  </p:normalViewPr>
  <p:slideViewPr>
    <p:cSldViewPr>
      <p:cViewPr varScale="1">
        <p:scale>
          <a:sx n="124" d="100"/>
          <a:sy n="124" d="100"/>
        </p:scale>
        <p:origin x="1224" y="90"/>
      </p:cViewPr>
      <p:guideLst>
        <p:guide orient="horz" pos="2160"/>
        <p:guide orient="horz" pos="960"/>
        <p:guide orient="horz" pos="3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17FC884-6B8A-AA41-8AD1-6286A1B9538A}" type="slidenum">
              <a:rPr lang="en-US"/>
              <a:pPr/>
              <a:t>‹#›</a:t>
            </a:fld>
            <a:endParaRPr lang="en-US" dirty="0"/>
          </a:p>
        </p:txBody>
      </p:sp>
    </p:spTree>
    <p:extLst>
      <p:ext uri="{BB962C8B-B14F-4D97-AF65-F5344CB8AC3E}">
        <p14:creationId xmlns:p14="http://schemas.microsoft.com/office/powerpoint/2010/main" val="201655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2584289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1.5 </a:t>
            </a:r>
            <a:r>
              <a:rPr lang="en-US" sz="1200" b="0" i="0" u="none" strike="noStrike" kern="1200" baseline="0" dirty="0">
                <a:solidFill>
                  <a:schemeClr val="tx1"/>
                </a:solidFill>
                <a:latin typeface="Arial" charset="0"/>
                <a:ea typeface="ＭＳ Ｐゴシック" pitchFamily="1" charset="-128"/>
                <a:cs typeface="ＭＳ Ｐゴシック" charset="-128"/>
              </a:rPr>
              <a:t>Small remaining area of once diverse Amazon rain forest surrounded by vast soybean fields in the Brazilian state of Mato Grosso.</a:t>
            </a:r>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12</a:t>
            </a:fld>
            <a:endParaRPr lang="en-US" dirty="0"/>
          </a:p>
        </p:txBody>
      </p:sp>
    </p:spTree>
    <p:extLst>
      <p:ext uri="{BB962C8B-B14F-4D97-AF65-F5344CB8AC3E}">
        <p14:creationId xmlns:p14="http://schemas.microsoft.com/office/powerpoint/2010/main" val="1401684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AD10D4-340F-6845-9B82-C8CEC3B81042}" type="slidenum">
              <a:rPr lang="en-US"/>
              <a:pPr>
                <a:defRPr/>
              </a:pPr>
              <a:t>14</a:t>
            </a:fld>
            <a:endParaRPr lang="en-US" dirty="0"/>
          </a:p>
        </p:txBody>
      </p:sp>
      <p:sp>
        <p:nvSpPr>
          <p:cNvPr id="18434"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18435" name="Rectangle 3"/>
          <p:cNvSpPr>
            <a:spLocks noGrp="1" noChangeArrowheads="1"/>
          </p:cNvSpPr>
          <p:nvPr>
            <p:ph type="body" idx="1"/>
          </p:nvPr>
        </p:nvSpPr>
        <p:spPr>
          <a:xfrm>
            <a:off x="912813" y="4343400"/>
            <a:ext cx="5032375" cy="4113213"/>
          </a:xfrm>
        </p:spPr>
        <p:txBody>
          <a:bodyPr lIns="91426" tIns="45714" rIns="91426" bIns="45714"/>
          <a:lstStyle/>
          <a:p>
            <a:r>
              <a:rPr lang="en-US" b="0" dirty="0"/>
              <a:t>Figure 1.6 </a:t>
            </a:r>
            <a:r>
              <a:rPr lang="en-US" sz="1200" b="0" i="0" u="none" strike="noStrike" kern="1200" baseline="0" dirty="0">
                <a:solidFill>
                  <a:schemeClr val="tx1"/>
                </a:solidFill>
                <a:latin typeface="Arial" charset="0"/>
                <a:ea typeface="ＭＳ Ｐゴシック" pitchFamily="1" charset="-128"/>
                <a:cs typeface="ＭＳ Ｐゴシック" charset="-128"/>
              </a:rPr>
              <a:t>Three principles of sustainability based on economics, political science, and ethics can help us make a transition to a more environmentally and economically sustainable future.</a:t>
            </a:r>
            <a:endParaRPr noProof="1">
              <a:solidFill>
                <a:srgbClr val="000000"/>
              </a:solidFill>
            </a:endParaRPr>
          </a:p>
        </p:txBody>
      </p:sp>
    </p:spTree>
    <p:extLst>
      <p:ext uri="{BB962C8B-B14F-4D97-AF65-F5344CB8AC3E}">
        <p14:creationId xmlns:p14="http://schemas.microsoft.com/office/powerpoint/2010/main" val="3099264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4996" name="Slide Number Placeholder 3"/>
          <p:cNvSpPr>
            <a:spLocks noGrp="1"/>
          </p:cNvSpPr>
          <p:nvPr>
            <p:ph type="sldNum" sz="quarter" idx="5"/>
          </p:nvPr>
        </p:nvSpPr>
        <p:spPr>
          <a:noFill/>
        </p:spPr>
        <p:txBody>
          <a:bodyPr/>
          <a:lstStyle/>
          <a:p>
            <a:fld id="{EC43E18C-6518-7940-AD5F-C2DECD09AE4C}" type="slidenum">
              <a:rPr lang="en-US"/>
              <a:pPr/>
              <a:t>15</a:t>
            </a:fld>
            <a:endParaRPr lang="en-US" dirty="0"/>
          </a:p>
        </p:txBody>
      </p:sp>
    </p:spTree>
    <p:extLst>
      <p:ext uri="{BB962C8B-B14F-4D97-AF65-F5344CB8AC3E}">
        <p14:creationId xmlns:p14="http://schemas.microsoft.com/office/powerpoint/2010/main" val="2789264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7044" name="Slide Number Placeholder 3"/>
          <p:cNvSpPr>
            <a:spLocks noGrp="1"/>
          </p:cNvSpPr>
          <p:nvPr>
            <p:ph type="sldNum" sz="quarter" idx="5"/>
          </p:nvPr>
        </p:nvSpPr>
        <p:spPr>
          <a:noFill/>
        </p:spPr>
        <p:txBody>
          <a:bodyPr/>
          <a:lstStyle/>
          <a:p>
            <a:fld id="{BB274ACA-8F4A-CA4E-8DBE-757FCE69A0CF}" type="slidenum">
              <a:rPr lang="en-US"/>
              <a:pPr/>
              <a:t>16</a:t>
            </a:fld>
            <a:endParaRPr lang="en-US" dirty="0"/>
          </a:p>
        </p:txBody>
      </p:sp>
    </p:spTree>
    <p:extLst>
      <p:ext uri="{BB962C8B-B14F-4D97-AF65-F5344CB8AC3E}">
        <p14:creationId xmlns:p14="http://schemas.microsoft.com/office/powerpoint/2010/main" val="4109756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2165408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1.7 Natural</a:t>
            </a:r>
            <a:r>
              <a:rPr lang="en-US" baseline="0" dirty="0"/>
              <a:t> capital degradation: </a:t>
            </a:r>
            <a:r>
              <a:rPr lang="en-US" sz="1200" b="0" i="0" u="none" strike="noStrike" kern="1200" baseline="0" dirty="0">
                <a:solidFill>
                  <a:schemeClr val="tx1"/>
                </a:solidFill>
                <a:latin typeface="Arial" charset="0"/>
                <a:ea typeface="ＭＳ Ｐゴシック" pitchFamily="1" charset="-128"/>
                <a:cs typeface="ＭＳ Ｐゴシック" charset="-128"/>
              </a:rPr>
              <a:t>Degradation of normally renewable natural resources and natural services (Figure 1.3), mostly from population growth and increased resource use per person.</a:t>
            </a:r>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18</a:t>
            </a:fld>
            <a:endParaRPr lang="en-US" dirty="0"/>
          </a:p>
        </p:txBody>
      </p:sp>
    </p:spTree>
    <p:extLst>
      <p:ext uri="{BB962C8B-B14F-4D97-AF65-F5344CB8AC3E}">
        <p14:creationId xmlns:p14="http://schemas.microsoft.com/office/powerpoint/2010/main" val="160617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1.8 </a:t>
            </a:r>
            <a:r>
              <a:rPr lang="en-US" sz="1200" b="0" i="0" u="none" strike="noStrike" kern="1200" baseline="0" dirty="0">
                <a:solidFill>
                  <a:schemeClr val="tx1"/>
                </a:solidFill>
                <a:latin typeface="Arial" charset="0"/>
                <a:ea typeface="ＭＳ Ｐゴシック" pitchFamily="1" charset="-128"/>
                <a:cs typeface="ＭＳ Ｐゴシック" charset="-128"/>
              </a:rPr>
              <a:t>Natural capital use and degradation</a:t>
            </a:r>
            <a:r>
              <a:rPr lang="en-US" sz="1200" b="1" i="0" u="none" strike="noStrike" kern="1200" baseline="0" dirty="0">
                <a:solidFill>
                  <a:schemeClr val="tx1"/>
                </a:solidFill>
                <a:latin typeface="Arial" charset="0"/>
                <a:ea typeface="ＭＳ Ｐゴシック" pitchFamily="1" charset="-128"/>
                <a:cs typeface="ＭＳ Ｐゴシック" charset="-128"/>
              </a:rPr>
              <a:t>: </a:t>
            </a:r>
            <a:r>
              <a:rPr lang="en-US" sz="1200" b="0" i="0" u="none" strike="noStrike" kern="1200" baseline="0" dirty="0">
                <a:solidFill>
                  <a:schemeClr val="tx1"/>
                </a:solidFill>
                <a:latin typeface="Arial" charset="0"/>
                <a:ea typeface="ＭＳ Ｐゴシック" pitchFamily="1" charset="-128"/>
                <a:cs typeface="ＭＳ Ｐゴシック" charset="-128"/>
              </a:rPr>
              <a:t>The human ecological footprint has an impact on about 83% of the earth’s total land surface.</a:t>
            </a:r>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21</a:t>
            </a:fld>
            <a:endParaRPr lang="en-US" dirty="0"/>
          </a:p>
        </p:txBody>
      </p:sp>
    </p:spTree>
    <p:extLst>
      <p:ext uri="{BB962C8B-B14F-4D97-AF65-F5344CB8AC3E}">
        <p14:creationId xmlns:p14="http://schemas.microsoft.com/office/powerpoint/2010/main" val="3532167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dirty="0">
              <a:ea typeface="ＭＳ Ｐゴシック" charset="-128"/>
            </a:endParaRPr>
          </a:p>
        </p:txBody>
      </p:sp>
      <p:sp>
        <p:nvSpPr>
          <p:cNvPr id="97284" name="Slide Number Placeholder 3"/>
          <p:cNvSpPr>
            <a:spLocks noGrp="1"/>
          </p:cNvSpPr>
          <p:nvPr>
            <p:ph type="sldNum" sz="quarter" idx="5"/>
          </p:nvPr>
        </p:nvSpPr>
        <p:spPr>
          <a:noFill/>
        </p:spPr>
        <p:txBody>
          <a:bodyPr/>
          <a:lstStyle/>
          <a:p>
            <a:fld id="{4B335AFB-FEA1-774E-8824-268A5CF5D1E1}" type="slidenum">
              <a:rPr lang="en-US"/>
              <a:pPr/>
              <a:t>23</a:t>
            </a:fld>
            <a:endParaRPr lang="en-US" dirty="0"/>
          </a:p>
        </p:txBody>
      </p:sp>
    </p:spTree>
    <p:extLst>
      <p:ext uri="{BB962C8B-B14F-4D97-AF65-F5344CB8AC3E}">
        <p14:creationId xmlns:p14="http://schemas.microsoft.com/office/powerpoint/2010/main" val="4131356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1380" name="Slide Number Placeholder 3"/>
          <p:cNvSpPr>
            <a:spLocks noGrp="1"/>
          </p:cNvSpPr>
          <p:nvPr>
            <p:ph type="sldNum" sz="quarter" idx="5"/>
          </p:nvPr>
        </p:nvSpPr>
        <p:spPr>
          <a:noFill/>
        </p:spPr>
        <p:txBody>
          <a:bodyPr/>
          <a:lstStyle/>
          <a:p>
            <a:fld id="{7ED3B0CA-CDB7-B54F-A9E2-AB7C3E9EDDF0}" type="slidenum">
              <a:rPr lang="en-US"/>
              <a:pPr/>
              <a:t>24</a:t>
            </a:fld>
            <a:endParaRPr lang="en-US" dirty="0"/>
          </a:p>
        </p:txBody>
      </p:sp>
    </p:spTree>
    <p:extLst>
      <p:ext uri="{BB962C8B-B14F-4D97-AF65-F5344CB8AC3E}">
        <p14:creationId xmlns:p14="http://schemas.microsoft.com/office/powerpoint/2010/main" val="4000500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3428" name="Slide Number Placeholder 3"/>
          <p:cNvSpPr>
            <a:spLocks noGrp="1"/>
          </p:cNvSpPr>
          <p:nvPr>
            <p:ph type="sldNum" sz="quarter" idx="5"/>
          </p:nvPr>
        </p:nvSpPr>
        <p:spPr>
          <a:noFill/>
        </p:spPr>
        <p:txBody>
          <a:bodyPr/>
          <a:lstStyle/>
          <a:p>
            <a:fld id="{EB04B05E-7E01-CB4D-A957-35244ADEFFF9}" type="slidenum">
              <a:rPr lang="en-US"/>
              <a:pPr/>
              <a:t>25</a:t>
            </a:fld>
            <a:endParaRPr lang="en-US" dirty="0"/>
          </a:p>
        </p:txBody>
      </p:sp>
    </p:spTree>
    <p:extLst>
      <p:ext uri="{BB962C8B-B14F-4D97-AF65-F5344CB8AC3E}">
        <p14:creationId xmlns:p14="http://schemas.microsoft.com/office/powerpoint/2010/main" val="293214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9636" name="Slide Number Placeholder 3"/>
          <p:cNvSpPr>
            <a:spLocks noGrp="1"/>
          </p:cNvSpPr>
          <p:nvPr>
            <p:ph type="sldNum" sz="quarter" idx="5"/>
          </p:nvPr>
        </p:nvSpPr>
        <p:spPr>
          <a:noFill/>
        </p:spPr>
        <p:txBody>
          <a:bodyPr/>
          <a:lstStyle/>
          <a:p>
            <a:fld id="{C6F20201-0EC3-4045-BB18-0C378B79112F}" type="slidenum">
              <a:rPr lang="en-US"/>
              <a:pPr/>
              <a:t>3</a:t>
            </a:fld>
            <a:endParaRPr lang="en-US" dirty="0"/>
          </a:p>
        </p:txBody>
      </p:sp>
    </p:spTree>
    <p:extLst>
      <p:ext uri="{BB962C8B-B14F-4D97-AF65-F5344CB8AC3E}">
        <p14:creationId xmlns:p14="http://schemas.microsoft.com/office/powerpoint/2010/main" val="1139962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6F2EB7-EE36-7F40-9D9D-E08F5F3A9E3B}" type="slidenum">
              <a:rPr lang="en-US"/>
              <a:pPr>
                <a:defRPr/>
              </a:pPr>
              <a:t>27</a:t>
            </a:fld>
            <a:endParaRPr lang="en-US" dirty="0"/>
          </a:p>
        </p:txBody>
      </p:sp>
      <p:sp>
        <p:nvSpPr>
          <p:cNvPr id="7782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77827" name="Rectangle 3"/>
          <p:cNvSpPr>
            <a:spLocks noGrp="1" noChangeArrowheads="1"/>
          </p:cNvSpPr>
          <p:nvPr>
            <p:ph type="body" idx="1"/>
          </p:nvPr>
        </p:nvSpPr>
        <p:spPr>
          <a:xfrm>
            <a:off x="912813" y="4343400"/>
            <a:ext cx="5032375" cy="4113213"/>
          </a:xfrm>
        </p:spPr>
        <p:txBody>
          <a:bodyPr lIns="91426" tIns="45714" rIns="91426" bIns="45714"/>
          <a:lstStyle/>
          <a:p>
            <a:r>
              <a:rPr lang="en-US" b="0" dirty="0"/>
              <a:t>Figure 1.11 </a:t>
            </a:r>
            <a:r>
              <a:rPr lang="en-US" sz="1200" b="0" i="0" u="none" strike="noStrike" kern="1200" baseline="0" dirty="0">
                <a:solidFill>
                  <a:schemeClr val="tx1"/>
                </a:solidFill>
                <a:latin typeface="Arial" charset="0"/>
                <a:ea typeface="ＭＳ Ｐゴシック" pitchFamily="1" charset="-128"/>
                <a:cs typeface="ＭＳ Ｐゴシック" charset="-128"/>
              </a:rPr>
              <a:t>Exponential growth: The J-shaped curve represents past exponential world population growth, with projections to 2100 showing possible population stabilization as the J-shaped curve of growth changes to an S-shaped curve. The top 10 countries (left) represent nearly 60% of the world’s total population. Data Analysis: By what percentage did the world’s population increase between 1960 and 2015? (This figure is not to scale.)</a:t>
            </a:r>
            <a:br>
              <a:rPr lang="en-US" dirty="0"/>
            </a:br>
            <a:endParaRPr lang="en-US" dirty="0"/>
          </a:p>
          <a:p>
            <a:pPr eaLnBrk="1" hangingPunct="1">
              <a:defRPr/>
            </a:pPr>
            <a:endParaRPr lang="en-US" noProof="1">
              <a:solidFill>
                <a:srgbClr val="000000"/>
              </a:solidFill>
            </a:endParaRPr>
          </a:p>
        </p:txBody>
      </p:sp>
    </p:spTree>
    <p:extLst>
      <p:ext uri="{BB962C8B-B14F-4D97-AF65-F5344CB8AC3E}">
        <p14:creationId xmlns:p14="http://schemas.microsoft.com/office/powerpoint/2010/main" val="4038903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7524" name="Slide Number Placeholder 3"/>
          <p:cNvSpPr>
            <a:spLocks noGrp="1"/>
          </p:cNvSpPr>
          <p:nvPr>
            <p:ph type="sldNum" sz="quarter" idx="5"/>
          </p:nvPr>
        </p:nvSpPr>
        <p:spPr>
          <a:noFill/>
        </p:spPr>
        <p:txBody>
          <a:bodyPr/>
          <a:lstStyle/>
          <a:p>
            <a:fld id="{97799F32-9172-8749-A3C3-DB0B81E08753}" type="slidenum">
              <a:rPr lang="en-US"/>
              <a:pPr/>
              <a:t>28</a:t>
            </a:fld>
            <a:endParaRPr lang="en-US" dirty="0"/>
          </a:p>
        </p:txBody>
      </p:sp>
    </p:spTree>
    <p:extLst>
      <p:ext uri="{BB962C8B-B14F-4D97-AF65-F5344CB8AC3E}">
        <p14:creationId xmlns:p14="http://schemas.microsoft.com/office/powerpoint/2010/main" val="2694319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8548" name="Slide Number Placeholder 3"/>
          <p:cNvSpPr>
            <a:spLocks noGrp="1"/>
          </p:cNvSpPr>
          <p:nvPr>
            <p:ph type="sldNum" sz="quarter" idx="5"/>
          </p:nvPr>
        </p:nvSpPr>
        <p:spPr>
          <a:noFill/>
        </p:spPr>
        <p:txBody>
          <a:bodyPr/>
          <a:lstStyle/>
          <a:p>
            <a:fld id="{E05FD121-992E-3647-825B-AA87A40D41D9}" type="slidenum">
              <a:rPr lang="en-US"/>
              <a:pPr/>
              <a:t>29</a:t>
            </a:fld>
            <a:endParaRPr lang="en-US" dirty="0"/>
          </a:p>
        </p:txBody>
      </p:sp>
    </p:spTree>
    <p:extLst>
      <p:ext uri="{BB962C8B-B14F-4D97-AF65-F5344CB8AC3E}">
        <p14:creationId xmlns:p14="http://schemas.microsoft.com/office/powerpoint/2010/main" val="4278040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2644" name="Slide Number Placeholder 3"/>
          <p:cNvSpPr>
            <a:spLocks noGrp="1"/>
          </p:cNvSpPr>
          <p:nvPr>
            <p:ph type="sldNum" sz="quarter" idx="5"/>
          </p:nvPr>
        </p:nvSpPr>
        <p:spPr>
          <a:noFill/>
        </p:spPr>
        <p:txBody>
          <a:bodyPr/>
          <a:lstStyle/>
          <a:p>
            <a:fld id="{7B6AD169-3F83-6741-9857-FFE010FB2CEB}" type="slidenum">
              <a:rPr lang="en-US"/>
              <a:pPr/>
              <a:t>32</a:t>
            </a:fld>
            <a:endParaRPr lang="en-US" dirty="0"/>
          </a:p>
        </p:txBody>
      </p:sp>
    </p:spTree>
    <p:extLst>
      <p:ext uri="{BB962C8B-B14F-4D97-AF65-F5344CB8AC3E}">
        <p14:creationId xmlns:p14="http://schemas.microsoft.com/office/powerpoint/2010/main" val="1108843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4692" name="Slide Number Placeholder 3"/>
          <p:cNvSpPr>
            <a:spLocks noGrp="1"/>
          </p:cNvSpPr>
          <p:nvPr>
            <p:ph type="sldNum" sz="quarter" idx="5"/>
          </p:nvPr>
        </p:nvSpPr>
        <p:spPr>
          <a:noFill/>
        </p:spPr>
        <p:txBody>
          <a:bodyPr/>
          <a:lstStyle/>
          <a:p>
            <a:fld id="{EE11F425-CED3-A44E-B588-EA856D76C428}" type="slidenum">
              <a:rPr lang="en-US"/>
              <a:pPr/>
              <a:t>34</a:t>
            </a:fld>
            <a:endParaRPr lang="en-US" dirty="0"/>
          </a:p>
        </p:txBody>
      </p:sp>
    </p:spTree>
    <p:extLst>
      <p:ext uri="{BB962C8B-B14F-4D97-AF65-F5344CB8AC3E}">
        <p14:creationId xmlns:p14="http://schemas.microsoft.com/office/powerpoint/2010/main" val="223317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4692" name="Slide Number Placeholder 3"/>
          <p:cNvSpPr>
            <a:spLocks noGrp="1"/>
          </p:cNvSpPr>
          <p:nvPr>
            <p:ph type="sldNum" sz="quarter" idx="5"/>
          </p:nvPr>
        </p:nvSpPr>
        <p:spPr>
          <a:noFill/>
        </p:spPr>
        <p:txBody>
          <a:bodyPr/>
          <a:lstStyle/>
          <a:p>
            <a:fld id="{EE11F425-CED3-A44E-B588-EA856D76C428}" type="slidenum">
              <a:rPr lang="en-US"/>
              <a:pPr/>
              <a:t>35</a:t>
            </a:fld>
            <a:endParaRPr lang="en-US" dirty="0"/>
          </a:p>
        </p:txBody>
      </p:sp>
    </p:spTree>
    <p:extLst>
      <p:ext uri="{BB962C8B-B14F-4D97-AF65-F5344CB8AC3E}">
        <p14:creationId xmlns:p14="http://schemas.microsoft.com/office/powerpoint/2010/main" val="1957192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5716" name="Slide Number Placeholder 3"/>
          <p:cNvSpPr>
            <a:spLocks noGrp="1"/>
          </p:cNvSpPr>
          <p:nvPr>
            <p:ph type="sldNum" sz="quarter" idx="5"/>
          </p:nvPr>
        </p:nvSpPr>
        <p:spPr>
          <a:noFill/>
        </p:spPr>
        <p:txBody>
          <a:bodyPr/>
          <a:lstStyle/>
          <a:p>
            <a:fld id="{B11029B2-389F-D64A-8F64-5771E089AB65}" type="slidenum">
              <a:rPr lang="en-US"/>
              <a:pPr/>
              <a:t>42</a:t>
            </a:fld>
            <a:endParaRPr lang="en-US" dirty="0"/>
          </a:p>
        </p:txBody>
      </p:sp>
    </p:spTree>
    <p:extLst>
      <p:ext uri="{BB962C8B-B14F-4D97-AF65-F5344CB8AC3E}">
        <p14:creationId xmlns:p14="http://schemas.microsoft.com/office/powerpoint/2010/main" val="2056756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380303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9636" name="Slide Number Placeholder 3"/>
          <p:cNvSpPr>
            <a:spLocks noGrp="1"/>
          </p:cNvSpPr>
          <p:nvPr>
            <p:ph type="sldNum" sz="quarter" idx="5"/>
          </p:nvPr>
        </p:nvSpPr>
        <p:spPr>
          <a:noFill/>
        </p:spPr>
        <p:txBody>
          <a:bodyPr/>
          <a:lstStyle/>
          <a:p>
            <a:fld id="{C6F20201-0EC3-4045-BB18-0C378B79112F}" type="slidenum">
              <a:rPr lang="en-US"/>
              <a:pPr/>
              <a:t>4</a:t>
            </a:fld>
            <a:endParaRPr lang="en-US" dirty="0"/>
          </a:p>
        </p:txBody>
      </p:sp>
    </p:spTree>
    <p:extLst>
      <p:ext uri="{BB962C8B-B14F-4D97-AF65-F5344CB8AC3E}">
        <p14:creationId xmlns:p14="http://schemas.microsoft.com/office/powerpoint/2010/main" val="1946005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2708" name="Slide Number Placeholder 3"/>
          <p:cNvSpPr>
            <a:spLocks noGrp="1"/>
          </p:cNvSpPr>
          <p:nvPr>
            <p:ph type="sldNum" sz="quarter" idx="5"/>
          </p:nvPr>
        </p:nvSpPr>
        <p:spPr>
          <a:noFill/>
        </p:spPr>
        <p:txBody>
          <a:bodyPr/>
          <a:lstStyle/>
          <a:p>
            <a:fld id="{EF221A0F-1728-1446-B7CF-A2379E5C64AE}" type="slidenum">
              <a:rPr lang="en-US"/>
              <a:pPr/>
              <a:t>5</a:t>
            </a:fld>
            <a:endParaRPr lang="en-US" dirty="0"/>
          </a:p>
        </p:txBody>
      </p:sp>
    </p:spTree>
    <p:extLst>
      <p:ext uri="{BB962C8B-B14F-4D97-AF65-F5344CB8AC3E}">
        <p14:creationId xmlns:p14="http://schemas.microsoft.com/office/powerpoint/2010/main" val="463621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3B3672-05A5-7B4E-97CE-268C85A095D0}" type="slidenum">
              <a:rPr lang="en-US"/>
              <a:pPr>
                <a:defRPr/>
              </a:pPr>
              <a:t>6</a:t>
            </a:fld>
            <a:endParaRPr lang="en-US" dirty="0"/>
          </a:p>
        </p:txBody>
      </p:sp>
      <p:sp>
        <p:nvSpPr>
          <p:cNvPr id="6349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6349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1.2 </a:t>
            </a:r>
            <a:r>
              <a:rPr lang="en-US" dirty="0"/>
              <a:t>Three </a:t>
            </a:r>
            <a:r>
              <a:rPr lang="en-US" b="0" dirty="0"/>
              <a:t>scientific principles of sustainability </a:t>
            </a:r>
            <a:r>
              <a:rPr lang="en-US" dirty="0"/>
              <a:t>based on how nature has sustained a huge variety of life on the earth for 3.8 billion years, despite drastic changes in environmental conditions.</a:t>
            </a:r>
          </a:p>
          <a:p>
            <a:pPr eaLnBrk="1" hangingPunct="1">
              <a:defRPr/>
            </a:pPr>
            <a:endParaRPr lang="en-US" noProof="1">
              <a:solidFill>
                <a:srgbClr val="000000"/>
              </a:solidFill>
            </a:endParaRPr>
          </a:p>
        </p:txBody>
      </p:sp>
    </p:spTree>
    <p:extLst>
      <p:ext uri="{BB962C8B-B14F-4D97-AF65-F5344CB8AC3E}">
        <p14:creationId xmlns:p14="http://schemas.microsoft.com/office/powerpoint/2010/main" val="2846260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5780" name="Slide Number Placeholder 3"/>
          <p:cNvSpPr>
            <a:spLocks noGrp="1"/>
          </p:cNvSpPr>
          <p:nvPr>
            <p:ph type="sldNum" sz="quarter" idx="5"/>
          </p:nvPr>
        </p:nvSpPr>
        <p:spPr>
          <a:noFill/>
        </p:spPr>
        <p:txBody>
          <a:bodyPr/>
          <a:lstStyle/>
          <a:p>
            <a:fld id="{2E95E33B-2571-4F44-82FD-1757ECB83CC7}" type="slidenum">
              <a:rPr lang="en-US"/>
              <a:pPr/>
              <a:t>7</a:t>
            </a:fld>
            <a:endParaRPr lang="en-US" dirty="0"/>
          </a:p>
        </p:txBody>
      </p:sp>
    </p:spTree>
    <p:extLst>
      <p:ext uri="{BB962C8B-B14F-4D97-AF65-F5344CB8AC3E}">
        <p14:creationId xmlns:p14="http://schemas.microsoft.com/office/powerpoint/2010/main" val="2174184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5780" name="Slide Number Placeholder 3"/>
          <p:cNvSpPr>
            <a:spLocks noGrp="1"/>
          </p:cNvSpPr>
          <p:nvPr>
            <p:ph type="sldNum" sz="quarter" idx="5"/>
          </p:nvPr>
        </p:nvSpPr>
        <p:spPr>
          <a:noFill/>
        </p:spPr>
        <p:txBody>
          <a:bodyPr/>
          <a:lstStyle/>
          <a:p>
            <a:fld id="{2E95E33B-2571-4F44-82FD-1757ECB83CC7}" type="slidenum">
              <a:rPr lang="en-US"/>
              <a:pPr/>
              <a:t>9</a:t>
            </a:fld>
            <a:endParaRPr lang="en-US" dirty="0"/>
          </a:p>
        </p:txBody>
      </p:sp>
    </p:spTree>
    <p:extLst>
      <p:ext uri="{BB962C8B-B14F-4D97-AF65-F5344CB8AC3E}">
        <p14:creationId xmlns:p14="http://schemas.microsoft.com/office/powerpoint/2010/main" val="4018671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1.3 N</a:t>
            </a:r>
            <a:r>
              <a:rPr lang="en-US" sz="1200" b="0" i="0" u="none" strike="noStrike" kern="1200" baseline="0" dirty="0">
                <a:solidFill>
                  <a:schemeClr val="tx1"/>
                </a:solidFill>
                <a:latin typeface="Arial" charset="0"/>
                <a:ea typeface="ＭＳ Ｐゴシック" pitchFamily="1" charset="-128"/>
                <a:cs typeface="ＭＳ Ｐゴシック" charset="-128"/>
              </a:rPr>
              <a:t>atural capital consists of natural resources (blue) and ecosystem services (orange) that support and sustain the earth’s life and human economies.</a:t>
            </a:r>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10</a:t>
            </a:fld>
            <a:endParaRPr lang="en-US" dirty="0"/>
          </a:p>
        </p:txBody>
      </p:sp>
    </p:spTree>
    <p:extLst>
      <p:ext uri="{BB962C8B-B14F-4D97-AF65-F5344CB8AC3E}">
        <p14:creationId xmlns:p14="http://schemas.microsoft.com/office/powerpoint/2010/main" val="199270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1.4 </a:t>
            </a:r>
            <a:r>
              <a:rPr lang="en-US" sz="1200" b="0" i="0" u="none" strike="noStrike" kern="1200" baseline="0" dirty="0">
                <a:solidFill>
                  <a:schemeClr val="tx1"/>
                </a:solidFill>
                <a:latin typeface="Arial" charset="0"/>
                <a:ea typeface="ＭＳ Ｐゴシック" pitchFamily="1" charset="-128"/>
                <a:cs typeface="ＭＳ Ｐゴシック" charset="-128"/>
              </a:rPr>
              <a:t>We depend on a combination of inexhaustible, renewable, and exhaustible (nonrenewable) natural resources.</a:t>
            </a:r>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11</a:t>
            </a:fld>
            <a:endParaRPr lang="en-US" dirty="0"/>
          </a:p>
        </p:txBody>
      </p:sp>
    </p:spTree>
    <p:extLst>
      <p:ext uri="{BB962C8B-B14F-4D97-AF65-F5344CB8AC3E}">
        <p14:creationId xmlns:p14="http://schemas.microsoft.com/office/powerpoint/2010/main" val="2976417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7638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076387"/>
          </a:solidFill>
          <a:ln>
            <a:noFill/>
          </a:ln>
          <a:extLst/>
        </p:spPr>
      </p:pic>
    </p:spTree>
    <p:extLst>
      <p:ext uri="{BB962C8B-B14F-4D97-AF65-F5344CB8AC3E}">
        <p14:creationId xmlns:p14="http://schemas.microsoft.com/office/powerpoint/2010/main" val="305211955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76387"/>
              </a:buClr>
              <a:buSzPct val="100000"/>
              <a:defRPr/>
            </a:lvl1pPr>
            <a:lvl2pPr>
              <a:buClr>
                <a:srgbClr val="076387"/>
              </a:buClr>
              <a:defRPr/>
            </a:lvl2pPr>
            <a:lvl3pPr marL="1143000" indent="-228600">
              <a:buClr>
                <a:srgbClr val="076387"/>
              </a:buClr>
              <a:buFont typeface="Wingdings" pitchFamily="2" charset="2"/>
              <a:buChar char="§"/>
              <a:defRPr/>
            </a:lvl3pPr>
            <a:lvl4pPr marL="1600200" indent="-228600">
              <a:buClr>
                <a:srgbClr val="076387"/>
              </a:buClr>
              <a:buFont typeface="Courier New" pitchFamily="49" charset="0"/>
              <a:buChar char="o"/>
              <a:defRPr/>
            </a:lvl4pPr>
            <a:lvl5pPr>
              <a:buClr>
                <a:srgbClr val="076387"/>
              </a:buCl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494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7937" y="6248400"/>
            <a:ext cx="9151937" cy="617539"/>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2732324716"/>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p:nvSpPr>
        <p:spPr bwMode="auto">
          <a:xfrm>
            <a:off x="1388395" y="6394712"/>
            <a:ext cx="7714039" cy="504445"/>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9968589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bwMode="white">
          <a:xfrm>
            <a:off x="0" y="0"/>
            <a:ext cx="9144000" cy="113355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385180925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7638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sz="2800" b="1" dirty="0"/>
              <a:t>Exploring Environmental Science for AP</a:t>
            </a:r>
            <a:r>
              <a:rPr lang="en-US" sz="2800" b="1" baseline="30000" dirty="0"/>
              <a:t>®</a:t>
            </a:r>
          </a:p>
        </p:txBody>
      </p:sp>
      <p:sp>
        <p:nvSpPr>
          <p:cNvPr id="5" name="Text Placeholder 4"/>
          <p:cNvSpPr>
            <a:spLocks noGrp="1"/>
          </p:cNvSpPr>
          <p:nvPr>
            <p:ph type="body" sz="quarter" idx="13"/>
          </p:nvPr>
        </p:nvSpPr>
        <p:spPr>
          <a:xfrm>
            <a:off x="76200" y="816430"/>
            <a:ext cx="8229600" cy="478970"/>
          </a:xfrm>
        </p:spPr>
        <p:txBody>
          <a:bodyPr/>
          <a:lstStyle/>
          <a:p>
            <a:r>
              <a:rPr lang="en-US" dirty="0"/>
              <a:t>1st Edition</a:t>
            </a:r>
          </a:p>
        </p:txBody>
      </p:sp>
      <p:sp>
        <p:nvSpPr>
          <p:cNvPr id="6" name="Text Placeholder 5"/>
          <p:cNvSpPr>
            <a:spLocks noGrp="1"/>
          </p:cNvSpPr>
          <p:nvPr>
            <p:ph type="body" sz="quarter" idx="14"/>
          </p:nvPr>
        </p:nvSpPr>
        <p:spPr>
          <a:xfrm>
            <a:off x="4419600" y="2929338"/>
            <a:ext cx="4267200" cy="2072440"/>
          </a:xfrm>
        </p:spPr>
        <p:txBody>
          <a:bodyPr/>
          <a:lstStyle/>
          <a:p>
            <a:pPr algn="ctr"/>
            <a:r>
              <a:rPr lang="en-US" sz="4000" b="1" dirty="0"/>
              <a:t>Chapter 1</a:t>
            </a:r>
          </a:p>
          <a:p>
            <a:pPr algn="ctr"/>
            <a:r>
              <a:rPr lang="en-US" sz="4000" dirty="0"/>
              <a:t>The Environment and Sustainability</a:t>
            </a:r>
          </a:p>
        </p:txBody>
      </p:sp>
      <p:sp>
        <p:nvSpPr>
          <p:cNvPr id="7" name="Text Placeholder 6"/>
          <p:cNvSpPr>
            <a:spLocks noGrp="1"/>
          </p:cNvSpPr>
          <p:nvPr>
            <p:ph type="body" sz="quarter" idx="15"/>
          </p:nvPr>
        </p:nvSpPr>
        <p:spPr>
          <a:xfrm>
            <a:off x="1676400" y="6267487"/>
            <a:ext cx="7127628" cy="578846"/>
          </a:xfrm>
        </p:spPr>
        <p:txBody>
          <a:bodyPr/>
          <a:lstStyle/>
          <a:p>
            <a:pPr algn="ctr"/>
            <a:r>
              <a:rPr lang="en-US" sz="1200" dirty="0">
                <a:solidFill>
                  <a:schemeClr val="bg1"/>
                </a:solidFill>
              </a:rPr>
              <a:t>Copyright © 2018 </a:t>
            </a:r>
            <a:r>
              <a:rPr lang="en-US" sz="1200" dirty="0" err="1">
                <a:solidFill>
                  <a:schemeClr val="bg1"/>
                </a:solidFill>
              </a:rPr>
              <a:t>Cengage</a:t>
            </a:r>
            <a:r>
              <a:rPr lang="en-US" sz="1200" dirty="0">
                <a:solidFill>
                  <a:schemeClr val="bg1"/>
                </a:solidFill>
              </a:rPr>
              <a:t>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3" name="Picture 2">
            <a:extLst>
              <a:ext uri="{FF2B5EF4-FFF2-40B4-BE49-F238E27FC236}">
                <a16:creationId xmlns:a16="http://schemas.microsoft.com/office/drawing/2014/main" id="{C6605539-D55B-4027-BA0A-EF4CA5976F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 y="1591056"/>
            <a:ext cx="3552339" cy="4483535"/>
          </a:xfrm>
          <a:prstGeom prst="rect">
            <a:avLst/>
          </a:prstGeom>
        </p:spPr>
      </p:pic>
    </p:spTree>
    <p:extLst>
      <p:ext uri="{BB962C8B-B14F-4D97-AF65-F5344CB8AC3E}">
        <p14:creationId xmlns:p14="http://schemas.microsoft.com/office/powerpoint/2010/main" val="1981677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Components of Sustainability (4 of 6)</a:t>
            </a:r>
          </a:p>
        </p:txBody>
      </p:sp>
      <p:pic>
        <p:nvPicPr>
          <p:cNvPr id="3" name="Picture 2" descr="An illustration shows the natural ecosystem of the Earth in a transparent box-shaped image. According to the image, Natural Capital is equivalent to the sum total of Natural resources and Ecosystem Services.&#10;The various components that make up the Natural resources are Air, Water, Nonrenewable minerals (iron, sand), Renewable energy (sun, wind, water flows), Soil, Nonrenewable energy (fossil fuels), Land and Life (biodiversity).&#10;The components that make up the Ecosystem services are Air purification, Climate control, UV protection (ozone layer), Water purification, Waste treatment, Soil renewal, Nutrient recycling, Food production, Pest control and Population contro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243" y="1485275"/>
            <a:ext cx="4465515" cy="4534525"/>
          </a:xfrm>
          <a:prstGeom prst="rect">
            <a:avLst/>
          </a:prstGeom>
        </p:spPr>
      </p:pic>
    </p:spTree>
    <p:extLst>
      <p:ext uri="{BB962C8B-B14F-4D97-AF65-F5344CB8AC3E}">
        <p14:creationId xmlns:p14="http://schemas.microsoft.com/office/powerpoint/2010/main" val="33513589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Components of Sustainability (5 of 6)</a:t>
            </a:r>
          </a:p>
        </p:txBody>
      </p:sp>
      <p:pic>
        <p:nvPicPr>
          <p:cNvPr id="3" name="Picture 2" descr="Three images show the different forms of Natural resources and also some examples of these. The first image shows a huge windmill in a wind farm. The three main forms of Inexhaustible resources are viz. Solar energy, Wind energy and Geothermal energy.   (or) It represents inexhaustible resources. Solar energy, Wind energy and Geothermal energy are its examples.&#10;The second image depicts a dense forest consisting of huge trees. The three main forms of Renewable resources are Trees, Topsoil and Fresh water. (or) It represents Renewable resources. Trees, Topsoil and Fresh water are its examples.&#10;The third image is of an oil mill.  (or) The third image is a oil extraction machine in a flower farm. The three main forms of Exhaustible resources are Fossil fuels (oil natural gas, coal), Iron and Copper.   (or) It represents Exhaustible or non re-newable resources. Fossil fuels (oil natural gas, coal), Iron and Copper are its exampl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676400"/>
            <a:ext cx="8363395" cy="3733800"/>
          </a:xfrm>
          <a:prstGeom prst="rect">
            <a:avLst/>
          </a:prstGeom>
        </p:spPr>
      </p:pic>
    </p:spTree>
    <p:extLst>
      <p:ext uri="{BB962C8B-B14F-4D97-AF65-F5344CB8AC3E}">
        <p14:creationId xmlns:p14="http://schemas.microsoft.com/office/powerpoint/2010/main" val="123558363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Components of Sustainability (6 of 6)</a:t>
            </a:r>
          </a:p>
        </p:txBody>
      </p:sp>
      <p:pic>
        <p:nvPicPr>
          <p:cNvPr id="3" name="Picture 2" descr="A photo shows a vast expanse of grass fields with a dense patch of small trees in betwe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361637"/>
            <a:ext cx="3778513" cy="4453897"/>
          </a:xfrm>
          <a:prstGeom prst="rect">
            <a:avLst/>
          </a:prstGeom>
        </p:spPr>
      </p:pic>
    </p:spTree>
    <p:extLst>
      <p:ext uri="{BB962C8B-B14F-4D97-AF65-F5344CB8AC3E}">
        <p14:creationId xmlns:p14="http://schemas.microsoft.com/office/powerpoint/2010/main" val="57877237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Three Additional Principles of Sustainability (1 of 2)</a:t>
            </a:r>
          </a:p>
        </p:txBody>
      </p:sp>
      <p:sp>
        <p:nvSpPr>
          <p:cNvPr id="3" name="Content Placeholder 2"/>
          <p:cNvSpPr>
            <a:spLocks noGrp="1"/>
          </p:cNvSpPr>
          <p:nvPr>
            <p:ph idx="1"/>
          </p:nvPr>
        </p:nvSpPr>
        <p:spPr/>
        <p:txBody>
          <a:bodyPr/>
          <a:lstStyle/>
          <a:p>
            <a:r>
              <a:rPr lang="en-US" dirty="0"/>
              <a:t>Full-cost pricing</a:t>
            </a:r>
          </a:p>
          <a:p>
            <a:pPr lvl="1"/>
            <a:r>
              <a:rPr lang="en-US" dirty="0"/>
              <a:t>Include harmful environmental and health costs in market prices of goods and services</a:t>
            </a:r>
          </a:p>
          <a:p>
            <a:r>
              <a:rPr lang="en-US" dirty="0"/>
              <a:t>Win-win solutions</a:t>
            </a:r>
          </a:p>
          <a:p>
            <a:pPr lvl="1"/>
            <a:r>
              <a:rPr lang="en-US" dirty="0"/>
              <a:t>Look for solutions that will benefit people and the environment</a:t>
            </a:r>
          </a:p>
          <a:p>
            <a:r>
              <a:rPr lang="en-US" dirty="0"/>
              <a:t>A responsibility to future generations</a:t>
            </a:r>
          </a:p>
          <a:p>
            <a:pPr lvl="1"/>
            <a:r>
              <a:rPr lang="en-US" dirty="0"/>
              <a:t>Leave planet’s life-support system in same or better condition than it is now</a:t>
            </a:r>
          </a:p>
        </p:txBody>
      </p:sp>
    </p:spTree>
    <p:extLst>
      <p:ext uri="{BB962C8B-B14F-4D97-AF65-F5344CB8AC3E}">
        <p14:creationId xmlns:p14="http://schemas.microsoft.com/office/powerpoint/2010/main" val="2421383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307425"/>
            <a:ext cx="8032638" cy="1104412"/>
          </a:xfrm>
        </p:spPr>
        <p:txBody>
          <a:bodyPr>
            <a:normAutofit fontScale="90000"/>
          </a:bodyPr>
          <a:lstStyle/>
          <a:p>
            <a:r>
              <a:rPr lang="en-US" dirty="0"/>
              <a:t>Three Additional Principles of Sustainability (2 of 2)</a:t>
            </a:r>
          </a:p>
        </p:txBody>
      </p:sp>
      <p:pic>
        <p:nvPicPr>
          <p:cNvPr id="2" name="Picture 1" descr="An illustration shows the image of the Earth in the center, with three arrows pointing towards it and titled as Economics, Politics, and Ethic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1617" y="1561785"/>
            <a:ext cx="4980766" cy="4534215"/>
          </a:xfrm>
          <a:prstGeom prst="rect">
            <a:avLst/>
          </a:prstGeom>
        </p:spPr>
      </p:pic>
    </p:spTree>
    <p:extLst>
      <p:ext uri="{BB962C8B-B14F-4D97-AF65-F5344CB8AC3E}">
        <p14:creationId xmlns:p14="http://schemas.microsoft.com/office/powerpoint/2010/main" val="250024955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noChangeArrowheads="1"/>
          </p:cNvSpPr>
          <p:nvPr>
            <p:ph type="title"/>
          </p:nvPr>
        </p:nvSpPr>
        <p:spPr/>
        <p:txBody>
          <a:bodyPr>
            <a:normAutofit fontScale="90000"/>
          </a:bodyPr>
          <a:lstStyle/>
          <a:p>
            <a:r>
              <a:rPr lang="en-US"/>
              <a:t>Countries Differ in Their Resource Use and Environmental Impact</a:t>
            </a:r>
            <a:endParaRPr lang="en-US" dirty="0"/>
          </a:p>
        </p:txBody>
      </p:sp>
      <p:sp>
        <p:nvSpPr>
          <p:cNvPr id="21507" name="Content Placeholder 3"/>
          <p:cNvSpPr>
            <a:spLocks noGrp="1" noChangeArrowheads="1"/>
          </p:cNvSpPr>
          <p:nvPr>
            <p:ph idx="1"/>
          </p:nvPr>
        </p:nvSpPr>
        <p:spPr/>
        <p:txBody>
          <a:bodyPr/>
          <a:lstStyle/>
          <a:p>
            <a:r>
              <a:rPr lang="en-US" dirty="0"/>
              <a:t>More-developed countries</a:t>
            </a:r>
          </a:p>
          <a:p>
            <a:pPr lvl="1"/>
            <a:r>
              <a:rPr lang="en-US" dirty="0"/>
              <a:t>Industrialized nations with high average income per person</a:t>
            </a:r>
          </a:p>
          <a:p>
            <a:pPr lvl="1"/>
            <a:r>
              <a:rPr lang="en-US" dirty="0"/>
              <a:t>17% of the world’s population </a:t>
            </a:r>
          </a:p>
          <a:p>
            <a:pPr lvl="1"/>
            <a:r>
              <a:rPr lang="en-US" dirty="0"/>
              <a:t>Use 70% of world’s natural resources</a:t>
            </a:r>
          </a:p>
          <a:p>
            <a:r>
              <a:rPr lang="en-US" dirty="0"/>
              <a:t>Less-developed countries</a:t>
            </a:r>
          </a:p>
          <a:p>
            <a:pPr lvl="1"/>
            <a:r>
              <a:rPr lang="en-US" dirty="0"/>
              <a:t>83% of the world’s population </a:t>
            </a:r>
          </a:p>
          <a:p>
            <a:pPr lvl="1"/>
            <a:r>
              <a:rPr lang="en-US" dirty="0"/>
              <a:t>Use about 30% of world’s natural resources</a:t>
            </a:r>
          </a:p>
        </p:txBody>
      </p:sp>
    </p:spTree>
    <p:extLst>
      <p:ext uri="{BB962C8B-B14F-4D97-AF65-F5344CB8AC3E}">
        <p14:creationId xmlns:p14="http://schemas.microsoft.com/office/powerpoint/2010/main" val="3200461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noChangeArrowheads="1"/>
          </p:cNvSpPr>
          <p:nvPr>
            <p:ph type="title"/>
          </p:nvPr>
        </p:nvSpPr>
        <p:spPr/>
        <p:txBody>
          <a:bodyPr>
            <a:normAutofit fontScale="90000"/>
          </a:bodyPr>
          <a:lstStyle/>
          <a:p>
            <a:r>
              <a:rPr lang="en-US"/>
              <a:t>1.2 How Are Our Ecological Footprints Affecting the Earth?</a:t>
            </a:r>
            <a:endParaRPr lang="en-US" dirty="0"/>
          </a:p>
        </p:txBody>
      </p:sp>
      <p:sp>
        <p:nvSpPr>
          <p:cNvPr id="24579" name="Content Placeholder 3"/>
          <p:cNvSpPr>
            <a:spLocks noGrp="1" noChangeArrowheads="1"/>
          </p:cNvSpPr>
          <p:nvPr>
            <p:ph idx="1"/>
          </p:nvPr>
        </p:nvSpPr>
        <p:spPr/>
        <p:txBody>
          <a:bodyPr/>
          <a:lstStyle/>
          <a:p>
            <a:r>
              <a:rPr lang="en-US" dirty="0"/>
              <a:t>Many people have a better quality of life</a:t>
            </a:r>
          </a:p>
          <a:p>
            <a:pPr lvl="1"/>
            <a:r>
              <a:rPr lang="en-US" dirty="0"/>
              <a:t>Humans have developed useful materials and products</a:t>
            </a:r>
          </a:p>
          <a:p>
            <a:pPr lvl="1"/>
            <a:r>
              <a:rPr lang="en-US" dirty="0"/>
              <a:t>Life spans increasing</a:t>
            </a:r>
          </a:p>
          <a:p>
            <a:pPr lvl="1"/>
            <a:r>
              <a:rPr lang="en-US" dirty="0"/>
              <a:t>Food supply more abundant and safer</a:t>
            </a:r>
          </a:p>
          <a:p>
            <a:pPr lvl="1"/>
            <a:r>
              <a:rPr lang="en-US" dirty="0"/>
              <a:t>Exposure to toxic chemicals more avoidable</a:t>
            </a:r>
          </a:p>
          <a:p>
            <a:r>
              <a:rPr lang="en-US" dirty="0"/>
              <a:t>Humans have protected some endangered species and ecosystems</a:t>
            </a:r>
          </a:p>
          <a:p>
            <a:pPr lvl="1"/>
            <a:r>
              <a:rPr lang="en-US" dirty="0"/>
              <a:t>Taken steps to restore cleared lands</a:t>
            </a:r>
          </a:p>
        </p:txBody>
      </p:sp>
    </p:spTree>
    <p:extLst>
      <p:ext uri="{BB962C8B-B14F-4D97-AF65-F5344CB8AC3E}">
        <p14:creationId xmlns:p14="http://schemas.microsoft.com/office/powerpoint/2010/main" val="4179332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a:t>We Are Living Unsustainably (1 of 3) </a:t>
            </a:r>
          </a:p>
        </p:txBody>
      </p:sp>
      <p:sp>
        <p:nvSpPr>
          <p:cNvPr id="25603" name="Content Placeholder 2"/>
          <p:cNvSpPr>
            <a:spLocks noGrp="1"/>
          </p:cNvSpPr>
          <p:nvPr>
            <p:ph idx="1"/>
          </p:nvPr>
        </p:nvSpPr>
        <p:spPr/>
        <p:txBody>
          <a:bodyPr/>
          <a:lstStyle/>
          <a:p>
            <a:r>
              <a:rPr lang="en-US"/>
              <a:t>Environmental degradation</a:t>
            </a:r>
          </a:p>
          <a:p>
            <a:pPr lvl="1"/>
            <a:r>
              <a:rPr lang="en-US"/>
              <a:t>Wasting, depleting, and degrading the earth’s natural capital</a:t>
            </a:r>
          </a:p>
          <a:p>
            <a:r>
              <a:rPr lang="en-US"/>
              <a:t>Human activities directly affect 83% of earth’s land surface</a:t>
            </a:r>
          </a:p>
          <a:p>
            <a:pPr lvl="1"/>
            <a:r>
              <a:rPr lang="en-US"/>
              <a:t>Urban development, crop and energy production, mining, timber cutting, and more</a:t>
            </a:r>
          </a:p>
          <a:p>
            <a:r>
              <a:rPr lang="en-US"/>
              <a:t>Species are becoming extinct 100 times faster than in prehuman times</a:t>
            </a:r>
            <a:endParaRPr lang="en-US" dirty="0"/>
          </a:p>
        </p:txBody>
      </p:sp>
    </p:spTree>
    <p:extLst>
      <p:ext uri="{BB962C8B-B14F-4D97-AF65-F5344CB8AC3E}">
        <p14:creationId xmlns:p14="http://schemas.microsoft.com/office/powerpoint/2010/main" val="2557397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 Living Unsustainably (2 of 3) </a:t>
            </a:r>
          </a:p>
        </p:txBody>
      </p:sp>
      <p:pic>
        <p:nvPicPr>
          <p:cNvPr id="3" name="Picture 2" descr="An illustration titled “Natural Capital Degradation” shows through a diagram, the reasons by which Renewable natural resources are getting degraded.&#10;These main reasons are: Air Pollution, Climate change, Soil erosion, Shrinking forests, Degraded wildlife habitat, Species extinction, Aquifer depletion, Declining ocean fisheries and Water pollu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8777" y="1668554"/>
            <a:ext cx="6486446" cy="4427446"/>
          </a:xfrm>
          <a:prstGeom prst="rect">
            <a:avLst/>
          </a:prstGeom>
        </p:spPr>
      </p:pic>
    </p:spTree>
    <p:extLst>
      <p:ext uri="{BB962C8B-B14F-4D97-AF65-F5344CB8AC3E}">
        <p14:creationId xmlns:p14="http://schemas.microsoft.com/office/powerpoint/2010/main" val="11329646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Human Land Use: Private and Public Land </a:t>
            </a:r>
            <a:br>
              <a:rPr lang="en-US" dirty="0"/>
            </a:br>
            <a:r>
              <a:rPr lang="en-US" dirty="0"/>
              <a:t>(1 of 2)</a:t>
            </a:r>
          </a:p>
        </p:txBody>
      </p:sp>
      <p:sp>
        <p:nvSpPr>
          <p:cNvPr id="2" name="Content Placeholder 1"/>
          <p:cNvSpPr>
            <a:spLocks noGrp="1"/>
          </p:cNvSpPr>
          <p:nvPr>
            <p:ph idx="1"/>
          </p:nvPr>
        </p:nvSpPr>
        <p:spPr/>
        <p:txBody>
          <a:bodyPr/>
          <a:lstStyle/>
          <a:p>
            <a:r>
              <a:rPr lang="en-US" dirty="0"/>
              <a:t>Humans use 83% of earth’s land</a:t>
            </a:r>
          </a:p>
          <a:p>
            <a:pPr lvl="1"/>
            <a:r>
              <a:rPr lang="en-US" dirty="0"/>
              <a:t>Examples of degradation: forest loss, overgrazing of grasslands, soil erosion, oil spills, runoff of fertilizers in waterways</a:t>
            </a:r>
          </a:p>
          <a:p>
            <a:r>
              <a:rPr lang="en-US" dirty="0"/>
              <a:t>Private lands</a:t>
            </a:r>
          </a:p>
          <a:p>
            <a:pPr lvl="1"/>
            <a:r>
              <a:rPr lang="en-US" dirty="0"/>
              <a:t>Owned by individuals or businesses</a:t>
            </a:r>
            <a:endParaRPr lang="en-US" sz="2400" dirty="0"/>
          </a:p>
          <a:p>
            <a:r>
              <a:rPr lang="en-US" dirty="0"/>
              <a:t>Public lands</a:t>
            </a:r>
          </a:p>
          <a:p>
            <a:pPr lvl="1"/>
            <a:r>
              <a:rPr lang="en-US" dirty="0"/>
              <a:t>Jointly owned by citizens and government</a:t>
            </a:r>
          </a:p>
        </p:txBody>
      </p:sp>
    </p:spTree>
    <p:extLst>
      <p:ext uri="{BB962C8B-B14F-4D97-AF65-F5344CB8AC3E}">
        <p14:creationId xmlns:p14="http://schemas.microsoft.com/office/powerpoint/2010/main" val="320153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pPr algn="ctr"/>
            <a:r>
              <a:rPr lang="en-US" dirty="0"/>
              <a:t>Core Case Study: The Tragedy of the Commons</a:t>
            </a:r>
          </a:p>
        </p:txBody>
      </p:sp>
      <p:sp>
        <p:nvSpPr>
          <p:cNvPr id="4099" name="Content Placeholder 2"/>
          <p:cNvSpPr>
            <a:spLocks noGrp="1"/>
          </p:cNvSpPr>
          <p:nvPr>
            <p:ph idx="1"/>
          </p:nvPr>
        </p:nvSpPr>
        <p:spPr/>
        <p:txBody>
          <a:bodyPr/>
          <a:lstStyle/>
          <a:p>
            <a:r>
              <a:rPr lang="en-US" dirty="0"/>
              <a:t>Sustainability</a:t>
            </a:r>
          </a:p>
          <a:p>
            <a:pPr lvl="1"/>
            <a:r>
              <a:rPr lang="en-US" dirty="0"/>
              <a:t>Capacity of the earth’s natural systems to survive, flourish, or adapt to changing environmental conditions indefinitely</a:t>
            </a:r>
          </a:p>
          <a:p>
            <a:r>
              <a:rPr lang="en-US" dirty="0"/>
              <a:t>Commons</a:t>
            </a:r>
          </a:p>
          <a:p>
            <a:pPr lvl="1"/>
            <a:r>
              <a:rPr lang="en-US" dirty="0"/>
              <a:t>Renewable resources with open access to everyone; when used unsustainably, a commons can be destroyed</a:t>
            </a:r>
          </a:p>
          <a:p>
            <a:pPr lvl="1"/>
            <a:r>
              <a:rPr lang="en-US" dirty="0"/>
              <a:t>Examples: fisheries, forests, clean air, clean fresh water</a:t>
            </a:r>
          </a:p>
        </p:txBody>
      </p:sp>
    </p:spTree>
    <p:extLst>
      <p:ext uri="{BB962C8B-B14F-4D97-AF65-F5344CB8AC3E}">
        <p14:creationId xmlns:p14="http://schemas.microsoft.com/office/powerpoint/2010/main" val="410390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Human Land Use: Private and Public Land </a:t>
            </a:r>
            <a:br>
              <a:rPr lang="en-US" dirty="0"/>
            </a:br>
            <a:r>
              <a:rPr lang="en-US" dirty="0"/>
              <a:t>(1 of 2)</a:t>
            </a:r>
          </a:p>
        </p:txBody>
      </p:sp>
      <p:sp>
        <p:nvSpPr>
          <p:cNvPr id="3" name="Content Placeholder 2"/>
          <p:cNvSpPr>
            <a:spLocks noGrp="1"/>
          </p:cNvSpPr>
          <p:nvPr>
            <p:ph idx="1"/>
          </p:nvPr>
        </p:nvSpPr>
        <p:spPr/>
        <p:txBody>
          <a:bodyPr/>
          <a:lstStyle/>
          <a:p>
            <a:r>
              <a:rPr lang="en-US" dirty="0"/>
              <a:t>Types of Federal Public Land</a:t>
            </a:r>
          </a:p>
          <a:p>
            <a:pPr lvl="1"/>
            <a:r>
              <a:rPr lang="en-US" dirty="0"/>
              <a:t>National Park System</a:t>
            </a:r>
          </a:p>
          <a:p>
            <a:pPr lvl="1"/>
            <a:r>
              <a:rPr lang="en-US" dirty="0"/>
              <a:t>National Forest System</a:t>
            </a:r>
          </a:p>
          <a:p>
            <a:pPr lvl="1"/>
            <a:r>
              <a:rPr lang="en-US" dirty="0"/>
              <a:t>Land managed by Bureau of Land Management</a:t>
            </a:r>
          </a:p>
          <a:p>
            <a:pPr lvl="1"/>
            <a:r>
              <a:rPr lang="en-US" dirty="0"/>
              <a:t>National Park System</a:t>
            </a:r>
          </a:p>
          <a:p>
            <a:pPr lvl="1"/>
            <a:r>
              <a:rPr lang="en-US" dirty="0"/>
              <a:t>National Wildlife Refuges</a:t>
            </a:r>
          </a:p>
          <a:p>
            <a:pPr lvl="1"/>
            <a:r>
              <a:rPr lang="en-US" dirty="0"/>
              <a:t>National Wilderness Preservation</a:t>
            </a:r>
          </a:p>
        </p:txBody>
      </p:sp>
    </p:spTree>
    <p:extLst>
      <p:ext uri="{BB962C8B-B14F-4D97-AF65-F5344CB8AC3E}">
        <p14:creationId xmlns:p14="http://schemas.microsoft.com/office/powerpoint/2010/main" val="2043530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 Living Unsustainably (3 of 3) </a:t>
            </a:r>
          </a:p>
        </p:txBody>
      </p:sp>
      <p:pic>
        <p:nvPicPr>
          <p:cNvPr id="3" name="Picture 2" descr="A world map shows all the countries, with the Human Footprint Index marked in different colo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230" y="1800461"/>
            <a:ext cx="7049541" cy="4219339"/>
          </a:xfrm>
          <a:prstGeom prst="rect">
            <a:avLst/>
          </a:prstGeom>
        </p:spPr>
      </p:pic>
    </p:spTree>
    <p:extLst>
      <p:ext uri="{BB962C8B-B14F-4D97-AF65-F5344CB8AC3E}">
        <p14:creationId xmlns:p14="http://schemas.microsoft.com/office/powerpoint/2010/main" val="273839085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Our Growing Ecological Footprint </a:t>
            </a:r>
          </a:p>
        </p:txBody>
      </p:sp>
      <p:sp>
        <p:nvSpPr>
          <p:cNvPr id="2" name="Content Placeholder 1"/>
          <p:cNvSpPr>
            <a:spLocks noGrp="1"/>
          </p:cNvSpPr>
          <p:nvPr>
            <p:ph idx="1"/>
          </p:nvPr>
        </p:nvSpPr>
        <p:spPr/>
        <p:txBody>
          <a:bodyPr/>
          <a:lstStyle/>
          <a:p>
            <a:r>
              <a:rPr lang="en-US"/>
              <a:t>Ecological footprint</a:t>
            </a:r>
          </a:p>
          <a:p>
            <a:pPr lvl="1"/>
            <a:r>
              <a:rPr lang="en-US"/>
              <a:t>Amount of biologically productive land and water needed to supply a population with renewable resources and recycle wastes</a:t>
            </a:r>
          </a:p>
          <a:p>
            <a:pPr lvl="1"/>
            <a:r>
              <a:rPr lang="en-US"/>
              <a:t>Sustainability measure that relates to the earth’s biocapacity</a:t>
            </a:r>
          </a:p>
          <a:p>
            <a:r>
              <a:rPr lang="en-US"/>
              <a:t>Ecological deficit</a:t>
            </a:r>
          </a:p>
          <a:p>
            <a:pPr lvl="1"/>
            <a:r>
              <a:rPr lang="en-US"/>
              <a:t>Footprint larger than biological capacity for replenishment</a:t>
            </a:r>
            <a:endParaRPr lang="en-US" dirty="0"/>
          </a:p>
        </p:txBody>
      </p:sp>
    </p:spTree>
    <p:extLst>
      <p:ext uri="{BB962C8B-B14F-4D97-AF65-F5344CB8AC3E}">
        <p14:creationId xmlns:p14="http://schemas.microsoft.com/office/powerpoint/2010/main" val="1285628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en-US"/>
              <a:t>IPAT is Another Environmental Impact Model</a:t>
            </a:r>
            <a:endParaRPr lang="en-US" dirty="0"/>
          </a:p>
        </p:txBody>
      </p:sp>
      <p:sp>
        <p:nvSpPr>
          <p:cNvPr id="36867" name="Content Placeholder 2"/>
          <p:cNvSpPr>
            <a:spLocks noGrp="1"/>
          </p:cNvSpPr>
          <p:nvPr>
            <p:ph idx="1"/>
          </p:nvPr>
        </p:nvSpPr>
        <p:spPr>
          <a:xfrm>
            <a:off x="457200" y="1454727"/>
            <a:ext cx="8229600" cy="4641273"/>
          </a:xfrm>
        </p:spPr>
        <p:txBody>
          <a:bodyPr>
            <a:noAutofit/>
          </a:bodyPr>
          <a:lstStyle/>
          <a:p>
            <a:r>
              <a:rPr lang="en-US" dirty="0"/>
              <a:t>Simple environmental impact model developed in the 1970s</a:t>
            </a:r>
          </a:p>
          <a:p>
            <a:r>
              <a:rPr lang="en-US" dirty="0"/>
              <a:t>I = P x A x T</a:t>
            </a:r>
          </a:p>
          <a:p>
            <a:pPr lvl="1"/>
            <a:r>
              <a:rPr lang="en-US" dirty="0"/>
              <a:t>I = Environmental impact</a:t>
            </a:r>
          </a:p>
          <a:p>
            <a:pPr lvl="1"/>
            <a:r>
              <a:rPr lang="en-US" dirty="0"/>
              <a:t>P = Population</a:t>
            </a:r>
          </a:p>
          <a:p>
            <a:pPr lvl="1"/>
            <a:r>
              <a:rPr lang="en-US" dirty="0"/>
              <a:t>A = Affluence</a:t>
            </a:r>
          </a:p>
          <a:p>
            <a:pPr lvl="1"/>
            <a:r>
              <a:rPr lang="en-US" dirty="0"/>
              <a:t>T = Technology</a:t>
            </a:r>
          </a:p>
          <a:p>
            <a:pPr marL="457200" lvl="1" indent="0">
              <a:buNone/>
            </a:pPr>
            <a:endParaRPr lang="en-US" dirty="0"/>
          </a:p>
          <a:p>
            <a:pPr marL="457200" lvl="1" indent="0">
              <a:buNone/>
            </a:pPr>
            <a:r>
              <a:rPr lang="en-US" dirty="0"/>
              <a:t>Population in India has more impact, while affluence in the U.S. has more impact</a:t>
            </a:r>
          </a:p>
        </p:txBody>
      </p:sp>
    </p:spTree>
    <p:extLst>
      <p:ext uri="{BB962C8B-B14F-4D97-AF65-F5344CB8AC3E}">
        <p14:creationId xmlns:p14="http://schemas.microsoft.com/office/powerpoint/2010/main" val="3746707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noChangeArrowheads="1"/>
          </p:cNvSpPr>
          <p:nvPr>
            <p:ph type="title"/>
          </p:nvPr>
        </p:nvSpPr>
        <p:spPr/>
        <p:txBody>
          <a:bodyPr>
            <a:normAutofit fontScale="90000"/>
          </a:bodyPr>
          <a:lstStyle/>
          <a:p>
            <a:r>
              <a:rPr lang="en-US"/>
              <a:t>Cultural Changes Can Increase or Shrink Our Ecological Footprints</a:t>
            </a:r>
            <a:endParaRPr lang="en-US" dirty="0"/>
          </a:p>
        </p:txBody>
      </p:sp>
      <p:sp>
        <p:nvSpPr>
          <p:cNvPr id="41987" name="Content Placeholder 3"/>
          <p:cNvSpPr>
            <a:spLocks noGrp="1" noChangeArrowheads="1"/>
          </p:cNvSpPr>
          <p:nvPr>
            <p:ph idx="1"/>
          </p:nvPr>
        </p:nvSpPr>
        <p:spPr/>
        <p:txBody>
          <a:bodyPr/>
          <a:lstStyle/>
          <a:p>
            <a:r>
              <a:rPr lang="en-US" dirty="0"/>
              <a:t>Humans were hunter-gatherers 10,000 years ago</a:t>
            </a:r>
          </a:p>
          <a:p>
            <a:r>
              <a:rPr lang="en-US" dirty="0"/>
              <a:t>Three major cultural events</a:t>
            </a:r>
          </a:p>
          <a:p>
            <a:pPr lvl="1"/>
            <a:r>
              <a:rPr lang="en-US" dirty="0"/>
              <a:t>Agricultural revolution</a:t>
            </a:r>
          </a:p>
          <a:p>
            <a:pPr lvl="1"/>
            <a:r>
              <a:rPr lang="en-US" dirty="0"/>
              <a:t>Industrial–medical revolution</a:t>
            </a:r>
          </a:p>
          <a:p>
            <a:pPr lvl="1"/>
            <a:r>
              <a:rPr lang="en-US" dirty="0"/>
              <a:t>Information–globalization revolution</a:t>
            </a:r>
          </a:p>
          <a:p>
            <a:r>
              <a:rPr lang="en-US" dirty="0"/>
              <a:t>Current need for a sustainability revolution </a:t>
            </a:r>
          </a:p>
        </p:txBody>
      </p:sp>
    </p:spTree>
    <p:extLst>
      <p:ext uri="{BB962C8B-B14F-4D97-AF65-F5344CB8AC3E}">
        <p14:creationId xmlns:p14="http://schemas.microsoft.com/office/powerpoint/2010/main" val="736030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noChangeArrowheads="1"/>
          </p:cNvSpPr>
          <p:nvPr>
            <p:ph type="title"/>
          </p:nvPr>
        </p:nvSpPr>
        <p:spPr/>
        <p:txBody>
          <a:bodyPr>
            <a:normAutofit fontScale="90000"/>
          </a:bodyPr>
          <a:lstStyle/>
          <a:p>
            <a:r>
              <a:rPr lang="en-US"/>
              <a:t>1.3 What Causes Environmental Problems and Why Do They Persist? </a:t>
            </a:r>
            <a:endParaRPr lang="en-US" dirty="0"/>
          </a:p>
        </p:txBody>
      </p:sp>
      <p:sp>
        <p:nvSpPr>
          <p:cNvPr id="44035" name="Content Placeholder 3"/>
          <p:cNvSpPr>
            <a:spLocks noGrp="1" noChangeArrowheads="1"/>
          </p:cNvSpPr>
          <p:nvPr>
            <p:ph idx="1"/>
          </p:nvPr>
        </p:nvSpPr>
        <p:spPr/>
        <p:txBody>
          <a:bodyPr/>
          <a:lstStyle/>
          <a:p>
            <a:r>
              <a:rPr lang="en-US"/>
              <a:t>Basic causes of environmental problems</a:t>
            </a:r>
          </a:p>
          <a:p>
            <a:pPr lvl="1"/>
            <a:r>
              <a:rPr lang="en-US"/>
              <a:t>Population growth</a:t>
            </a:r>
          </a:p>
          <a:p>
            <a:pPr lvl="1"/>
            <a:r>
              <a:rPr lang="en-US"/>
              <a:t>Unsustainable resource use</a:t>
            </a:r>
          </a:p>
          <a:p>
            <a:pPr lvl="1"/>
            <a:r>
              <a:rPr lang="en-US"/>
              <a:t>Poverty</a:t>
            </a:r>
          </a:p>
          <a:p>
            <a:pPr lvl="1"/>
            <a:r>
              <a:rPr lang="en-US"/>
              <a:t>Omission of harmful environmental costs in market pricing of goods and services</a:t>
            </a:r>
          </a:p>
          <a:p>
            <a:pPr lvl="1"/>
            <a:r>
              <a:rPr lang="en-US"/>
              <a:t>Increasing isolation from nature</a:t>
            </a:r>
          </a:p>
          <a:p>
            <a:pPr lvl="1"/>
            <a:r>
              <a:rPr lang="en-US"/>
              <a:t>Competing environmental worldviews</a:t>
            </a:r>
            <a:endParaRPr lang="en-US" dirty="0"/>
          </a:p>
        </p:txBody>
      </p:sp>
    </p:spTree>
    <p:extLst>
      <p:ext uri="{BB962C8B-B14F-4D97-AF65-F5344CB8AC3E}">
        <p14:creationId xmlns:p14="http://schemas.microsoft.com/office/powerpoint/2010/main" val="3499210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Human Population is Growing at a Rapid Rate (1 of 2)</a:t>
            </a:r>
          </a:p>
        </p:txBody>
      </p:sp>
      <p:sp>
        <p:nvSpPr>
          <p:cNvPr id="2" name="Content Placeholder 1"/>
          <p:cNvSpPr>
            <a:spLocks noGrp="1"/>
          </p:cNvSpPr>
          <p:nvPr>
            <p:ph idx="1"/>
          </p:nvPr>
        </p:nvSpPr>
        <p:spPr/>
        <p:txBody>
          <a:bodyPr/>
          <a:lstStyle/>
          <a:p>
            <a:r>
              <a:rPr lang="en-US" dirty="0"/>
              <a:t>Human population has grown exponentially</a:t>
            </a:r>
          </a:p>
          <a:p>
            <a:pPr lvl="1"/>
            <a:r>
              <a:rPr lang="en-US" dirty="0"/>
              <a:t>Current population: 7.5 billion people</a:t>
            </a:r>
          </a:p>
          <a:p>
            <a:pPr lvl="1"/>
            <a:r>
              <a:rPr lang="en-US" dirty="0"/>
              <a:t>By 2050, population could reach 9.8 billion</a:t>
            </a:r>
          </a:p>
          <a:p>
            <a:r>
              <a:rPr lang="en-US" dirty="0"/>
              <a:t>We don’t know how many people the earth can support indefinitely </a:t>
            </a:r>
          </a:p>
        </p:txBody>
      </p:sp>
    </p:spTree>
    <p:extLst>
      <p:ext uri="{BB962C8B-B14F-4D97-AF65-F5344CB8AC3E}">
        <p14:creationId xmlns:p14="http://schemas.microsoft.com/office/powerpoint/2010/main" val="3684940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228600"/>
            <a:ext cx="8032638" cy="1004011"/>
          </a:xfrm>
        </p:spPr>
        <p:txBody>
          <a:bodyPr>
            <a:normAutofit fontScale="90000"/>
          </a:bodyPr>
          <a:lstStyle/>
          <a:p>
            <a:r>
              <a:rPr lang="en-US" dirty="0"/>
              <a:t>Human Population is Growing at a Rapid Rate (2 of 2)</a:t>
            </a:r>
          </a:p>
        </p:txBody>
      </p:sp>
      <p:pic>
        <p:nvPicPr>
          <p:cNvPr id="3" name="Picture 2" descr="A graph shows the data pertaining to the population of the world from the ancient times to the future years.  On the X-axis is shown the time beginning from 2-5 million years ago and reaching up to the year 2100. As per the graph, the total population of the world in the year 1800 was 1 billion approx. which rose to 7 billion in 2011 and would go up to nearly 16 billion in the year 2100. Also given is the total population numbers of the top ten most populated countries of the world. These countries along with their population figures, in millions are: China – 1,372, India -1,314, United States -321, Indonesia – 256, Brazil -205, Pakistan -199, Nigeria -182, Bangladesh -160, Russia – 144 and Mexico -1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985" y="1863436"/>
            <a:ext cx="7726030" cy="4156364"/>
          </a:xfrm>
          <a:prstGeom prst="rect">
            <a:avLst/>
          </a:prstGeom>
        </p:spPr>
      </p:pic>
    </p:spTree>
    <p:extLst>
      <p:ext uri="{BB962C8B-B14F-4D97-AF65-F5344CB8AC3E}">
        <p14:creationId xmlns:p14="http://schemas.microsoft.com/office/powerpoint/2010/main" val="169609607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noChangeArrowheads="1"/>
          </p:cNvSpPr>
          <p:nvPr>
            <p:ph type="title"/>
          </p:nvPr>
        </p:nvSpPr>
        <p:spPr/>
        <p:txBody>
          <a:bodyPr/>
          <a:lstStyle/>
          <a:p>
            <a:r>
              <a:rPr lang="en-US"/>
              <a:t>Affluence and Unstainable Resource Use</a:t>
            </a:r>
            <a:endParaRPr lang="en-US" dirty="0"/>
          </a:p>
        </p:txBody>
      </p:sp>
      <p:sp>
        <p:nvSpPr>
          <p:cNvPr id="48131" name="Content Placeholder 3"/>
          <p:cNvSpPr>
            <a:spLocks noGrp="1" noChangeArrowheads="1"/>
          </p:cNvSpPr>
          <p:nvPr>
            <p:ph idx="1"/>
          </p:nvPr>
        </p:nvSpPr>
        <p:spPr/>
        <p:txBody>
          <a:bodyPr/>
          <a:lstStyle/>
          <a:p>
            <a:r>
              <a:rPr lang="en-US"/>
              <a:t>Affluence results in increased resource consumption per person</a:t>
            </a:r>
          </a:p>
          <a:p>
            <a:pPr lvl="1"/>
            <a:r>
              <a:rPr lang="en-US"/>
              <a:t>Increases environmental degradation, wastes, and pollution</a:t>
            </a:r>
          </a:p>
          <a:p>
            <a:r>
              <a:rPr lang="en-US"/>
              <a:t>Positive aspects of affluence</a:t>
            </a:r>
          </a:p>
          <a:p>
            <a:pPr lvl="1"/>
            <a:r>
              <a:rPr lang="en-US"/>
              <a:t>Better and widespread education</a:t>
            </a:r>
          </a:p>
          <a:p>
            <a:pPr lvl="2"/>
            <a:r>
              <a:rPr lang="en-US"/>
              <a:t>Increased awareness of environmental issues</a:t>
            </a:r>
          </a:p>
          <a:p>
            <a:pPr lvl="1"/>
            <a:r>
              <a:rPr lang="en-US"/>
              <a:t>Money available to develop technologies with beneficial environmental impacts</a:t>
            </a:r>
          </a:p>
          <a:p>
            <a:pPr lvl="1"/>
            <a:endParaRPr lang="en-US" dirty="0"/>
          </a:p>
        </p:txBody>
      </p:sp>
    </p:spTree>
    <p:extLst>
      <p:ext uri="{BB962C8B-B14F-4D97-AF65-F5344CB8AC3E}">
        <p14:creationId xmlns:p14="http://schemas.microsoft.com/office/powerpoint/2010/main" val="2668623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noChangeArrowheads="1"/>
          </p:cNvSpPr>
          <p:nvPr>
            <p:ph type="title"/>
          </p:nvPr>
        </p:nvSpPr>
        <p:spPr/>
        <p:txBody>
          <a:bodyPr>
            <a:normAutofit fontScale="90000"/>
          </a:bodyPr>
          <a:lstStyle/>
          <a:p>
            <a:r>
              <a:rPr lang="en-US" dirty="0"/>
              <a:t>Poverty Has Harmful Environmental and Health Effects (1 of 3)</a:t>
            </a:r>
          </a:p>
        </p:txBody>
      </p:sp>
      <p:sp>
        <p:nvSpPr>
          <p:cNvPr id="49155" name="Content Placeholder 3"/>
          <p:cNvSpPr>
            <a:spLocks noGrp="1" noChangeArrowheads="1"/>
          </p:cNvSpPr>
          <p:nvPr>
            <p:ph idx="1"/>
          </p:nvPr>
        </p:nvSpPr>
        <p:spPr/>
        <p:txBody>
          <a:bodyPr/>
          <a:lstStyle/>
          <a:p>
            <a:r>
              <a:rPr lang="en-US" dirty="0"/>
              <a:t>People lack enough money to fulfill basic needs </a:t>
            </a:r>
          </a:p>
          <a:p>
            <a:pPr lvl="1"/>
            <a:r>
              <a:rPr lang="en-US" dirty="0"/>
              <a:t>Adequate food, water, shelter, health care, and education</a:t>
            </a:r>
          </a:p>
          <a:p>
            <a:pPr lvl="1"/>
            <a:r>
              <a:rPr lang="en-US" dirty="0"/>
              <a:t>Short-term survival more important than environmental concerns</a:t>
            </a:r>
          </a:p>
          <a:p>
            <a:r>
              <a:rPr lang="en-US" dirty="0"/>
              <a:t>Malnutrition and lack of clean drinking water</a:t>
            </a:r>
          </a:p>
          <a:p>
            <a:pPr lvl="1"/>
            <a:r>
              <a:rPr lang="en-US" dirty="0"/>
              <a:t>Causes premature death for 7 million children under age 5 each year</a:t>
            </a:r>
          </a:p>
        </p:txBody>
      </p:sp>
    </p:spTree>
    <p:extLst>
      <p:ext uri="{BB962C8B-B14F-4D97-AF65-F5344CB8AC3E}">
        <p14:creationId xmlns:p14="http://schemas.microsoft.com/office/powerpoint/2010/main" val="3150341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noChangeArrowheads="1"/>
          </p:cNvSpPr>
          <p:nvPr>
            <p:ph type="title"/>
          </p:nvPr>
        </p:nvSpPr>
        <p:spPr/>
        <p:txBody>
          <a:bodyPr>
            <a:noAutofit/>
          </a:bodyPr>
          <a:lstStyle/>
          <a:p>
            <a:pPr marL="231775"/>
            <a:r>
              <a:rPr lang="en-US" dirty="0"/>
              <a:t>1.1 What Are Some Key Principles of Sustainability? (1 of 2)</a:t>
            </a:r>
          </a:p>
        </p:txBody>
      </p:sp>
      <p:sp>
        <p:nvSpPr>
          <p:cNvPr id="6147" name="Content Placeholder 3"/>
          <p:cNvSpPr>
            <a:spLocks noGrp="1" noChangeArrowheads="1"/>
          </p:cNvSpPr>
          <p:nvPr>
            <p:ph idx="1"/>
          </p:nvPr>
        </p:nvSpPr>
        <p:spPr/>
        <p:txBody>
          <a:bodyPr/>
          <a:lstStyle/>
          <a:p>
            <a:r>
              <a:rPr lang="en-US" dirty="0"/>
              <a:t>Environmental science studies connections in nature</a:t>
            </a:r>
          </a:p>
          <a:p>
            <a:pPr lvl="1"/>
            <a:r>
              <a:rPr lang="en-US" dirty="0"/>
              <a:t>How the earth works and has survived and thrived</a:t>
            </a:r>
          </a:p>
          <a:p>
            <a:pPr lvl="1"/>
            <a:r>
              <a:rPr lang="en-US" dirty="0"/>
              <a:t>How humans interact with the environment</a:t>
            </a:r>
          </a:p>
          <a:p>
            <a:pPr lvl="1"/>
            <a:r>
              <a:rPr lang="en-US" dirty="0"/>
              <a:t>How we can live more sustainably</a:t>
            </a:r>
          </a:p>
          <a:p>
            <a:r>
              <a:rPr lang="en-US" dirty="0"/>
              <a:t>Ecology</a:t>
            </a:r>
          </a:p>
          <a:p>
            <a:pPr lvl="1"/>
            <a:r>
              <a:rPr lang="en-US" dirty="0"/>
              <a:t>Branch of biology focusing on interaction of living things with their environment</a:t>
            </a:r>
          </a:p>
          <a:p>
            <a:endParaRPr lang="en-US" dirty="0"/>
          </a:p>
        </p:txBody>
      </p:sp>
    </p:spTree>
    <p:extLst>
      <p:ext uri="{BB962C8B-B14F-4D97-AF65-F5344CB8AC3E}">
        <p14:creationId xmlns:p14="http://schemas.microsoft.com/office/powerpoint/2010/main" val="1834759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54CB7-C4E6-42DF-8F0B-2B1902619A32}"/>
              </a:ext>
            </a:extLst>
          </p:cNvPr>
          <p:cNvSpPr>
            <a:spLocks noGrp="1"/>
          </p:cNvSpPr>
          <p:nvPr>
            <p:ph type="title"/>
          </p:nvPr>
        </p:nvSpPr>
        <p:spPr/>
        <p:txBody>
          <a:bodyPr>
            <a:normAutofit fontScale="90000"/>
          </a:bodyPr>
          <a:lstStyle/>
          <a:p>
            <a:r>
              <a:rPr lang="en-US" dirty="0"/>
              <a:t>Poverty Has Harmful Environmental and Health Effects (2 of 3)</a:t>
            </a:r>
          </a:p>
        </p:txBody>
      </p:sp>
      <p:sp>
        <p:nvSpPr>
          <p:cNvPr id="4" name="Text Placeholder 3">
            <a:extLst>
              <a:ext uri="{FF2B5EF4-FFF2-40B4-BE49-F238E27FC236}">
                <a16:creationId xmlns:a16="http://schemas.microsoft.com/office/drawing/2014/main" id="{F3F0B070-1C31-407F-9B3A-E02A5296007E}"/>
              </a:ext>
            </a:extLst>
          </p:cNvPr>
          <p:cNvSpPr>
            <a:spLocks noGrp="1"/>
          </p:cNvSpPr>
          <p:nvPr>
            <p:ph type="body" sz="half" idx="2"/>
          </p:nvPr>
        </p:nvSpPr>
        <p:spPr>
          <a:xfrm>
            <a:off x="1524000" y="5791199"/>
            <a:ext cx="2732024" cy="304801"/>
          </a:xfrm>
        </p:spPr>
        <p:txBody>
          <a:bodyPr>
            <a:normAutofit/>
          </a:bodyPr>
          <a:lstStyle/>
          <a:p>
            <a:r>
              <a:rPr lang="en-US" sz="1100" dirty="0"/>
              <a:t>Rowan </a:t>
            </a:r>
            <a:r>
              <a:rPr lang="en-US" sz="1100" dirty="0" err="1"/>
              <a:t>Gillson</a:t>
            </a:r>
            <a:r>
              <a:rPr lang="en-US" sz="1100" dirty="0"/>
              <a:t>/Design Pics/</a:t>
            </a:r>
            <a:r>
              <a:rPr lang="en-US" sz="1100" dirty="0" err="1"/>
              <a:t>Superstock</a:t>
            </a:r>
            <a:endParaRPr lang="en-US" sz="1100" dirty="0"/>
          </a:p>
        </p:txBody>
      </p:sp>
      <p:pic>
        <p:nvPicPr>
          <p:cNvPr id="12" name="Picture 11">
            <a:extLst>
              <a:ext uri="{FF2B5EF4-FFF2-40B4-BE49-F238E27FC236}">
                <a16:creationId xmlns:a16="http://schemas.microsoft.com/office/drawing/2014/main" id="{23A25DBF-6891-4B77-9034-C6FF7F5CA1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9" y="1361637"/>
            <a:ext cx="2953041" cy="4429562"/>
          </a:xfrm>
          <a:prstGeom prst="rect">
            <a:avLst/>
          </a:prstGeom>
        </p:spPr>
      </p:pic>
      <p:sp>
        <p:nvSpPr>
          <p:cNvPr id="13" name="TextBox 12">
            <a:extLst>
              <a:ext uri="{FF2B5EF4-FFF2-40B4-BE49-F238E27FC236}">
                <a16:creationId xmlns:a16="http://schemas.microsoft.com/office/drawing/2014/main" id="{3537EB32-F7F5-4861-B648-10BB23ADF094}"/>
              </a:ext>
            </a:extLst>
          </p:cNvPr>
          <p:cNvSpPr txBox="1"/>
          <p:nvPr/>
        </p:nvSpPr>
        <p:spPr>
          <a:xfrm>
            <a:off x="4724401" y="1981200"/>
            <a:ext cx="2667000" cy="2062103"/>
          </a:xfrm>
          <a:prstGeom prst="rect">
            <a:avLst/>
          </a:prstGeom>
          <a:noFill/>
        </p:spPr>
        <p:txBody>
          <a:bodyPr wrap="square" rtlCol="0">
            <a:spAutoFit/>
          </a:bodyPr>
          <a:lstStyle/>
          <a:p>
            <a:r>
              <a:rPr lang="en-US" sz="1600" dirty="0"/>
              <a:t>One of every three children younger than age 5 in less-developed countries, such as this starving child in</a:t>
            </a:r>
          </a:p>
          <a:p>
            <a:r>
              <a:rPr lang="en-US" sz="1600" dirty="0"/>
              <a:t>Bangladesh, suffers from severe malnutrition caused by a lack of calories and protein.</a:t>
            </a:r>
          </a:p>
        </p:txBody>
      </p:sp>
    </p:spTree>
    <p:extLst>
      <p:ext uri="{BB962C8B-B14F-4D97-AF65-F5344CB8AC3E}">
        <p14:creationId xmlns:p14="http://schemas.microsoft.com/office/powerpoint/2010/main" val="390198345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Poverty Has Harmful Environmental and Health Effects (3 of 3)</a:t>
            </a:r>
          </a:p>
        </p:txBody>
      </p:sp>
      <p:sp>
        <p:nvSpPr>
          <p:cNvPr id="3" name="Content Placeholder 2"/>
          <p:cNvSpPr>
            <a:spLocks noGrp="1"/>
          </p:cNvSpPr>
          <p:nvPr>
            <p:ph idx="1"/>
          </p:nvPr>
        </p:nvSpPr>
        <p:spPr/>
        <p:txBody>
          <a:bodyPr/>
          <a:lstStyle/>
          <a:p>
            <a:r>
              <a:rPr lang="en-US" dirty="0"/>
              <a:t>Ways to reduce poverty include</a:t>
            </a:r>
          </a:p>
          <a:p>
            <a:pPr lvl="1"/>
            <a:r>
              <a:rPr lang="en-US" dirty="0"/>
              <a:t>Reduce malnutrition and infectious diseases</a:t>
            </a:r>
          </a:p>
          <a:p>
            <a:pPr lvl="1"/>
            <a:r>
              <a:rPr lang="en-US" dirty="0"/>
              <a:t>Provide universal primary school education</a:t>
            </a:r>
          </a:p>
          <a:p>
            <a:pPr lvl="1"/>
            <a:r>
              <a:rPr lang="en-US" dirty="0"/>
              <a:t>Reduce population growth</a:t>
            </a:r>
          </a:p>
          <a:p>
            <a:pPr lvl="1"/>
            <a:r>
              <a:rPr lang="en-US" dirty="0"/>
              <a:t>Make small, low-interest loans to poor people</a:t>
            </a:r>
          </a:p>
          <a:p>
            <a:pPr marL="0" indent="0">
              <a:buNone/>
            </a:pPr>
            <a:endParaRPr lang="en-US" sz="2400" dirty="0"/>
          </a:p>
        </p:txBody>
      </p:sp>
    </p:spTree>
    <p:extLst>
      <p:ext uri="{BB962C8B-B14F-4D97-AF65-F5344CB8AC3E}">
        <p14:creationId xmlns:p14="http://schemas.microsoft.com/office/powerpoint/2010/main" val="704374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p:cNvSpPr>
            <a:spLocks noGrp="1" noChangeArrowheads="1"/>
          </p:cNvSpPr>
          <p:nvPr>
            <p:ph type="title"/>
          </p:nvPr>
        </p:nvSpPr>
        <p:spPr/>
        <p:txBody>
          <a:bodyPr>
            <a:noAutofit/>
          </a:bodyPr>
          <a:lstStyle/>
          <a:p>
            <a:r>
              <a:rPr lang="en-US" sz="3200" dirty="0"/>
              <a:t>Prices of Goods and Services Rarely Include Their Harmful Environmental and Health Costs</a:t>
            </a:r>
          </a:p>
        </p:txBody>
      </p:sp>
      <p:sp>
        <p:nvSpPr>
          <p:cNvPr id="53251" name="Content Placeholder 3"/>
          <p:cNvSpPr>
            <a:spLocks noGrp="1" noChangeArrowheads="1"/>
          </p:cNvSpPr>
          <p:nvPr>
            <p:ph idx="1"/>
          </p:nvPr>
        </p:nvSpPr>
        <p:spPr/>
        <p:txBody>
          <a:bodyPr/>
          <a:lstStyle/>
          <a:p>
            <a:r>
              <a:rPr lang="en-US" dirty="0"/>
              <a:t>Companies do not pay the environmental cost of resource use</a:t>
            </a:r>
          </a:p>
          <a:p>
            <a:r>
              <a:rPr lang="en-US" dirty="0"/>
              <a:t>Goods and services do not include the harmful environmental costs</a:t>
            </a:r>
          </a:p>
          <a:p>
            <a:pPr lvl="1"/>
            <a:r>
              <a:rPr lang="en-US" dirty="0"/>
              <a:t>Consumers lack information</a:t>
            </a:r>
          </a:p>
          <a:p>
            <a:r>
              <a:rPr lang="en-US" dirty="0"/>
              <a:t>Companies receive tax breaks and subsidies</a:t>
            </a:r>
          </a:p>
          <a:p>
            <a:pPr lvl="1"/>
            <a:r>
              <a:rPr lang="en-US" dirty="0"/>
              <a:t>Some subsidies encourage depletion of natural capital</a:t>
            </a:r>
          </a:p>
        </p:txBody>
      </p:sp>
    </p:spTree>
    <p:extLst>
      <p:ext uri="{BB962C8B-B14F-4D97-AF65-F5344CB8AC3E}">
        <p14:creationId xmlns:p14="http://schemas.microsoft.com/office/powerpoint/2010/main" val="4217602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People Are Increasingly Isolated from Nature</a:t>
            </a:r>
            <a:endParaRPr lang="en-US" dirty="0"/>
          </a:p>
        </p:txBody>
      </p:sp>
      <p:sp>
        <p:nvSpPr>
          <p:cNvPr id="3" name="Content Placeholder 2"/>
          <p:cNvSpPr>
            <a:spLocks noGrp="1"/>
          </p:cNvSpPr>
          <p:nvPr>
            <p:ph idx="1"/>
          </p:nvPr>
        </p:nvSpPr>
        <p:spPr/>
        <p:txBody>
          <a:bodyPr/>
          <a:lstStyle/>
          <a:p>
            <a:r>
              <a:rPr lang="en-US" dirty="0"/>
              <a:t>Increasing populations in urban areas</a:t>
            </a:r>
          </a:p>
          <a:p>
            <a:pPr lvl="1"/>
            <a:r>
              <a:rPr lang="en-US" dirty="0"/>
              <a:t>Lack of contact with nature</a:t>
            </a:r>
          </a:p>
          <a:p>
            <a:r>
              <a:rPr lang="en-US" dirty="0"/>
              <a:t>Benefits of outdoor activities</a:t>
            </a:r>
          </a:p>
          <a:p>
            <a:pPr lvl="1"/>
            <a:r>
              <a:rPr lang="en-US" dirty="0"/>
              <a:t>Better health</a:t>
            </a:r>
          </a:p>
          <a:p>
            <a:pPr lvl="1"/>
            <a:r>
              <a:rPr lang="en-US" dirty="0"/>
              <a:t>Reduced stress</a:t>
            </a:r>
          </a:p>
          <a:p>
            <a:pPr lvl="1"/>
            <a:r>
              <a:rPr lang="en-US" dirty="0"/>
              <a:t>Improved mental capabilities</a:t>
            </a:r>
          </a:p>
          <a:p>
            <a:pPr lvl="1"/>
            <a:r>
              <a:rPr lang="en-US" dirty="0"/>
              <a:t>Increased imagination and creativity</a:t>
            </a:r>
          </a:p>
          <a:p>
            <a:pPr lvl="1"/>
            <a:r>
              <a:rPr lang="en-US" dirty="0"/>
              <a:t>Sense of connection with the earth</a:t>
            </a:r>
          </a:p>
        </p:txBody>
      </p:sp>
    </p:spTree>
    <p:extLst>
      <p:ext uri="{BB962C8B-B14F-4D97-AF65-F5344CB8AC3E}">
        <p14:creationId xmlns:p14="http://schemas.microsoft.com/office/powerpoint/2010/main" val="2277605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noChangeArrowheads="1"/>
          </p:cNvSpPr>
          <p:nvPr>
            <p:ph type="title"/>
          </p:nvPr>
        </p:nvSpPr>
        <p:spPr/>
        <p:txBody>
          <a:bodyPr>
            <a:noAutofit/>
          </a:bodyPr>
          <a:lstStyle/>
          <a:p>
            <a:r>
              <a:rPr lang="en-US" sz="3200" dirty="0"/>
              <a:t>People Have Different Views on Environmental Problems and Their Solutions (1 of 3)</a:t>
            </a:r>
          </a:p>
        </p:txBody>
      </p:sp>
      <p:sp>
        <p:nvSpPr>
          <p:cNvPr id="55299" name="Content Placeholder 3"/>
          <p:cNvSpPr>
            <a:spLocks noGrp="1" noChangeArrowheads="1"/>
          </p:cNvSpPr>
          <p:nvPr>
            <p:ph idx="1"/>
          </p:nvPr>
        </p:nvSpPr>
        <p:spPr>
          <a:xfrm>
            <a:off x="457200" y="1600200"/>
            <a:ext cx="8229600" cy="5029200"/>
          </a:xfrm>
        </p:spPr>
        <p:txBody>
          <a:bodyPr/>
          <a:lstStyle/>
          <a:p>
            <a:r>
              <a:rPr lang="en-US" dirty="0"/>
              <a:t>Environmental worldview</a:t>
            </a:r>
          </a:p>
          <a:p>
            <a:pPr lvl="1"/>
            <a:r>
              <a:rPr lang="en-US" dirty="0"/>
              <a:t>Set of assumptions and values about interactions with the natural world</a:t>
            </a:r>
          </a:p>
          <a:p>
            <a:r>
              <a:rPr lang="en-US" dirty="0"/>
              <a:t>Environmental ethics</a:t>
            </a:r>
          </a:p>
          <a:p>
            <a:pPr lvl="1"/>
            <a:r>
              <a:rPr lang="en-US" dirty="0"/>
              <a:t>Example ethical questions</a:t>
            </a:r>
          </a:p>
          <a:p>
            <a:pPr lvl="2"/>
            <a:r>
              <a:rPr lang="en-US" dirty="0"/>
              <a:t>Why should we care about the environment?</a:t>
            </a:r>
          </a:p>
          <a:p>
            <a:pPr lvl="2"/>
            <a:r>
              <a:rPr lang="en-US" dirty="0"/>
              <a:t>Do we have an obligation to protect other species against extinction caused by human actions?</a:t>
            </a:r>
          </a:p>
          <a:p>
            <a:pPr lvl="2"/>
            <a:r>
              <a:rPr lang="en-US" dirty="0"/>
              <a:t>Should every person be entitled to equal protection from environmental hazards?</a:t>
            </a:r>
          </a:p>
          <a:p>
            <a:pPr lvl="1"/>
            <a:endParaRPr lang="en-US" dirty="0"/>
          </a:p>
        </p:txBody>
      </p:sp>
    </p:spTree>
    <p:extLst>
      <p:ext uri="{BB962C8B-B14F-4D97-AF65-F5344CB8AC3E}">
        <p14:creationId xmlns:p14="http://schemas.microsoft.com/office/powerpoint/2010/main" val="2743814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noChangeArrowheads="1"/>
          </p:cNvSpPr>
          <p:nvPr>
            <p:ph type="title"/>
          </p:nvPr>
        </p:nvSpPr>
        <p:spPr/>
        <p:txBody>
          <a:bodyPr>
            <a:noAutofit/>
          </a:bodyPr>
          <a:lstStyle/>
          <a:p>
            <a:r>
              <a:rPr lang="en-US" sz="3200" dirty="0"/>
              <a:t>People Have Different Views on Environmental Problems and Their Solutions (2 of 3)</a:t>
            </a:r>
          </a:p>
        </p:txBody>
      </p:sp>
      <p:sp>
        <p:nvSpPr>
          <p:cNvPr id="55299" name="Content Placeholder 3"/>
          <p:cNvSpPr>
            <a:spLocks noGrp="1" noChangeArrowheads="1"/>
          </p:cNvSpPr>
          <p:nvPr>
            <p:ph idx="1"/>
          </p:nvPr>
        </p:nvSpPr>
        <p:spPr/>
        <p:txBody>
          <a:bodyPr/>
          <a:lstStyle/>
          <a:p>
            <a:r>
              <a:rPr lang="en-US" dirty="0"/>
              <a:t>Human-centered environmental worldview</a:t>
            </a:r>
          </a:p>
          <a:p>
            <a:pPr lvl="1"/>
            <a:r>
              <a:rPr lang="en-US" dirty="0"/>
              <a:t>Planetary management worldview</a:t>
            </a:r>
          </a:p>
          <a:p>
            <a:pPr lvl="1"/>
            <a:r>
              <a:rPr lang="en-US" dirty="0"/>
              <a:t>Stewardship worldview</a:t>
            </a:r>
          </a:p>
          <a:p>
            <a:pPr lvl="1"/>
            <a:r>
              <a:rPr lang="en-US" dirty="0"/>
              <a:t>Environmental wisdom</a:t>
            </a:r>
          </a:p>
          <a:p>
            <a:pPr marL="457200" lvl="1" indent="0">
              <a:buNone/>
            </a:pPr>
            <a:endParaRPr lang="en-US" dirty="0"/>
          </a:p>
        </p:txBody>
      </p:sp>
    </p:spTree>
    <p:extLst>
      <p:ext uri="{BB962C8B-B14F-4D97-AF65-F5344CB8AC3E}">
        <p14:creationId xmlns:p14="http://schemas.microsoft.com/office/powerpoint/2010/main" val="1559829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People Have Different Views on Environmental Problems and Their Solutions (3 of 3)</a:t>
            </a:r>
          </a:p>
        </p:txBody>
      </p:sp>
      <p:sp>
        <p:nvSpPr>
          <p:cNvPr id="3" name="Content Placeholder 2"/>
          <p:cNvSpPr>
            <a:spLocks noGrp="1"/>
          </p:cNvSpPr>
          <p:nvPr>
            <p:ph idx="1"/>
          </p:nvPr>
        </p:nvSpPr>
        <p:spPr>
          <a:xfrm>
            <a:off x="152399" y="1295400"/>
            <a:ext cx="2925055" cy="4876800"/>
          </a:xfrm>
        </p:spPr>
        <p:txBody>
          <a:bodyPr>
            <a:normAutofit/>
          </a:bodyPr>
          <a:lstStyle/>
          <a:p>
            <a:pPr marL="0" indent="0" algn="ctr">
              <a:buNone/>
            </a:pPr>
            <a:r>
              <a:rPr lang="en-US" sz="1600" b="1" dirty="0"/>
              <a:t>Planetary Management</a:t>
            </a:r>
          </a:p>
          <a:p>
            <a:pPr marL="0" indent="0" algn="ctr">
              <a:buNone/>
            </a:pPr>
            <a:endParaRPr lang="en-US" sz="1600" b="1" dirty="0"/>
          </a:p>
          <a:p>
            <a:r>
              <a:rPr lang="en-US" sz="1400" dirty="0"/>
              <a:t>We are apart from the rest of  nature and can manage nature to meet our increasing needs and wants.</a:t>
            </a:r>
          </a:p>
          <a:p>
            <a:pPr marL="0" indent="0">
              <a:buNone/>
            </a:pPr>
            <a:endParaRPr lang="en-US" sz="1400" dirty="0"/>
          </a:p>
          <a:p>
            <a:r>
              <a:rPr lang="en-US" sz="1400" dirty="0"/>
              <a:t>Because of our ingenuity and  technology, we will not run out  of resources.</a:t>
            </a:r>
          </a:p>
          <a:p>
            <a:pPr marL="0" indent="0">
              <a:buNone/>
            </a:pPr>
            <a:endParaRPr lang="en-US" sz="1400" dirty="0"/>
          </a:p>
          <a:p>
            <a:r>
              <a:rPr lang="en-US" sz="1400" dirty="0"/>
              <a:t>The potential for economic  growth is essentially unlimited.</a:t>
            </a:r>
          </a:p>
          <a:p>
            <a:pPr marL="0" indent="0">
              <a:buNone/>
            </a:pPr>
            <a:endParaRPr lang="en-US" sz="1400" dirty="0"/>
          </a:p>
          <a:p>
            <a:r>
              <a:rPr lang="en-US" sz="1400" dirty="0"/>
              <a:t>Our success depends on how well we manage the earth's life-support systems mostly for our benefit.</a:t>
            </a:r>
          </a:p>
        </p:txBody>
      </p:sp>
      <p:sp>
        <p:nvSpPr>
          <p:cNvPr id="4" name="TextBox 3">
            <a:extLst>
              <a:ext uri="{FF2B5EF4-FFF2-40B4-BE49-F238E27FC236}">
                <a16:creationId xmlns:a16="http://schemas.microsoft.com/office/drawing/2014/main" id="{9C4EC525-4FDE-4ED4-A8B9-F2BFEFFAF78F}"/>
              </a:ext>
            </a:extLst>
          </p:cNvPr>
          <p:cNvSpPr txBox="1"/>
          <p:nvPr/>
        </p:nvSpPr>
        <p:spPr>
          <a:xfrm>
            <a:off x="3124200" y="1295400"/>
            <a:ext cx="2971800" cy="4678204"/>
          </a:xfrm>
          <a:prstGeom prst="rect">
            <a:avLst/>
          </a:prstGeom>
          <a:solidFill>
            <a:schemeClr val="tx2">
              <a:lumMod val="20000"/>
              <a:lumOff val="80000"/>
            </a:schemeClr>
          </a:solidFill>
        </p:spPr>
        <p:txBody>
          <a:bodyPr wrap="square" rtlCol="0">
            <a:spAutoFit/>
          </a:bodyPr>
          <a:lstStyle/>
          <a:p>
            <a:pPr algn="ctr"/>
            <a:r>
              <a:rPr lang="en-US" sz="1600" b="1" dirty="0"/>
              <a:t>Stewardship</a:t>
            </a:r>
          </a:p>
          <a:p>
            <a:pPr algn="ctr"/>
            <a:endParaRPr lang="en-US" sz="1600" b="1" dirty="0"/>
          </a:p>
          <a:p>
            <a:pPr marL="285750" indent="-285750">
              <a:buFont typeface="Arial" panose="020B0604020202020204" pitchFamily="34" charset="0"/>
              <a:buChar char="•"/>
            </a:pPr>
            <a:r>
              <a:rPr lang="en-US" sz="1400" dirty="0"/>
              <a:t>We have an ethical responsibility to be caring managers, or  stewards, of the earth.</a:t>
            </a:r>
          </a:p>
          <a:p>
            <a:endParaRPr lang="en-US" sz="1400" dirty="0"/>
          </a:p>
          <a:p>
            <a:pPr marL="285750" indent="-285750">
              <a:buFont typeface="Arial" panose="020B0604020202020204" pitchFamily="34" charset="0"/>
              <a:buChar char="•"/>
            </a:pPr>
            <a:r>
              <a:rPr lang="en-US" sz="1400" dirty="0"/>
              <a:t>We will probably not run out of  resources, but they should not be wasted.</a:t>
            </a:r>
          </a:p>
          <a:p>
            <a:endParaRPr lang="en-US" sz="1400" dirty="0"/>
          </a:p>
          <a:p>
            <a:pPr marL="285750" indent="-285750">
              <a:buFont typeface="Arial" panose="020B0604020202020204" pitchFamily="34" charset="0"/>
              <a:buChar char="•"/>
            </a:pPr>
            <a:r>
              <a:rPr lang="en-US" sz="1400" dirty="0"/>
              <a:t>We should encourage  environmentally beneficial forms of economic growth and  discourage environmentally  harmful forms.</a:t>
            </a:r>
          </a:p>
          <a:p>
            <a:endParaRPr lang="en-US" sz="1400" dirty="0"/>
          </a:p>
          <a:p>
            <a:pPr marL="285750" indent="-285750">
              <a:buFont typeface="Arial" panose="020B0604020202020204" pitchFamily="34" charset="0"/>
              <a:buChar char="•"/>
            </a:pPr>
            <a:r>
              <a:rPr lang="en-US" sz="1400" dirty="0"/>
              <a:t>Our success depends on how well we manage the earth's life-support systems for our benefit and for the rest of nature.</a:t>
            </a:r>
          </a:p>
        </p:txBody>
      </p:sp>
      <p:sp>
        <p:nvSpPr>
          <p:cNvPr id="5" name="TextBox 4">
            <a:extLst>
              <a:ext uri="{FF2B5EF4-FFF2-40B4-BE49-F238E27FC236}">
                <a16:creationId xmlns:a16="http://schemas.microsoft.com/office/drawing/2014/main" id="{DA21A007-BDB0-4716-BA8E-1BCB9B76B7ED}"/>
              </a:ext>
            </a:extLst>
          </p:cNvPr>
          <p:cNvSpPr txBox="1"/>
          <p:nvPr/>
        </p:nvSpPr>
        <p:spPr>
          <a:xfrm>
            <a:off x="6142745" y="1321654"/>
            <a:ext cx="2819400" cy="4247317"/>
          </a:xfrm>
          <a:prstGeom prst="rect">
            <a:avLst/>
          </a:prstGeom>
          <a:noFill/>
        </p:spPr>
        <p:txBody>
          <a:bodyPr wrap="square" rtlCol="0">
            <a:spAutoFit/>
          </a:bodyPr>
          <a:lstStyle/>
          <a:p>
            <a:pPr algn="ctr"/>
            <a:r>
              <a:rPr lang="en-US" sz="1600" b="1" dirty="0"/>
              <a:t>Environmental Wisdom</a:t>
            </a:r>
          </a:p>
          <a:p>
            <a:pPr algn="ctr"/>
            <a:endParaRPr lang="en-US" sz="1600" b="1" dirty="0"/>
          </a:p>
          <a:p>
            <a:pPr marL="285750" indent="-285750">
              <a:buFont typeface="Arial" panose="020B0604020202020204" pitchFamily="34" charset="0"/>
              <a:buChar char="•"/>
            </a:pPr>
            <a:r>
              <a:rPr lang="en-US" sz="1400" dirty="0"/>
              <a:t>We are a part of and totally  dependent on nature, and nature  exists for all species.</a:t>
            </a:r>
          </a:p>
          <a:p>
            <a:endParaRPr lang="en-US" sz="1400" dirty="0"/>
          </a:p>
          <a:p>
            <a:pPr marL="285750" indent="-285750">
              <a:buFont typeface="Arial" panose="020B0604020202020204" pitchFamily="34" charset="0"/>
              <a:buChar char="•"/>
            </a:pPr>
            <a:r>
              <a:rPr lang="en-US" sz="1400" dirty="0"/>
              <a:t>Resources are limited and should  not be wasted.</a:t>
            </a:r>
          </a:p>
          <a:p>
            <a:endParaRPr lang="en-US" sz="1400" dirty="0"/>
          </a:p>
          <a:p>
            <a:pPr marL="285750" indent="-285750">
              <a:buFont typeface="Arial" panose="020B0604020202020204" pitchFamily="34" charset="0"/>
              <a:buChar char="•"/>
            </a:pPr>
            <a:r>
              <a:rPr lang="en-US" sz="1400" dirty="0"/>
              <a:t>We should encourage earth-  sustaining forms of economic growth and discourage earth-degrading forms.</a:t>
            </a:r>
          </a:p>
          <a:p>
            <a:endParaRPr lang="en-US" sz="1400" dirty="0"/>
          </a:p>
          <a:p>
            <a:pPr marL="285750" indent="-285750">
              <a:buFont typeface="Arial" panose="020B0604020202020204" pitchFamily="34" charset="0"/>
              <a:buChar char="•"/>
            </a:pPr>
            <a:r>
              <a:rPr lang="en-US" sz="1400" dirty="0"/>
              <a:t>Our success depends on learning  how nature sustains itself and  integrating such lessons from  nature into the ways we think and act.</a:t>
            </a:r>
          </a:p>
        </p:txBody>
      </p:sp>
    </p:spTree>
    <p:extLst>
      <p:ext uri="{BB962C8B-B14F-4D97-AF65-F5344CB8AC3E}">
        <p14:creationId xmlns:p14="http://schemas.microsoft.com/office/powerpoint/2010/main" val="1957287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Revisiting the Tragedy of the Commons</a:t>
            </a:r>
          </a:p>
        </p:txBody>
      </p:sp>
      <p:sp>
        <p:nvSpPr>
          <p:cNvPr id="2" name="Content Placeholder 1"/>
          <p:cNvSpPr>
            <a:spLocks noGrp="1"/>
          </p:cNvSpPr>
          <p:nvPr>
            <p:ph idx="1"/>
          </p:nvPr>
        </p:nvSpPr>
        <p:spPr/>
        <p:txBody>
          <a:bodyPr>
            <a:normAutofit/>
          </a:bodyPr>
          <a:lstStyle/>
          <a:p>
            <a:r>
              <a:rPr lang="en-US" dirty="0"/>
              <a:t>Increasing human population and affluence increases the demand for more fish, ultimately depleting fish resources</a:t>
            </a:r>
          </a:p>
          <a:p>
            <a:r>
              <a:rPr lang="en-US" dirty="0"/>
              <a:t>Isolation from nature results in a lack of understanding of the earth’s life support systems and how these systems support out economy</a:t>
            </a:r>
          </a:p>
          <a:p>
            <a:r>
              <a:rPr lang="en-US" dirty="0"/>
              <a:t>Cooperative allotment and enforcement systems control fish catches and ensure that harvests are kept at a sustainable level</a:t>
            </a:r>
          </a:p>
        </p:txBody>
      </p:sp>
    </p:spTree>
    <p:extLst>
      <p:ext uri="{BB962C8B-B14F-4D97-AF65-F5344CB8AC3E}">
        <p14:creationId xmlns:p14="http://schemas.microsoft.com/office/powerpoint/2010/main" val="2072384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1.4 What is the Role of Economics?</a:t>
            </a:r>
          </a:p>
        </p:txBody>
      </p:sp>
      <p:sp>
        <p:nvSpPr>
          <p:cNvPr id="2" name="Content Placeholder 1"/>
          <p:cNvSpPr>
            <a:spLocks noGrp="1"/>
          </p:cNvSpPr>
          <p:nvPr>
            <p:ph idx="1"/>
          </p:nvPr>
        </p:nvSpPr>
        <p:spPr/>
        <p:txBody>
          <a:bodyPr>
            <a:normAutofit/>
          </a:bodyPr>
          <a:lstStyle/>
          <a:p>
            <a:r>
              <a:rPr lang="en-US" dirty="0"/>
              <a:t>Economic Systems Depend on Natural Capital</a:t>
            </a:r>
          </a:p>
          <a:p>
            <a:pPr marL="0" indent="0">
              <a:buNone/>
            </a:pPr>
            <a:endParaRPr lang="en-US" dirty="0"/>
          </a:p>
          <a:p>
            <a:r>
              <a:rPr lang="en-US" dirty="0"/>
              <a:t>Economics is the social science that deals with the production, distribution, and consumption of goods and services</a:t>
            </a:r>
          </a:p>
          <a:p>
            <a:pPr lvl="1"/>
            <a:r>
              <a:rPr lang="en-US" dirty="0"/>
              <a:t>Natural capital</a:t>
            </a:r>
          </a:p>
          <a:p>
            <a:pPr lvl="1"/>
            <a:r>
              <a:rPr lang="en-US" dirty="0"/>
              <a:t>Human capital</a:t>
            </a:r>
          </a:p>
          <a:p>
            <a:pPr lvl="1"/>
            <a:r>
              <a:rPr lang="en-US" dirty="0"/>
              <a:t>Manufactured capital</a:t>
            </a:r>
          </a:p>
          <a:p>
            <a:r>
              <a:rPr lang="en-US" dirty="0"/>
              <a:t>A low-throughput system uses nature as a model for a more sustainable economy</a:t>
            </a:r>
          </a:p>
        </p:txBody>
      </p:sp>
    </p:spTree>
    <p:extLst>
      <p:ext uri="{BB962C8B-B14F-4D97-AF65-F5344CB8AC3E}">
        <p14:creationId xmlns:p14="http://schemas.microsoft.com/office/powerpoint/2010/main" val="234336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6FF0-E93C-434B-BD8E-DCFB53D24B8B}"/>
              </a:ext>
            </a:extLst>
          </p:cNvPr>
          <p:cNvSpPr>
            <a:spLocks noGrp="1"/>
          </p:cNvSpPr>
          <p:nvPr>
            <p:ph type="title"/>
          </p:nvPr>
        </p:nvSpPr>
        <p:spPr/>
        <p:txBody>
          <a:bodyPr>
            <a:normAutofit fontScale="90000"/>
          </a:bodyPr>
          <a:lstStyle/>
          <a:p>
            <a:r>
              <a:rPr lang="en-US" dirty="0"/>
              <a:t>Economic Systems Depend on Natural Capital (1 of 3)</a:t>
            </a:r>
          </a:p>
        </p:txBody>
      </p:sp>
      <p:pic>
        <p:nvPicPr>
          <p:cNvPr id="10" name="Picture 9">
            <a:extLst>
              <a:ext uri="{FF2B5EF4-FFF2-40B4-BE49-F238E27FC236}">
                <a16:creationId xmlns:a16="http://schemas.microsoft.com/office/drawing/2014/main" id="{F425BC24-199E-4B23-90AC-A3965E3B9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614" y="2209800"/>
            <a:ext cx="8322771" cy="3054351"/>
          </a:xfrm>
          <a:prstGeom prst="rect">
            <a:avLst/>
          </a:prstGeom>
        </p:spPr>
      </p:pic>
    </p:spTree>
    <p:extLst>
      <p:ext uri="{BB962C8B-B14F-4D97-AF65-F5344CB8AC3E}">
        <p14:creationId xmlns:p14="http://schemas.microsoft.com/office/powerpoint/2010/main" val="184026113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noChangeArrowheads="1"/>
          </p:cNvSpPr>
          <p:nvPr>
            <p:ph type="title"/>
          </p:nvPr>
        </p:nvSpPr>
        <p:spPr/>
        <p:txBody>
          <a:bodyPr>
            <a:noAutofit/>
          </a:bodyPr>
          <a:lstStyle/>
          <a:p>
            <a:r>
              <a:rPr lang="en-US" dirty="0"/>
              <a:t>What Are Some Key Principles of Sustainability? (2 of 2)</a:t>
            </a:r>
          </a:p>
        </p:txBody>
      </p:sp>
      <p:sp>
        <p:nvSpPr>
          <p:cNvPr id="6147" name="Content Placeholder 3"/>
          <p:cNvSpPr>
            <a:spLocks noGrp="1" noChangeArrowheads="1"/>
          </p:cNvSpPr>
          <p:nvPr>
            <p:ph idx="1"/>
          </p:nvPr>
        </p:nvSpPr>
        <p:spPr/>
        <p:txBody>
          <a:bodyPr/>
          <a:lstStyle/>
          <a:p>
            <a:r>
              <a:rPr lang="en-US" dirty="0"/>
              <a:t>Ecosystem</a:t>
            </a:r>
          </a:p>
          <a:p>
            <a:pPr lvl="1"/>
            <a:r>
              <a:rPr lang="en-US" dirty="0"/>
              <a:t>Set of organisms interacting in a defined area</a:t>
            </a:r>
          </a:p>
          <a:p>
            <a:r>
              <a:rPr lang="en-US" dirty="0"/>
              <a:t>Environmentalism (environmental activism)</a:t>
            </a:r>
          </a:p>
          <a:p>
            <a:pPr lvl="1"/>
            <a:r>
              <a:rPr lang="en-US" dirty="0"/>
              <a:t>Social movement dedicated to protecting the earth’s life and resources</a:t>
            </a:r>
          </a:p>
          <a:p>
            <a:pPr lvl="1"/>
            <a:r>
              <a:rPr lang="en-US" dirty="0"/>
              <a:t>Practiced in realms of politics and ethics</a:t>
            </a:r>
          </a:p>
          <a:p>
            <a:pPr lvl="1"/>
            <a:r>
              <a:rPr lang="en-US" dirty="0"/>
              <a:t>Findings of environmental science can provide evidence</a:t>
            </a:r>
          </a:p>
        </p:txBody>
      </p:sp>
    </p:spTree>
    <p:extLst>
      <p:ext uri="{BB962C8B-B14F-4D97-AF65-F5344CB8AC3E}">
        <p14:creationId xmlns:p14="http://schemas.microsoft.com/office/powerpoint/2010/main" val="2711635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Economic Systems Depend on Natural Capital </a:t>
            </a:r>
            <a:br>
              <a:rPr lang="en-US" dirty="0"/>
            </a:br>
            <a:r>
              <a:rPr lang="en-US" dirty="0"/>
              <a:t>(2 of 3)</a:t>
            </a:r>
          </a:p>
        </p:txBody>
      </p:sp>
      <p:sp>
        <p:nvSpPr>
          <p:cNvPr id="3" name="Content Placeholder 2"/>
          <p:cNvSpPr>
            <a:spLocks noGrp="1"/>
          </p:cNvSpPr>
          <p:nvPr>
            <p:ph idx="1"/>
          </p:nvPr>
        </p:nvSpPr>
        <p:spPr/>
        <p:txBody>
          <a:bodyPr/>
          <a:lstStyle/>
          <a:p>
            <a:r>
              <a:rPr lang="en-US" dirty="0"/>
              <a:t>In a free market society, economic decisions are governed by the interaction of </a:t>
            </a:r>
            <a:r>
              <a:rPr lang="en-US" i="1" dirty="0"/>
              <a:t>supply and demand</a:t>
            </a:r>
            <a:endParaRPr lang="en-US" dirty="0"/>
          </a:p>
        </p:txBody>
      </p:sp>
    </p:spTree>
    <p:extLst>
      <p:ext uri="{BB962C8B-B14F-4D97-AF65-F5344CB8AC3E}">
        <p14:creationId xmlns:p14="http://schemas.microsoft.com/office/powerpoint/2010/main" val="1140158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C2802-7D13-4877-A362-FDE5C2FAF651}"/>
              </a:ext>
            </a:extLst>
          </p:cNvPr>
          <p:cNvSpPr>
            <a:spLocks noGrp="1"/>
          </p:cNvSpPr>
          <p:nvPr>
            <p:ph type="title"/>
          </p:nvPr>
        </p:nvSpPr>
        <p:spPr/>
        <p:txBody>
          <a:bodyPr>
            <a:normAutofit fontScale="90000"/>
          </a:bodyPr>
          <a:lstStyle/>
          <a:p>
            <a:r>
              <a:rPr lang="en-US" dirty="0"/>
              <a:t>Economic Systems Depend on Natural Capital (3 of 3)</a:t>
            </a:r>
          </a:p>
        </p:txBody>
      </p:sp>
      <p:pic>
        <p:nvPicPr>
          <p:cNvPr id="6" name="Picture 5">
            <a:extLst>
              <a:ext uri="{FF2B5EF4-FFF2-40B4-BE49-F238E27FC236}">
                <a16:creationId xmlns:a16="http://schemas.microsoft.com/office/drawing/2014/main" id="{BE9865D7-0A18-446B-BEBB-98FEE3828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450" y="1676400"/>
            <a:ext cx="4679950" cy="4336282"/>
          </a:xfrm>
          <a:prstGeom prst="rect">
            <a:avLst/>
          </a:prstGeom>
        </p:spPr>
      </p:pic>
    </p:spTree>
    <p:extLst>
      <p:ext uri="{BB962C8B-B14F-4D97-AF65-F5344CB8AC3E}">
        <p14:creationId xmlns:p14="http://schemas.microsoft.com/office/powerpoint/2010/main" val="2892481276"/>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noChangeArrowheads="1"/>
          </p:cNvSpPr>
          <p:nvPr>
            <p:ph type="title"/>
          </p:nvPr>
        </p:nvSpPr>
        <p:spPr/>
        <p:txBody>
          <a:bodyPr>
            <a:normAutofit fontScale="90000"/>
          </a:bodyPr>
          <a:lstStyle/>
          <a:p>
            <a:r>
              <a:rPr lang="en-US" dirty="0"/>
              <a:t>Using Economic Tools to Deal with Environmental Problems (1 of 2)</a:t>
            </a:r>
          </a:p>
        </p:txBody>
      </p:sp>
      <p:sp>
        <p:nvSpPr>
          <p:cNvPr id="56323" name="Content Placeholder 3"/>
          <p:cNvSpPr>
            <a:spLocks noGrp="1" noChangeArrowheads="1"/>
          </p:cNvSpPr>
          <p:nvPr>
            <p:ph idx="1"/>
          </p:nvPr>
        </p:nvSpPr>
        <p:spPr/>
        <p:txBody>
          <a:bodyPr/>
          <a:lstStyle/>
          <a:p>
            <a:r>
              <a:rPr lang="en-US" dirty="0"/>
              <a:t>Full Cost Pricing</a:t>
            </a:r>
          </a:p>
          <a:p>
            <a:pPr lvl="1"/>
            <a:r>
              <a:rPr lang="en-US" dirty="0"/>
              <a:t>Inclusion of health and environmental costs in the price of products</a:t>
            </a:r>
            <a:endParaRPr lang="en-US" sz="2400" dirty="0"/>
          </a:p>
          <a:p>
            <a:r>
              <a:rPr lang="en-US" dirty="0"/>
              <a:t>Subsidies</a:t>
            </a:r>
          </a:p>
          <a:p>
            <a:pPr lvl="1"/>
            <a:r>
              <a:rPr lang="en-US" dirty="0"/>
              <a:t>Tax break given to a company in order to make them more competitive</a:t>
            </a:r>
          </a:p>
          <a:p>
            <a:pPr lvl="1"/>
            <a:r>
              <a:rPr lang="en-US" dirty="0"/>
              <a:t>Can help to provide jobs, but can also encourage environmental degradation</a:t>
            </a:r>
          </a:p>
          <a:p>
            <a:pPr marL="457200" lvl="1" indent="0">
              <a:buNone/>
            </a:pPr>
            <a:endParaRPr lang="en-US" dirty="0"/>
          </a:p>
        </p:txBody>
      </p:sp>
    </p:spTree>
    <p:extLst>
      <p:ext uri="{BB962C8B-B14F-4D97-AF65-F5344CB8AC3E}">
        <p14:creationId xmlns:p14="http://schemas.microsoft.com/office/powerpoint/2010/main" val="25863711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Economic Tools to Deal with Environmental Problems (2 of 2)</a:t>
            </a:r>
          </a:p>
        </p:txBody>
      </p:sp>
      <p:sp>
        <p:nvSpPr>
          <p:cNvPr id="3" name="Content Placeholder 2"/>
          <p:cNvSpPr>
            <a:spLocks noGrp="1"/>
          </p:cNvSpPr>
          <p:nvPr>
            <p:ph idx="1"/>
          </p:nvPr>
        </p:nvSpPr>
        <p:spPr/>
        <p:txBody>
          <a:bodyPr/>
          <a:lstStyle/>
          <a:p>
            <a:r>
              <a:rPr lang="en-US" dirty="0"/>
              <a:t>Taxes</a:t>
            </a:r>
          </a:p>
          <a:p>
            <a:pPr lvl="1"/>
            <a:r>
              <a:rPr lang="en-US" dirty="0"/>
              <a:t>can encourage sustainability by taxing pollution but lowering taxes on labor, income, and wealth</a:t>
            </a:r>
          </a:p>
        </p:txBody>
      </p:sp>
    </p:spTree>
    <p:extLst>
      <p:ext uri="{BB962C8B-B14F-4D97-AF65-F5344CB8AC3E}">
        <p14:creationId xmlns:p14="http://schemas.microsoft.com/office/powerpoint/2010/main" val="2708166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a:t>1.5 What is the Role of Government?</a:t>
            </a:r>
          </a:p>
        </p:txBody>
      </p:sp>
      <p:sp>
        <p:nvSpPr>
          <p:cNvPr id="57347" name="Content Placeholder 2"/>
          <p:cNvSpPr>
            <a:spLocks noGrp="1"/>
          </p:cNvSpPr>
          <p:nvPr>
            <p:ph idx="1"/>
          </p:nvPr>
        </p:nvSpPr>
        <p:spPr/>
        <p:txBody>
          <a:bodyPr>
            <a:normAutofit fontScale="92500" lnSpcReduction="10000"/>
          </a:bodyPr>
          <a:lstStyle/>
          <a:p>
            <a:r>
              <a:rPr lang="en-US" dirty="0"/>
              <a:t>Environmental policy</a:t>
            </a:r>
          </a:p>
          <a:p>
            <a:pPr lvl="1"/>
            <a:r>
              <a:rPr lang="en-US" sz="2600" dirty="0"/>
              <a:t>environmental laws, regulations, and programs that are 	designed , implemented, and enforced by one or more 	governmental agencies.</a:t>
            </a:r>
          </a:p>
          <a:p>
            <a:r>
              <a:rPr lang="en-US" dirty="0"/>
              <a:t>Environmental agencies</a:t>
            </a:r>
          </a:p>
          <a:p>
            <a:pPr lvl="1"/>
            <a:r>
              <a:rPr lang="en-US" dirty="0"/>
              <a:t>Environmental Protection Agency, Department of Energy, 	U.S. Fish and Wildlife Service, National Marine Fisheries 	Service, Occupational Safety and Health Administration</a:t>
            </a:r>
          </a:p>
          <a:p>
            <a:pPr marL="0" indent="0">
              <a:buNone/>
            </a:pPr>
            <a:endParaRPr lang="en-US" dirty="0"/>
          </a:p>
          <a:p>
            <a:r>
              <a:rPr lang="en-US" dirty="0"/>
              <a:t>Implementing laws reduces pollution, saves wild species from extinction, and creates jobs and new technologies.</a:t>
            </a:r>
          </a:p>
        </p:txBody>
      </p:sp>
    </p:spTree>
    <p:extLst>
      <p:ext uri="{BB962C8B-B14F-4D97-AF65-F5344CB8AC3E}">
        <p14:creationId xmlns:p14="http://schemas.microsoft.com/office/powerpoint/2010/main" val="1690337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Environmental Security</a:t>
            </a:r>
          </a:p>
        </p:txBody>
      </p:sp>
      <p:sp>
        <p:nvSpPr>
          <p:cNvPr id="3" name="Content Placeholder 2"/>
          <p:cNvSpPr>
            <a:spLocks noGrp="1"/>
          </p:cNvSpPr>
          <p:nvPr>
            <p:ph idx="1"/>
          </p:nvPr>
        </p:nvSpPr>
        <p:spPr/>
        <p:txBody>
          <a:bodyPr/>
          <a:lstStyle/>
          <a:p>
            <a:r>
              <a:rPr lang="en-US" dirty="0"/>
              <a:t>Both military security and economic security are preserved when environmental security is protected</a:t>
            </a:r>
          </a:p>
          <a:p>
            <a:pPr marL="0" indent="0">
              <a:buNone/>
            </a:pPr>
            <a:endParaRPr lang="en-US" dirty="0"/>
          </a:p>
          <a:p>
            <a:r>
              <a:rPr lang="en-US" dirty="0"/>
              <a:t>The United Nations works to protect human health, the environment, reduce poverty, and provide infrastructure internationally</a:t>
            </a:r>
          </a:p>
        </p:txBody>
      </p:sp>
    </p:spTree>
    <p:extLst>
      <p:ext uri="{BB962C8B-B14F-4D97-AF65-F5344CB8AC3E}">
        <p14:creationId xmlns:p14="http://schemas.microsoft.com/office/powerpoint/2010/main" val="3174491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1.6 What is an Environmentally Sustainable Society?</a:t>
            </a:r>
          </a:p>
        </p:txBody>
      </p:sp>
      <p:sp>
        <p:nvSpPr>
          <p:cNvPr id="3" name="Content Placeholder 2"/>
          <p:cNvSpPr>
            <a:spLocks noGrp="1"/>
          </p:cNvSpPr>
          <p:nvPr>
            <p:ph idx="1"/>
          </p:nvPr>
        </p:nvSpPr>
        <p:spPr/>
        <p:txBody>
          <a:bodyPr/>
          <a:lstStyle/>
          <a:p>
            <a:r>
              <a:rPr lang="en-US" dirty="0"/>
              <a:t>Protecting Natural Capital and Living on its Income</a:t>
            </a:r>
          </a:p>
          <a:p>
            <a:endParaRPr lang="en-US" dirty="0"/>
          </a:p>
          <a:p>
            <a:r>
              <a:rPr lang="en-US" dirty="0"/>
              <a:t>Living sustainably means living on the natural capital that nature provides</a:t>
            </a:r>
          </a:p>
          <a:p>
            <a:pPr lvl="1"/>
            <a:r>
              <a:rPr lang="en-US" dirty="0"/>
              <a:t>plants, animals, soil, clean air, clean water</a:t>
            </a:r>
          </a:p>
        </p:txBody>
      </p:sp>
    </p:spTree>
    <p:extLst>
      <p:ext uri="{BB962C8B-B14F-4D97-AF65-F5344CB8AC3E}">
        <p14:creationId xmlns:p14="http://schemas.microsoft.com/office/powerpoint/2010/main" val="2575958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Can Live More Sustainably</a:t>
            </a:r>
          </a:p>
        </p:txBody>
      </p:sp>
      <p:sp>
        <p:nvSpPr>
          <p:cNvPr id="3" name="Content Placeholder 2"/>
          <p:cNvSpPr>
            <a:spLocks noGrp="1"/>
          </p:cNvSpPr>
          <p:nvPr>
            <p:ph idx="1"/>
          </p:nvPr>
        </p:nvSpPr>
        <p:spPr/>
        <p:txBody>
          <a:bodyPr>
            <a:normAutofit fontScale="92500" lnSpcReduction="10000"/>
          </a:bodyPr>
          <a:lstStyle/>
          <a:p>
            <a:r>
              <a:rPr lang="en-US" dirty="0"/>
              <a:t>To live more sustainably</a:t>
            </a:r>
          </a:p>
          <a:p>
            <a:pPr lvl="1"/>
            <a:r>
              <a:rPr lang="en-US" sz="2600" dirty="0"/>
              <a:t>learn from nature</a:t>
            </a:r>
          </a:p>
          <a:p>
            <a:pPr lvl="1"/>
            <a:r>
              <a:rPr lang="en-US" sz="2600" dirty="0"/>
              <a:t>protect natural capital</a:t>
            </a:r>
          </a:p>
          <a:p>
            <a:pPr lvl="1"/>
            <a:r>
              <a:rPr lang="en-US" sz="2600" dirty="0"/>
              <a:t>stop wasting resources</a:t>
            </a:r>
          </a:p>
          <a:p>
            <a:pPr lvl="1"/>
            <a:r>
              <a:rPr lang="en-US" sz="2600" dirty="0"/>
              <a:t>recycle and reuse</a:t>
            </a:r>
          </a:p>
          <a:p>
            <a:pPr lvl="1"/>
            <a:r>
              <a:rPr lang="en-US" sz="2600" dirty="0"/>
              <a:t>use renewable resources no faster than they 	  	  can regenerate</a:t>
            </a:r>
          </a:p>
          <a:p>
            <a:pPr lvl="1"/>
            <a:r>
              <a:rPr lang="en-US" sz="2600" dirty="0"/>
              <a:t>incorporate costs to health and environment in 	  	  the price of the product</a:t>
            </a:r>
          </a:p>
          <a:p>
            <a:pPr lvl="1"/>
            <a:r>
              <a:rPr lang="en-US" sz="2600" dirty="0"/>
              <a:t>accept the responsibility of working together to 	 	  pass the earth on to future generations in a condition 	  as good or better than it is at present</a:t>
            </a:r>
          </a:p>
          <a:p>
            <a:pPr marL="0" indent="0">
              <a:buNone/>
            </a:pPr>
            <a:endParaRPr lang="en-US" sz="2600" dirty="0"/>
          </a:p>
        </p:txBody>
      </p:sp>
    </p:spTree>
    <p:extLst>
      <p:ext uri="{BB962C8B-B14F-4D97-AF65-F5344CB8AC3E}">
        <p14:creationId xmlns:p14="http://schemas.microsoft.com/office/powerpoint/2010/main" val="189877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a:xfrm>
            <a:off x="45720" y="-24246"/>
            <a:ext cx="9052560" cy="1143000"/>
          </a:xfrm>
        </p:spPr>
        <p:txBody>
          <a:bodyPr>
            <a:noAutofit/>
          </a:bodyPr>
          <a:lstStyle/>
          <a:p>
            <a:r>
              <a:rPr lang="en-US" dirty="0"/>
              <a:t>Learning from the Earth: Three Scientific Principles of Sustainability (1 of 2)</a:t>
            </a:r>
          </a:p>
        </p:txBody>
      </p:sp>
      <p:sp>
        <p:nvSpPr>
          <p:cNvPr id="9219" name="Content Placeholder 7"/>
          <p:cNvSpPr>
            <a:spLocks noGrp="1" noChangeArrowheads="1"/>
          </p:cNvSpPr>
          <p:nvPr>
            <p:ph idx="1"/>
          </p:nvPr>
        </p:nvSpPr>
        <p:spPr/>
        <p:txBody>
          <a:bodyPr/>
          <a:lstStyle/>
          <a:p>
            <a:r>
              <a:rPr lang="en-US" dirty="0"/>
              <a:t>Dependence on solar energy</a:t>
            </a:r>
          </a:p>
          <a:p>
            <a:pPr lvl="1"/>
            <a:r>
              <a:rPr lang="en-US" dirty="0"/>
              <a:t>The sun provides warmth and provides energy plants use to produce nutrients</a:t>
            </a:r>
          </a:p>
          <a:p>
            <a:r>
              <a:rPr lang="en-US" dirty="0"/>
              <a:t>Biodiversity</a:t>
            </a:r>
          </a:p>
          <a:p>
            <a:pPr lvl="1"/>
            <a:r>
              <a:rPr lang="en-US" dirty="0"/>
              <a:t>Astounding variety and adaptability of natural systems and species</a:t>
            </a:r>
          </a:p>
          <a:p>
            <a:r>
              <a:rPr lang="en-US" dirty="0"/>
              <a:t>Chemical (nutrient) cycling</a:t>
            </a:r>
          </a:p>
          <a:p>
            <a:pPr lvl="1"/>
            <a:r>
              <a:rPr lang="en-US" dirty="0"/>
              <a:t>Circulation from the environment to organisms and then back to the environment</a:t>
            </a:r>
          </a:p>
        </p:txBody>
      </p:sp>
    </p:spTree>
    <p:extLst>
      <p:ext uri="{BB962C8B-B14F-4D97-AF65-F5344CB8AC3E}">
        <p14:creationId xmlns:p14="http://schemas.microsoft.com/office/powerpoint/2010/main" val="3486511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5698" y="152400"/>
            <a:ext cx="8835902" cy="1104412"/>
          </a:xfrm>
        </p:spPr>
        <p:txBody>
          <a:bodyPr>
            <a:noAutofit/>
          </a:bodyPr>
          <a:lstStyle/>
          <a:p>
            <a:r>
              <a:rPr lang="en-US" dirty="0"/>
              <a:t>Learning from the Earth: Three Scientific Principles of Sustainability (2 of 2)</a:t>
            </a:r>
          </a:p>
        </p:txBody>
      </p:sp>
      <p:pic>
        <p:nvPicPr>
          <p:cNvPr id="2" name="Picture 1" descr="An illustration shows three picture of the Earth, labeled as Solar Energy, Chemical Cycling and Biodiversity. The first picture shows the Sun facing the Earth, the second picture is encircled with the recycle sign and third one has round images of panda, bee, elephant, flower, tortoise, fish, bird, trees encircling the Eart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2992" y="1633496"/>
            <a:ext cx="5038016" cy="4538704"/>
          </a:xfrm>
          <a:prstGeom prst="rect">
            <a:avLst/>
          </a:prstGeom>
        </p:spPr>
      </p:pic>
    </p:spTree>
    <p:extLst>
      <p:ext uri="{BB962C8B-B14F-4D97-AF65-F5344CB8AC3E}">
        <p14:creationId xmlns:p14="http://schemas.microsoft.com/office/powerpoint/2010/main" val="414095128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noChangeArrowheads="1"/>
          </p:cNvSpPr>
          <p:nvPr>
            <p:ph type="title"/>
          </p:nvPr>
        </p:nvSpPr>
        <p:spPr/>
        <p:txBody>
          <a:bodyPr/>
          <a:lstStyle/>
          <a:p>
            <a:r>
              <a:rPr lang="en-US" dirty="0"/>
              <a:t>Key Components of Sustainability (1 of 6)</a:t>
            </a:r>
          </a:p>
        </p:txBody>
      </p:sp>
      <p:sp>
        <p:nvSpPr>
          <p:cNvPr id="12291" name="Content Placeholder 3"/>
          <p:cNvSpPr>
            <a:spLocks noGrp="1" noChangeArrowheads="1"/>
          </p:cNvSpPr>
          <p:nvPr>
            <p:ph idx="1"/>
          </p:nvPr>
        </p:nvSpPr>
        <p:spPr/>
        <p:txBody>
          <a:bodyPr/>
          <a:lstStyle/>
          <a:p>
            <a:r>
              <a:rPr lang="en-US"/>
              <a:t>Natural capital keeps humans and other species alive and supports economies</a:t>
            </a:r>
          </a:p>
          <a:p>
            <a:r>
              <a:rPr lang="en-US"/>
              <a:t>Natural resources: useful materials and energy in nature</a:t>
            </a:r>
          </a:p>
          <a:p>
            <a:pPr lvl="1"/>
            <a:r>
              <a:rPr lang="en-US"/>
              <a:t>May be inexhaustible, renewable, or nonrenewable (exhaustible)</a:t>
            </a:r>
          </a:p>
          <a:p>
            <a:r>
              <a:rPr lang="en-US"/>
              <a:t>Ecosystem services</a:t>
            </a:r>
          </a:p>
          <a:p>
            <a:pPr lvl="1"/>
            <a:r>
              <a:rPr lang="en-US"/>
              <a:t>Processes provided by healthy ecosystems</a:t>
            </a:r>
          </a:p>
          <a:p>
            <a:endParaRPr lang="en-US"/>
          </a:p>
          <a:p>
            <a:endParaRPr lang="en-US"/>
          </a:p>
          <a:p>
            <a:endParaRPr lang="en-US" dirty="0"/>
          </a:p>
        </p:txBody>
      </p:sp>
    </p:spTree>
    <p:extLst>
      <p:ext uri="{BB962C8B-B14F-4D97-AF65-F5344CB8AC3E}">
        <p14:creationId xmlns:p14="http://schemas.microsoft.com/office/powerpoint/2010/main" val="1936455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Components of Sustainability (2 of 6)</a:t>
            </a:r>
          </a:p>
        </p:txBody>
      </p:sp>
      <p:sp>
        <p:nvSpPr>
          <p:cNvPr id="2" name="Content Placeholder 1"/>
          <p:cNvSpPr>
            <a:spLocks noGrp="1"/>
          </p:cNvSpPr>
          <p:nvPr>
            <p:ph idx="1"/>
          </p:nvPr>
        </p:nvSpPr>
        <p:spPr/>
        <p:txBody>
          <a:bodyPr/>
          <a:lstStyle/>
          <a:p>
            <a:r>
              <a:rPr lang="en-US"/>
              <a:t>Natural resource examples</a:t>
            </a:r>
          </a:p>
          <a:p>
            <a:pPr lvl="1"/>
            <a:r>
              <a:rPr lang="en-US"/>
              <a:t>Inexhaustible: solar energy</a:t>
            </a:r>
          </a:p>
          <a:p>
            <a:pPr lvl="1"/>
            <a:r>
              <a:rPr lang="en-US"/>
              <a:t>Renewable: forests, grasslands, topsoil, fishes, air, freshwater</a:t>
            </a:r>
          </a:p>
          <a:p>
            <a:pPr lvl="2"/>
            <a:r>
              <a:rPr lang="en-US"/>
              <a:t>Highest rate of renewable resource use without reducing its supply is its sustainable yield</a:t>
            </a:r>
          </a:p>
          <a:p>
            <a:pPr lvl="1"/>
            <a:r>
              <a:rPr lang="en-US"/>
              <a:t>Nonrenewable: oil, coal, natural gas, copper, salt, and sand</a:t>
            </a:r>
            <a:endParaRPr lang="en-US" dirty="0"/>
          </a:p>
        </p:txBody>
      </p:sp>
    </p:spTree>
    <p:extLst>
      <p:ext uri="{BB962C8B-B14F-4D97-AF65-F5344CB8AC3E}">
        <p14:creationId xmlns:p14="http://schemas.microsoft.com/office/powerpoint/2010/main" val="3992376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noChangeArrowheads="1"/>
          </p:cNvSpPr>
          <p:nvPr>
            <p:ph type="title"/>
          </p:nvPr>
        </p:nvSpPr>
        <p:spPr/>
        <p:txBody>
          <a:bodyPr/>
          <a:lstStyle/>
          <a:p>
            <a:r>
              <a:rPr lang="en-US" dirty="0"/>
              <a:t>Key Components of Sustainability (3 of 6)</a:t>
            </a:r>
          </a:p>
        </p:txBody>
      </p:sp>
      <p:sp>
        <p:nvSpPr>
          <p:cNvPr id="12291" name="Content Placeholder 3"/>
          <p:cNvSpPr>
            <a:spLocks noGrp="1" noChangeArrowheads="1"/>
          </p:cNvSpPr>
          <p:nvPr>
            <p:ph idx="1"/>
          </p:nvPr>
        </p:nvSpPr>
        <p:spPr>
          <a:xfrm>
            <a:off x="228600" y="1219200"/>
            <a:ext cx="8763000" cy="4830763"/>
          </a:xfrm>
        </p:spPr>
        <p:txBody>
          <a:bodyPr/>
          <a:lstStyle/>
          <a:p>
            <a:r>
              <a:rPr lang="en-US" dirty="0"/>
              <a:t>Nutrient cycling is a vital ecosystem service</a:t>
            </a:r>
          </a:p>
          <a:p>
            <a:r>
              <a:rPr lang="en-US" dirty="0"/>
              <a:t>Human activities can degrade natural capital</a:t>
            </a:r>
          </a:p>
          <a:p>
            <a:pPr lvl="1"/>
            <a:r>
              <a:rPr lang="en-US" dirty="0"/>
              <a:t>Using renewable resources too fast</a:t>
            </a:r>
          </a:p>
          <a:p>
            <a:pPr lvl="1"/>
            <a:r>
              <a:rPr lang="en-US" dirty="0"/>
              <a:t>Overloading air, water, and soil with wastes and pollutants</a:t>
            </a:r>
          </a:p>
          <a:p>
            <a:r>
              <a:rPr lang="en-US" dirty="0"/>
              <a:t>Humans must provide solutions to environmental problems</a:t>
            </a:r>
          </a:p>
          <a:p>
            <a:endParaRPr lang="en-US" dirty="0"/>
          </a:p>
          <a:p>
            <a:endParaRPr lang="en-US" dirty="0"/>
          </a:p>
          <a:p>
            <a:endParaRPr lang="en-US" dirty="0"/>
          </a:p>
        </p:txBody>
      </p:sp>
    </p:spTree>
    <p:extLst>
      <p:ext uri="{BB962C8B-B14F-4D97-AF65-F5344CB8AC3E}">
        <p14:creationId xmlns:p14="http://schemas.microsoft.com/office/powerpoint/2010/main" val="6548930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5787</TotalTime>
  <Words>2272</Words>
  <Application>Microsoft Office PowerPoint</Application>
  <PresentationFormat>On-screen Show (4:3)</PresentationFormat>
  <Paragraphs>300</Paragraphs>
  <Slides>47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ＭＳ Ｐゴシック</vt:lpstr>
      <vt:lpstr>Arial</vt:lpstr>
      <vt:lpstr>Calibri</vt:lpstr>
      <vt:lpstr>Courier New</vt:lpstr>
      <vt:lpstr>Verdana</vt:lpstr>
      <vt:lpstr>Wingdings</vt:lpstr>
      <vt:lpstr>Sample</vt:lpstr>
      <vt:lpstr>Exploring Environmental Science for AP®</vt:lpstr>
      <vt:lpstr>Core Case Study: The Tragedy of the Commons</vt:lpstr>
      <vt:lpstr>1.1 What Are Some Key Principles of Sustainability? (1 of 2)</vt:lpstr>
      <vt:lpstr>What Are Some Key Principles of Sustainability? (2 of 2)</vt:lpstr>
      <vt:lpstr>Learning from the Earth: Three Scientific Principles of Sustainability (1 of 2)</vt:lpstr>
      <vt:lpstr>Learning from the Earth: Three Scientific Principles of Sustainability (2 of 2)</vt:lpstr>
      <vt:lpstr>Key Components of Sustainability (1 of 6)</vt:lpstr>
      <vt:lpstr>Key Components of Sustainability (2 of 6)</vt:lpstr>
      <vt:lpstr>Key Components of Sustainability (3 of 6)</vt:lpstr>
      <vt:lpstr>Key Components of Sustainability (4 of 6)</vt:lpstr>
      <vt:lpstr>Key Components of Sustainability (5 of 6)</vt:lpstr>
      <vt:lpstr>Key Components of Sustainability (6 of 6)</vt:lpstr>
      <vt:lpstr>Three Additional Principles of Sustainability (1 of 2)</vt:lpstr>
      <vt:lpstr>Three Additional Principles of Sustainability (2 of 2)</vt:lpstr>
      <vt:lpstr>Countries Differ in Their Resource Use and Environmental Impact</vt:lpstr>
      <vt:lpstr>1.2 How Are Our Ecological Footprints Affecting the Earth?</vt:lpstr>
      <vt:lpstr>We Are Living Unsustainably (1 of 3) </vt:lpstr>
      <vt:lpstr>We Are Living Unsustainably (2 of 3) </vt:lpstr>
      <vt:lpstr>Human Land Use: Private and Public Land  (1 of 2)</vt:lpstr>
      <vt:lpstr>Human Land Use: Private and Public Land  (1 of 2)</vt:lpstr>
      <vt:lpstr>We Are Living Unsustainably (3 of 3) </vt:lpstr>
      <vt:lpstr>Our Growing Ecological Footprint </vt:lpstr>
      <vt:lpstr>IPAT is Another Environmental Impact Model</vt:lpstr>
      <vt:lpstr>Cultural Changes Can Increase or Shrink Our Ecological Footprints</vt:lpstr>
      <vt:lpstr>1.3 What Causes Environmental Problems and Why Do They Persist? </vt:lpstr>
      <vt:lpstr>Human Population is Growing at a Rapid Rate (1 of 2)</vt:lpstr>
      <vt:lpstr>Human Population is Growing at a Rapid Rate (2 of 2)</vt:lpstr>
      <vt:lpstr>Affluence and Unstainable Resource Use</vt:lpstr>
      <vt:lpstr>Poverty Has Harmful Environmental and Health Effects (1 of 3)</vt:lpstr>
      <vt:lpstr>Poverty Has Harmful Environmental and Health Effects (2 of 3)</vt:lpstr>
      <vt:lpstr>Poverty Has Harmful Environmental and Health Effects (3 of 3)</vt:lpstr>
      <vt:lpstr>Prices of Goods and Services Rarely Include Their Harmful Environmental and Health Costs</vt:lpstr>
      <vt:lpstr>People Are Increasingly Isolated from Nature</vt:lpstr>
      <vt:lpstr>People Have Different Views on Environmental Problems and Their Solutions (1 of 3)</vt:lpstr>
      <vt:lpstr>People Have Different Views on Environmental Problems and Their Solutions (2 of 3)</vt:lpstr>
      <vt:lpstr>People Have Different Views on Environmental Problems and Their Solutions (3 of 3)</vt:lpstr>
      <vt:lpstr>Revisiting the Tragedy of the Commons</vt:lpstr>
      <vt:lpstr>1.4 What is the Role of Economics?</vt:lpstr>
      <vt:lpstr>Economic Systems Depend on Natural Capital (1 of 3)</vt:lpstr>
      <vt:lpstr>Economic Systems Depend on Natural Capital  (2 of 3)</vt:lpstr>
      <vt:lpstr>Economic Systems Depend on Natural Capital (3 of 3)</vt:lpstr>
      <vt:lpstr>Using Economic Tools to Deal with Environmental Problems (1 of 2)</vt:lpstr>
      <vt:lpstr>Using Economic Tools to Deal with Environmental Problems (2 of 2)</vt:lpstr>
      <vt:lpstr>1.5 What is the Role of Government?</vt:lpstr>
      <vt:lpstr>Global Environmental Security</vt:lpstr>
      <vt:lpstr>1.6 What is an Environmentally Sustainable Society?</vt:lpstr>
      <vt:lpstr>We Can Live More Sustainably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Environment and Sustainability</dc:title>
  <dc:subject/>
  <dc:creator>Tyler</dc:creator>
  <cp:keywords/>
  <dc:description/>
  <cp:lastModifiedBy>Anderson, John W</cp:lastModifiedBy>
  <cp:revision>429</cp:revision>
  <dcterms:created xsi:type="dcterms:W3CDTF">2013-09-12T16:10:24Z</dcterms:created>
  <dcterms:modified xsi:type="dcterms:W3CDTF">2018-09-25T17:20:10Z</dcterms:modified>
  <cp:category/>
</cp:coreProperties>
</file>