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3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4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4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7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0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55D87-D014-8D4F-8042-265582D700EA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F97BB-864B-0C43-B376-B221E9EB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6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395913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b="1" smtClean="0">
                <a:solidFill>
                  <a:srgbClr val="000000"/>
                </a:solidFill>
                <a:latin typeface="Arial" charset="0"/>
              </a:rPr>
              <a:t>Vascular tissue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runs continuous throughout the plant</a:t>
            </a: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transports materials between roots and shoots.</a:t>
            </a:r>
          </a:p>
          <a:p>
            <a:pPr lvl="1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b="1" smtClean="0">
                <a:solidFill>
                  <a:srgbClr val="000000"/>
                </a:solidFill>
                <a:latin typeface="Arial" charset="0"/>
              </a:rPr>
              <a:t>Xylem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 transports water and dissolved minerals upward from roots into the shoots.           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(water the xylem)</a:t>
            </a:r>
          </a:p>
          <a:p>
            <a:pPr lvl="1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b="1" smtClean="0">
                <a:solidFill>
                  <a:srgbClr val="000000"/>
                </a:solidFill>
                <a:latin typeface="Arial" charset="0"/>
              </a:rPr>
              <a:t>Phloem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 transports food from the leaves to the roots and to non-photosynthetic parts of the shoot system.                                               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(feed the phloem)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057400" y="304800"/>
            <a:ext cx="44434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cs typeface="Times New Roman" charset="0"/>
              </a:rPr>
              <a:t>Vascular Tissue</a:t>
            </a:r>
          </a:p>
        </p:txBody>
      </p:sp>
    </p:spTree>
    <p:extLst>
      <p:ext uri="{BB962C8B-B14F-4D97-AF65-F5344CB8AC3E}">
        <p14:creationId xmlns:p14="http://schemas.microsoft.com/office/powerpoint/2010/main" val="233296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210185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sz="4400" smtClean="0">
                <a:solidFill>
                  <a:srgbClr val="000000"/>
                </a:solidFill>
                <a:latin typeface="Arial" charset="0"/>
              </a:rPr>
              <a:t>The water conducting elements of xylem are the </a:t>
            </a:r>
            <a:r>
              <a:rPr lang="en-US" sz="4400" b="1" smtClean="0">
                <a:solidFill>
                  <a:srgbClr val="000099"/>
                </a:solidFill>
                <a:latin typeface="Arial" charset="0"/>
              </a:rPr>
              <a:t>tracheids</a:t>
            </a:r>
            <a:r>
              <a:rPr lang="en-US" sz="4400" smtClean="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4400" b="1" smtClean="0">
                <a:solidFill>
                  <a:srgbClr val="000099"/>
                </a:solidFill>
                <a:latin typeface="Arial" charset="0"/>
              </a:rPr>
              <a:t>vessel elements.</a:t>
            </a:r>
            <a:endParaRPr lang="en-US" sz="4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76600" y="381000"/>
            <a:ext cx="18319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cs typeface="Times New Roman" charset="0"/>
              </a:rPr>
              <a:t>Xylem</a:t>
            </a:r>
          </a:p>
        </p:txBody>
      </p:sp>
    </p:spTree>
    <p:extLst>
      <p:ext uri="{BB962C8B-B14F-4D97-AF65-F5344CB8AC3E}">
        <p14:creationId xmlns:p14="http://schemas.microsoft.com/office/powerpoint/2010/main" val="162768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Xylem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762000"/>
            <a:ext cx="8178800" cy="57912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Tracheids</a:t>
            </a:r>
            <a:endParaRPr lang="en-US" sz="3600" dirty="0" smtClean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Times" charset="0"/>
            </a:endParaRPr>
          </a:p>
          <a:p>
            <a:pPr lvl="1" eaLnBrk="1" hangingPunct="1">
              <a:defRPr/>
            </a:pPr>
            <a:r>
              <a:rPr lang="en-US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Characteristics</a:t>
            </a:r>
          </a:p>
          <a:p>
            <a:pPr lvl="2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tapered elongated cells</a:t>
            </a:r>
          </a:p>
          <a:p>
            <a:pPr lvl="2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connect to each other through pits</a:t>
            </a:r>
          </a:p>
          <a:p>
            <a:pPr lvl="2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secondary cell walls strengthened with lignin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Functions</a:t>
            </a:r>
          </a:p>
          <a:p>
            <a:pPr lvl="2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transport of water plus dissolved minerals</a:t>
            </a:r>
          </a:p>
          <a:p>
            <a:pPr lvl="2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support</a:t>
            </a: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6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latin typeface="Arial" charset="0"/>
              </a:rPr>
              <a:t>Xylem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762000"/>
            <a:ext cx="8775700" cy="5791200"/>
          </a:xfrm>
          <a:effectLst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Vessel Elements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Characteristics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shorter and wider than </a:t>
            </a:r>
            <a:r>
              <a:rPr lang="en-US" sz="3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tracheids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Times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possess thinner cell walls than </a:t>
            </a:r>
            <a:r>
              <a:rPr lang="en-US" sz="3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tracheids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Times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Aligned end-to-end to form long </a:t>
            </a:r>
            <a:r>
              <a:rPr lang="en-US" sz="3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micropipes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Times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dead at functional maturity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Functions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transport of water plus dissolved minerals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support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35-08-Xylem-L.gif                                              00004136KARL's Pocketrans              B81D7FD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9"/>
          <a:stretch>
            <a:fillRect/>
          </a:stretch>
        </p:blipFill>
        <p:spPr bwMode="auto">
          <a:xfrm>
            <a:off x="152400" y="838200"/>
            <a:ext cx="8991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74725" y="92075"/>
            <a:ext cx="7104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Times New Roman" charset="0"/>
              </a:rPr>
              <a:t>Water conducting cells of the xylem</a:t>
            </a:r>
          </a:p>
        </p:txBody>
      </p:sp>
    </p:spTree>
    <p:extLst>
      <p:ext uri="{BB962C8B-B14F-4D97-AF65-F5344CB8AC3E}">
        <p14:creationId xmlns:p14="http://schemas.microsoft.com/office/powerpoint/2010/main" val="268140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323850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</a:rPr>
              <a:t>Food and minerals move through tubes formed by chains of cells, </a:t>
            </a:r>
            <a:r>
              <a:rPr lang="en-US" sz="4000" b="1" dirty="0" smtClean="0">
                <a:solidFill>
                  <a:srgbClr val="000000"/>
                </a:solidFill>
                <a:latin typeface="Arial" charset="0"/>
              </a:rPr>
              <a:t>sieve-tube members</a:t>
            </a:r>
            <a:r>
              <a:rPr lang="en-US" sz="40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rial" charset="0"/>
              </a:rPr>
              <a:t>sieve plates</a:t>
            </a:r>
            <a:endParaRPr lang="en-US" sz="3600" dirty="0" smtClean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rial" charset="0"/>
              </a:rPr>
              <a:t>companion cell</a:t>
            </a:r>
            <a:endParaRPr lang="en-US" sz="36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352800" y="228600"/>
            <a:ext cx="2203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cs typeface="Times New Roman" charset="0"/>
              </a:rPr>
              <a:t>Phloem</a:t>
            </a:r>
          </a:p>
        </p:txBody>
      </p:sp>
    </p:spTree>
    <p:extLst>
      <p:ext uri="{BB962C8B-B14F-4D97-AF65-F5344CB8AC3E}">
        <p14:creationId xmlns:p14="http://schemas.microsoft.com/office/powerpoint/2010/main" val="171906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Phloem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762000"/>
            <a:ext cx="8686800" cy="5791200"/>
          </a:xfrm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Sieve-tube Members</a:t>
            </a:r>
          </a:p>
          <a:p>
            <a:pPr lvl="1" algn="just" eaLnBrk="1" hangingPunct="1">
              <a:defRPr/>
            </a:pPr>
            <a:r>
              <a:rPr lang="en-US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Characteristics</a:t>
            </a:r>
          </a:p>
          <a:p>
            <a:pPr lvl="2" algn="just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living cells arranged end-to-end to form food-conducting cells of the phloem</a:t>
            </a:r>
          </a:p>
          <a:p>
            <a:pPr lvl="2" algn="just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lack lignin in their cell walls</a:t>
            </a:r>
          </a:p>
          <a:p>
            <a:pPr lvl="2" algn="just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mature cells lack nuclei and other cellular organelles</a:t>
            </a:r>
          </a:p>
          <a:p>
            <a:pPr lvl="2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alive at functional maturity</a:t>
            </a:r>
          </a:p>
          <a:p>
            <a:pPr lvl="1" algn="just" eaLnBrk="1" hangingPunct="1">
              <a:defRPr/>
            </a:pPr>
            <a:r>
              <a:rPr lang="en-US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Functions</a:t>
            </a:r>
          </a:p>
          <a:p>
            <a:pPr lvl="2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transport products of photosynthesis</a:t>
            </a: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Phloem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762000"/>
            <a:ext cx="8686800" cy="57912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/>
          <a:lstStyle/>
          <a:p>
            <a:pPr algn="just" eaLnBrk="1" hangingPunct="1"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Companion Cells</a:t>
            </a:r>
          </a:p>
          <a:p>
            <a:pPr lvl="1" algn="just" eaLnBrk="1" hangingPunct="1">
              <a:defRPr/>
            </a:pPr>
            <a:r>
              <a:rPr lang="en-US" sz="320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Characteristics</a:t>
            </a:r>
          </a:p>
          <a:p>
            <a:pPr lvl="2" algn="just"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living cells adjacent to sieve-tube members</a:t>
            </a:r>
          </a:p>
          <a:p>
            <a:pPr lvl="2" algn="just"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connected to sieve-tube members via plasmodesmata</a:t>
            </a:r>
          </a:p>
          <a:p>
            <a:pPr lvl="1" algn="just" eaLnBrk="1" hangingPunct="1">
              <a:defRPr/>
            </a:pPr>
            <a:r>
              <a:rPr lang="en-US" sz="320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Functions</a:t>
            </a:r>
          </a:p>
          <a:p>
            <a:pPr lvl="2" algn="just"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support sieve-tube members</a:t>
            </a:r>
          </a:p>
          <a:p>
            <a:pPr lvl="2" algn="just"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may assist in sugar loading into sieve-tube members</a:t>
            </a:r>
            <a:endParaRPr lang="en-US" sz="280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3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35-09-Phloem-L.gif                                             00004136KARL's Pocketrans              B81D7FD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4"/>
          <a:stretch>
            <a:fillRect/>
          </a:stretch>
        </p:blipFill>
        <p:spPr bwMode="auto">
          <a:xfrm>
            <a:off x="152400" y="1587500"/>
            <a:ext cx="87630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69925" y="244475"/>
            <a:ext cx="7258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Times New Roman" charset="0"/>
              </a:rPr>
              <a:t>Food conducting cells of the phloem</a:t>
            </a:r>
          </a:p>
        </p:txBody>
      </p:sp>
    </p:spTree>
    <p:extLst>
      <p:ext uri="{BB962C8B-B14F-4D97-AF65-F5344CB8AC3E}">
        <p14:creationId xmlns:p14="http://schemas.microsoft.com/office/powerpoint/2010/main" val="984431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Macintosh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Xylem</vt:lpstr>
      <vt:lpstr>Xylem</vt:lpstr>
      <vt:lpstr>PowerPoint Presentation</vt:lpstr>
      <vt:lpstr>PowerPoint Presentation</vt:lpstr>
      <vt:lpstr>Phloem</vt:lpstr>
      <vt:lpstr>Phloem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Rath</dc:creator>
  <cp:lastModifiedBy>Nicholas Rath</cp:lastModifiedBy>
  <cp:revision>1</cp:revision>
  <dcterms:created xsi:type="dcterms:W3CDTF">2016-02-12T17:22:40Z</dcterms:created>
  <dcterms:modified xsi:type="dcterms:W3CDTF">2016-02-12T17:22:52Z</dcterms:modified>
</cp:coreProperties>
</file>