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slides/slide6.xml" ContentType="application/vnd.openxmlformats-officedocument.presentationml.slide+xml"/>
  <Override PartName="/ppt/slideLayouts/slideLayout7.xml" ContentType="application/vnd.openxmlformats-officedocument.presentationml.slideLayout+xml"/>
  <Override PartName="/ppt/theme/theme3.xml" ContentType="application/vnd.openxmlformats-officedocument.them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6"/>
  </p:notesMasterIdLst>
  <p:handoutMasterIdLst>
    <p:handoutMasterId r:id="rId17"/>
  </p:handoutMasterIdLst>
  <p:sldIdLst>
    <p:sldId id="365" r:id="rId2"/>
    <p:sldId id="367" r:id="rId3"/>
    <p:sldId id="369" r:id="rId4"/>
    <p:sldId id="378" r:id="rId5"/>
    <p:sldId id="379" r:id="rId6"/>
    <p:sldId id="389" r:id="rId7"/>
    <p:sldId id="368" r:id="rId8"/>
    <p:sldId id="370" r:id="rId9"/>
    <p:sldId id="386" r:id="rId10"/>
    <p:sldId id="385" r:id="rId11"/>
    <p:sldId id="384" r:id="rId12"/>
    <p:sldId id="382" r:id="rId13"/>
    <p:sldId id="383" r:id="rId14"/>
    <p:sldId id="387" r:id="rId1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FFF"/>
    <a:srgbClr val="FFFF00"/>
    <a:srgbClr val="008040"/>
    <a:srgbClr val="00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32787"/>
    <p:restoredTop sz="90929"/>
  </p:normalViewPr>
  <p:slideViewPr>
    <p:cSldViewPr>
      <p:cViewPr varScale="1">
        <p:scale>
          <a:sx n="112" d="100"/>
          <a:sy n="112" d="100"/>
        </p:scale>
        <p:origin x="-168"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en-US"/>
              <a:t>Ellyn Daugherty</a:t>
            </a:r>
          </a:p>
          <a:p>
            <a:pPr>
              <a:defRPr/>
            </a:pPr>
            <a:r>
              <a:rPr lang="en-US"/>
              <a:t>aeedaugher@aol.com</a:t>
            </a:r>
          </a:p>
        </p:txBody>
      </p:sp>
      <p:sp>
        <p:nvSpPr>
          <p:cNvPr id="14339" name="Rectangle 3"/>
          <p:cNvSpPr>
            <a:spLocks noGrp="1" noChangeArrowheads="1"/>
          </p:cNvSpPr>
          <p:nvPr>
            <p:ph type="dt" sz="quarter" idx="1"/>
          </p:nvPr>
        </p:nvSpPr>
        <p:spPr bwMode="auto">
          <a:xfrm>
            <a:off x="3657600" y="0"/>
            <a:ext cx="319881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1"/>
            </a:lvl1pPr>
          </a:lstStyle>
          <a:p>
            <a:pPr>
              <a:defRPr/>
            </a:pPr>
            <a:r>
              <a:rPr lang="en-US"/>
              <a:t>Biotechnology: Science for the New Millennium</a:t>
            </a:r>
          </a:p>
          <a:p>
            <a:pPr>
              <a:defRPr/>
            </a:pPr>
            <a:r>
              <a:rPr lang="en-US"/>
              <a:t>www.emcp.com/biotech</a:t>
            </a:r>
          </a:p>
        </p:txBody>
      </p:sp>
      <p:sp>
        <p:nvSpPr>
          <p:cNvPr id="143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a:t>San Mateo Biotechnology Career Pathway</a:t>
            </a:r>
          </a:p>
          <a:p>
            <a:pPr>
              <a:defRPr/>
            </a:pPr>
            <a:r>
              <a:rPr lang="en-US"/>
              <a:t>www.SMBiotech.com</a:t>
            </a:r>
          </a:p>
        </p:txBody>
      </p:sp>
      <p:sp>
        <p:nvSpPr>
          <p:cNvPr id="143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r>
              <a:rPr lang="en-US"/>
              <a:t>www.BiotechEd.com</a:t>
            </a:r>
          </a:p>
          <a:p>
            <a:pPr>
              <a:defRPr/>
            </a:pPr>
            <a:r>
              <a:rPr lang="en-US"/>
              <a:t>www.sargentwelch.com/biotech</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45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458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134747E-530C-8D49-925F-6FACFF4D9C8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586AB5-F3A6-EE40-945E-172BA351B98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19EEA6-BFE3-1A4E-8832-274BD70FC46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43E08B-B1DA-494B-B6CD-3C36AC5C181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523BA1-DB38-7A40-A28D-4BF8E60AFAD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01C435-EF47-2641-814D-9EF7AE3A329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8BDBDC-0EA5-DD42-9C5B-DE9561AFE4A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392C004-72DD-494D-BA4D-B164EB720DF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5229970-21EE-4746-874B-9D32A065268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7A99A97-22CE-C14B-B64E-596A7128D00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8B4C36-5BD9-8847-AC6A-29A99713B7A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E23C2B-28D1-9A46-86BC-82A2AC98C36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chemeClr val="bg1"/>
            </a:gs>
            <a:gs pos="100000">
              <a:srgbClr val="FFFFFF"/>
            </a:gs>
          </a:gsLst>
          <a:lin ang="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183885E-C302-164F-876C-4E8736E9248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026"/>
          <p:cNvSpPr>
            <a:spLocks noGrp="1" noChangeArrowheads="1"/>
          </p:cNvSpPr>
          <p:nvPr>
            <p:ph type="subTitle" idx="1"/>
          </p:nvPr>
        </p:nvSpPr>
        <p:spPr>
          <a:xfrm>
            <a:off x="762000" y="4572000"/>
            <a:ext cx="3733800" cy="2286000"/>
          </a:xfrm>
        </p:spPr>
        <p:txBody>
          <a:bodyPr/>
          <a:lstStyle/>
          <a:p>
            <a:pPr eaLnBrk="1" hangingPunct="1"/>
            <a:endParaRPr lang="en-US" sz="2000" dirty="0">
              <a:solidFill>
                <a:schemeClr val="accent2"/>
              </a:solidFill>
              <a:latin typeface="Arial" charset="0"/>
            </a:endParaRPr>
          </a:p>
        </p:txBody>
      </p:sp>
      <p:sp>
        <p:nvSpPr>
          <p:cNvPr id="15363" name="Text Box 1027"/>
          <p:cNvSpPr txBox="1">
            <a:spLocks noChangeArrowheads="1"/>
          </p:cNvSpPr>
          <p:nvPr/>
        </p:nvSpPr>
        <p:spPr bwMode="auto">
          <a:xfrm>
            <a:off x="4251325" y="517525"/>
            <a:ext cx="184150" cy="457200"/>
          </a:xfrm>
          <a:prstGeom prst="rect">
            <a:avLst/>
          </a:prstGeom>
          <a:noFill/>
          <a:ln w="12700" cap="sq">
            <a:noFill/>
            <a:miter lim="800000"/>
            <a:headEnd type="none" w="sm" len="sm"/>
            <a:tailEnd type="none" w="sm" len="sm"/>
          </a:ln>
        </p:spPr>
        <p:txBody>
          <a:bodyPr wrap="none">
            <a:prstTxWarp prst="textNoShape">
              <a:avLst/>
            </a:prstTxWarp>
            <a:spAutoFit/>
          </a:bodyPr>
          <a:lstStyle/>
          <a:p>
            <a:pPr eaLnBrk="0" hangingPunct="0"/>
            <a:endParaRPr lang="en-US">
              <a:latin typeface="Times" charset="0"/>
            </a:endParaRPr>
          </a:p>
        </p:txBody>
      </p:sp>
      <p:sp>
        <p:nvSpPr>
          <p:cNvPr id="15364" name="Text Box 1028"/>
          <p:cNvSpPr txBox="1">
            <a:spLocks noChangeArrowheads="1"/>
          </p:cNvSpPr>
          <p:nvPr/>
        </p:nvSpPr>
        <p:spPr bwMode="auto">
          <a:xfrm>
            <a:off x="1508125" y="746125"/>
            <a:ext cx="184150" cy="457200"/>
          </a:xfrm>
          <a:prstGeom prst="rect">
            <a:avLst/>
          </a:prstGeom>
          <a:noFill/>
          <a:ln w="12700" cap="sq">
            <a:noFill/>
            <a:miter lim="800000"/>
            <a:headEnd type="none" w="sm" len="sm"/>
            <a:tailEnd type="none" w="sm" len="sm"/>
          </a:ln>
        </p:spPr>
        <p:txBody>
          <a:bodyPr wrap="none">
            <a:prstTxWarp prst="textNoShape">
              <a:avLst/>
            </a:prstTxWarp>
            <a:spAutoFit/>
          </a:bodyPr>
          <a:lstStyle/>
          <a:p>
            <a:pPr eaLnBrk="0" hangingPunct="0"/>
            <a:endParaRPr lang="en-US">
              <a:latin typeface="Times" charset="0"/>
            </a:endParaRPr>
          </a:p>
        </p:txBody>
      </p:sp>
      <p:sp>
        <p:nvSpPr>
          <p:cNvPr id="15365" name="Text Box 1029"/>
          <p:cNvSpPr txBox="1">
            <a:spLocks noChangeArrowheads="1"/>
          </p:cNvSpPr>
          <p:nvPr/>
        </p:nvSpPr>
        <p:spPr bwMode="auto">
          <a:xfrm>
            <a:off x="1584325" y="1812925"/>
            <a:ext cx="184150" cy="457200"/>
          </a:xfrm>
          <a:prstGeom prst="rect">
            <a:avLst/>
          </a:prstGeom>
          <a:noFill/>
          <a:ln w="12700" cap="sq">
            <a:noFill/>
            <a:miter lim="800000"/>
            <a:headEnd type="none" w="sm" len="sm"/>
            <a:tailEnd type="none" w="sm" len="sm"/>
          </a:ln>
        </p:spPr>
        <p:txBody>
          <a:bodyPr wrap="none">
            <a:prstTxWarp prst="textNoShape">
              <a:avLst/>
            </a:prstTxWarp>
            <a:spAutoFit/>
          </a:bodyPr>
          <a:lstStyle/>
          <a:p>
            <a:pPr eaLnBrk="0" hangingPunct="0"/>
            <a:endParaRPr lang="en-US">
              <a:latin typeface="Times" charset="0"/>
            </a:endParaRPr>
          </a:p>
        </p:txBody>
      </p:sp>
      <p:sp>
        <p:nvSpPr>
          <p:cNvPr id="15366" name="Text Box 1031"/>
          <p:cNvSpPr txBox="1">
            <a:spLocks noChangeArrowheads="1"/>
          </p:cNvSpPr>
          <p:nvPr/>
        </p:nvSpPr>
        <p:spPr bwMode="auto">
          <a:xfrm>
            <a:off x="2574925" y="1889125"/>
            <a:ext cx="184150" cy="457200"/>
          </a:xfrm>
          <a:prstGeom prst="rect">
            <a:avLst/>
          </a:prstGeom>
          <a:noFill/>
          <a:ln w="12700" cap="sq">
            <a:noFill/>
            <a:miter lim="800000"/>
            <a:headEnd type="none" w="sm" len="sm"/>
            <a:tailEnd type="none" w="sm" len="sm"/>
          </a:ln>
        </p:spPr>
        <p:txBody>
          <a:bodyPr wrap="none">
            <a:prstTxWarp prst="textNoShape">
              <a:avLst/>
            </a:prstTxWarp>
            <a:spAutoFit/>
          </a:bodyPr>
          <a:lstStyle/>
          <a:p>
            <a:pPr eaLnBrk="0" hangingPunct="0"/>
            <a:endParaRPr lang="en-US">
              <a:latin typeface="Times" charset="0"/>
            </a:endParaRPr>
          </a:p>
        </p:txBody>
      </p:sp>
      <p:sp>
        <p:nvSpPr>
          <p:cNvPr id="15367" name="Text Box 1032"/>
          <p:cNvSpPr txBox="1">
            <a:spLocks noChangeArrowheads="1"/>
          </p:cNvSpPr>
          <p:nvPr/>
        </p:nvSpPr>
        <p:spPr bwMode="auto">
          <a:xfrm>
            <a:off x="2590800" y="1828800"/>
            <a:ext cx="184150" cy="457200"/>
          </a:xfrm>
          <a:prstGeom prst="rect">
            <a:avLst/>
          </a:prstGeom>
          <a:noFill/>
          <a:ln w="12700" cap="sq">
            <a:noFill/>
            <a:miter lim="800000"/>
            <a:headEnd type="none" w="sm" len="sm"/>
            <a:tailEnd type="none" w="sm" len="sm"/>
          </a:ln>
        </p:spPr>
        <p:txBody>
          <a:bodyPr wrap="none">
            <a:prstTxWarp prst="textNoShape">
              <a:avLst/>
            </a:prstTxWarp>
            <a:spAutoFit/>
          </a:bodyPr>
          <a:lstStyle/>
          <a:p>
            <a:pPr eaLnBrk="0" hangingPunct="0"/>
            <a:endParaRPr lang="en-US">
              <a:latin typeface="Times" charset="0"/>
            </a:endParaRPr>
          </a:p>
        </p:txBody>
      </p:sp>
      <p:sp>
        <p:nvSpPr>
          <p:cNvPr id="15368" name="Text Box 1033"/>
          <p:cNvSpPr txBox="1">
            <a:spLocks noChangeArrowheads="1"/>
          </p:cNvSpPr>
          <p:nvPr/>
        </p:nvSpPr>
        <p:spPr bwMode="auto">
          <a:xfrm>
            <a:off x="3565525" y="2498725"/>
            <a:ext cx="184150" cy="457200"/>
          </a:xfrm>
          <a:prstGeom prst="rect">
            <a:avLst/>
          </a:prstGeom>
          <a:noFill/>
          <a:ln w="12700" cap="sq">
            <a:noFill/>
            <a:miter lim="800000"/>
            <a:headEnd type="none" w="sm" len="sm"/>
            <a:tailEnd type="none" w="sm" len="sm"/>
          </a:ln>
        </p:spPr>
        <p:txBody>
          <a:bodyPr wrap="none">
            <a:prstTxWarp prst="textNoShape">
              <a:avLst/>
            </a:prstTxWarp>
            <a:spAutoFit/>
          </a:bodyPr>
          <a:lstStyle/>
          <a:p>
            <a:pPr eaLnBrk="0" hangingPunct="0"/>
            <a:endParaRPr lang="en-US">
              <a:latin typeface="Times" charset="0"/>
            </a:endParaRPr>
          </a:p>
        </p:txBody>
      </p:sp>
      <p:sp>
        <p:nvSpPr>
          <p:cNvPr id="15369" name="Text Box 1034"/>
          <p:cNvSpPr txBox="1">
            <a:spLocks noChangeArrowheads="1"/>
          </p:cNvSpPr>
          <p:nvPr/>
        </p:nvSpPr>
        <p:spPr bwMode="auto">
          <a:xfrm>
            <a:off x="8442325" y="2803525"/>
            <a:ext cx="184150" cy="457200"/>
          </a:xfrm>
          <a:prstGeom prst="rect">
            <a:avLst/>
          </a:prstGeom>
          <a:noFill/>
          <a:ln w="12700" cap="sq">
            <a:noFill/>
            <a:miter lim="800000"/>
            <a:headEnd type="none" w="sm" len="sm"/>
            <a:tailEnd type="none" w="sm" len="sm"/>
          </a:ln>
        </p:spPr>
        <p:txBody>
          <a:bodyPr wrap="none">
            <a:prstTxWarp prst="textNoShape">
              <a:avLst/>
            </a:prstTxWarp>
            <a:spAutoFit/>
          </a:bodyPr>
          <a:lstStyle/>
          <a:p>
            <a:pPr eaLnBrk="0" hangingPunct="0"/>
            <a:endParaRPr lang="en-US">
              <a:latin typeface="Times" charset="0"/>
            </a:endParaRPr>
          </a:p>
        </p:txBody>
      </p:sp>
      <p:sp>
        <p:nvSpPr>
          <p:cNvPr id="15370" name="Text Box 1035"/>
          <p:cNvSpPr txBox="1">
            <a:spLocks noChangeArrowheads="1"/>
          </p:cNvSpPr>
          <p:nvPr/>
        </p:nvSpPr>
        <p:spPr bwMode="auto">
          <a:xfrm>
            <a:off x="2743200" y="1447800"/>
            <a:ext cx="184150" cy="457200"/>
          </a:xfrm>
          <a:prstGeom prst="rect">
            <a:avLst/>
          </a:prstGeom>
          <a:noFill/>
          <a:ln w="12700" cap="sq">
            <a:noFill/>
            <a:miter lim="800000"/>
            <a:headEnd type="none" w="sm" len="sm"/>
            <a:tailEnd type="none" w="sm" len="sm"/>
          </a:ln>
        </p:spPr>
        <p:txBody>
          <a:bodyPr wrap="none">
            <a:prstTxWarp prst="textNoShape">
              <a:avLst/>
            </a:prstTxWarp>
            <a:spAutoFit/>
          </a:bodyPr>
          <a:lstStyle/>
          <a:p>
            <a:pPr eaLnBrk="0" hangingPunct="0"/>
            <a:endParaRPr lang="en-US">
              <a:latin typeface="Times" charset="0"/>
            </a:endParaRPr>
          </a:p>
        </p:txBody>
      </p:sp>
      <p:sp>
        <p:nvSpPr>
          <p:cNvPr id="15371" name="Text Box 1036"/>
          <p:cNvSpPr txBox="1">
            <a:spLocks noChangeArrowheads="1"/>
          </p:cNvSpPr>
          <p:nvPr/>
        </p:nvSpPr>
        <p:spPr bwMode="auto">
          <a:xfrm>
            <a:off x="2574925" y="2270125"/>
            <a:ext cx="184150" cy="457200"/>
          </a:xfrm>
          <a:prstGeom prst="rect">
            <a:avLst/>
          </a:prstGeom>
          <a:noFill/>
          <a:ln w="12700" cap="sq">
            <a:noFill/>
            <a:miter lim="800000"/>
            <a:headEnd type="none" w="sm" len="sm"/>
            <a:tailEnd type="none" w="sm" len="sm"/>
          </a:ln>
        </p:spPr>
        <p:txBody>
          <a:bodyPr wrap="none">
            <a:prstTxWarp prst="textNoShape">
              <a:avLst/>
            </a:prstTxWarp>
            <a:spAutoFit/>
          </a:bodyPr>
          <a:lstStyle/>
          <a:p>
            <a:pPr eaLnBrk="0" hangingPunct="0"/>
            <a:endParaRPr lang="en-US">
              <a:latin typeface="Times" charset="0"/>
            </a:endParaRPr>
          </a:p>
        </p:txBody>
      </p:sp>
      <p:sp>
        <p:nvSpPr>
          <p:cNvPr id="15372" name="Text Box 1037"/>
          <p:cNvSpPr txBox="1">
            <a:spLocks noChangeArrowheads="1"/>
          </p:cNvSpPr>
          <p:nvPr/>
        </p:nvSpPr>
        <p:spPr bwMode="auto">
          <a:xfrm>
            <a:off x="7620000" y="3124200"/>
            <a:ext cx="184150" cy="457200"/>
          </a:xfrm>
          <a:prstGeom prst="rect">
            <a:avLst/>
          </a:prstGeom>
          <a:noFill/>
          <a:ln w="12700" cap="sq">
            <a:noFill/>
            <a:miter lim="800000"/>
            <a:headEnd type="none" w="sm" len="sm"/>
            <a:tailEnd type="none" w="sm" len="sm"/>
          </a:ln>
        </p:spPr>
        <p:txBody>
          <a:bodyPr wrap="none">
            <a:prstTxWarp prst="textNoShape">
              <a:avLst/>
            </a:prstTxWarp>
            <a:spAutoFit/>
          </a:bodyPr>
          <a:lstStyle/>
          <a:p>
            <a:pPr eaLnBrk="0" hangingPunct="0"/>
            <a:endParaRPr lang="en-US">
              <a:latin typeface="Times" charset="0"/>
            </a:endParaRPr>
          </a:p>
        </p:txBody>
      </p:sp>
      <p:sp>
        <p:nvSpPr>
          <p:cNvPr id="15373" name="Text Box 1038"/>
          <p:cNvSpPr txBox="1">
            <a:spLocks noChangeArrowheads="1"/>
          </p:cNvSpPr>
          <p:nvPr/>
        </p:nvSpPr>
        <p:spPr bwMode="auto">
          <a:xfrm>
            <a:off x="7908925" y="3565525"/>
            <a:ext cx="184150" cy="457200"/>
          </a:xfrm>
          <a:prstGeom prst="rect">
            <a:avLst/>
          </a:prstGeom>
          <a:noFill/>
          <a:ln w="12700" cap="sq">
            <a:noFill/>
            <a:miter lim="800000"/>
            <a:headEnd type="none" w="sm" len="sm"/>
            <a:tailEnd type="none" w="sm" len="sm"/>
          </a:ln>
        </p:spPr>
        <p:txBody>
          <a:bodyPr wrap="none">
            <a:prstTxWarp prst="textNoShape">
              <a:avLst/>
            </a:prstTxWarp>
            <a:spAutoFit/>
          </a:bodyPr>
          <a:lstStyle/>
          <a:p>
            <a:pPr eaLnBrk="0" hangingPunct="0"/>
            <a:endParaRPr lang="en-US">
              <a:latin typeface="Times" charset="0"/>
            </a:endParaRPr>
          </a:p>
        </p:txBody>
      </p:sp>
      <p:sp>
        <p:nvSpPr>
          <p:cNvPr id="15374" name="Text Box 1039"/>
          <p:cNvSpPr txBox="1">
            <a:spLocks noChangeArrowheads="1"/>
          </p:cNvSpPr>
          <p:nvPr/>
        </p:nvSpPr>
        <p:spPr bwMode="auto">
          <a:xfrm>
            <a:off x="3870325" y="3336925"/>
            <a:ext cx="184150" cy="457200"/>
          </a:xfrm>
          <a:prstGeom prst="rect">
            <a:avLst/>
          </a:prstGeom>
          <a:noFill/>
          <a:ln w="12700" cap="sq">
            <a:noFill/>
            <a:miter lim="800000"/>
            <a:headEnd type="none" w="sm" len="sm"/>
            <a:tailEnd type="none" w="sm" len="sm"/>
          </a:ln>
        </p:spPr>
        <p:txBody>
          <a:bodyPr wrap="none">
            <a:prstTxWarp prst="textNoShape">
              <a:avLst/>
            </a:prstTxWarp>
            <a:spAutoFit/>
          </a:bodyPr>
          <a:lstStyle/>
          <a:p>
            <a:pPr eaLnBrk="0" hangingPunct="0"/>
            <a:endParaRPr lang="en-US">
              <a:latin typeface="Times" charset="0"/>
            </a:endParaRPr>
          </a:p>
        </p:txBody>
      </p:sp>
      <p:sp>
        <p:nvSpPr>
          <p:cNvPr id="15375" name="Text Box 1040"/>
          <p:cNvSpPr txBox="1">
            <a:spLocks noChangeArrowheads="1"/>
          </p:cNvSpPr>
          <p:nvPr/>
        </p:nvSpPr>
        <p:spPr bwMode="auto">
          <a:xfrm>
            <a:off x="5546725" y="3717925"/>
            <a:ext cx="184150" cy="457200"/>
          </a:xfrm>
          <a:prstGeom prst="rect">
            <a:avLst/>
          </a:prstGeom>
          <a:noFill/>
          <a:ln w="12700" cap="sq">
            <a:noFill/>
            <a:miter lim="800000"/>
            <a:headEnd type="none" w="sm" len="sm"/>
            <a:tailEnd type="none" w="sm" len="sm"/>
          </a:ln>
        </p:spPr>
        <p:txBody>
          <a:bodyPr wrap="none">
            <a:prstTxWarp prst="textNoShape">
              <a:avLst/>
            </a:prstTxWarp>
            <a:spAutoFit/>
          </a:bodyPr>
          <a:lstStyle/>
          <a:p>
            <a:pPr eaLnBrk="0" hangingPunct="0"/>
            <a:endParaRPr lang="en-US">
              <a:latin typeface="Times" charset="0"/>
            </a:endParaRPr>
          </a:p>
        </p:txBody>
      </p:sp>
      <p:sp>
        <p:nvSpPr>
          <p:cNvPr id="15376" name="Text Box 1041"/>
          <p:cNvSpPr txBox="1">
            <a:spLocks noChangeArrowheads="1"/>
          </p:cNvSpPr>
          <p:nvPr/>
        </p:nvSpPr>
        <p:spPr bwMode="auto">
          <a:xfrm>
            <a:off x="6384925" y="3717925"/>
            <a:ext cx="184150" cy="457200"/>
          </a:xfrm>
          <a:prstGeom prst="rect">
            <a:avLst/>
          </a:prstGeom>
          <a:noFill/>
          <a:ln w="12700" cap="sq">
            <a:noFill/>
            <a:miter lim="800000"/>
            <a:headEnd type="none" w="sm" len="sm"/>
            <a:tailEnd type="none" w="sm" len="sm"/>
          </a:ln>
        </p:spPr>
        <p:txBody>
          <a:bodyPr wrap="none">
            <a:prstTxWarp prst="textNoShape">
              <a:avLst/>
            </a:prstTxWarp>
            <a:spAutoFit/>
          </a:bodyPr>
          <a:lstStyle/>
          <a:p>
            <a:pPr eaLnBrk="0" hangingPunct="0"/>
            <a:endParaRPr lang="en-US">
              <a:latin typeface="Times" charset="0"/>
            </a:endParaRPr>
          </a:p>
        </p:txBody>
      </p:sp>
      <p:sp>
        <p:nvSpPr>
          <p:cNvPr id="15377" name="Rectangle 1042"/>
          <p:cNvSpPr>
            <a:spLocks noChangeArrowheads="1"/>
          </p:cNvSpPr>
          <p:nvPr/>
        </p:nvSpPr>
        <p:spPr bwMode="auto">
          <a:xfrm>
            <a:off x="152400" y="6508750"/>
            <a:ext cx="8763000" cy="304800"/>
          </a:xfrm>
          <a:prstGeom prst="rect">
            <a:avLst/>
          </a:prstGeom>
          <a:noFill/>
          <a:ln w="9525">
            <a:noFill/>
            <a:miter lim="800000"/>
            <a:headEnd/>
            <a:tailEnd/>
          </a:ln>
        </p:spPr>
        <p:txBody>
          <a:bodyPr wrap="none" lIns="46038" tIns="46038" rIns="46038" bIns="46038">
            <a:prstTxWarp prst="textNoShape">
              <a:avLst/>
            </a:prstTxWarp>
          </a:bodyPr>
          <a:lstStyle/>
          <a:p>
            <a:pPr eaLnBrk="0" hangingPunct="0"/>
            <a:endParaRPr kumimoji="1" lang="en-US" sz="1400"/>
          </a:p>
        </p:txBody>
      </p:sp>
      <p:pic>
        <p:nvPicPr>
          <p:cNvPr id="15378" name="Picture 1044"/>
          <p:cNvPicPr>
            <a:picLocks noChangeAspect="1" noChangeArrowheads="1"/>
          </p:cNvPicPr>
          <p:nvPr/>
        </p:nvPicPr>
        <p:blipFill>
          <a:blip r:embed="rId2"/>
          <a:srcRect/>
          <a:stretch>
            <a:fillRect/>
          </a:stretch>
        </p:blipFill>
        <p:spPr bwMode="auto">
          <a:xfrm>
            <a:off x="5562600" y="1665288"/>
            <a:ext cx="1665288" cy="2144712"/>
          </a:xfrm>
          <a:prstGeom prst="rect">
            <a:avLst/>
          </a:prstGeom>
          <a:noFill/>
          <a:ln w="9525">
            <a:noFill/>
            <a:miter lim="800000"/>
            <a:headEnd/>
            <a:tailEnd/>
          </a:ln>
        </p:spPr>
      </p:pic>
      <p:pic>
        <p:nvPicPr>
          <p:cNvPr id="15379" name="Picture 1045"/>
          <p:cNvPicPr>
            <a:picLocks noChangeAspect="1" noChangeArrowheads="1"/>
          </p:cNvPicPr>
          <p:nvPr/>
        </p:nvPicPr>
        <p:blipFill>
          <a:blip r:embed="rId3"/>
          <a:srcRect/>
          <a:stretch>
            <a:fillRect/>
          </a:stretch>
        </p:blipFill>
        <p:spPr bwMode="auto">
          <a:xfrm>
            <a:off x="6324600" y="2743200"/>
            <a:ext cx="1547813" cy="1981200"/>
          </a:xfrm>
          <a:prstGeom prst="rect">
            <a:avLst/>
          </a:prstGeom>
          <a:noFill/>
          <a:ln w="9525">
            <a:noFill/>
            <a:miter lim="800000"/>
            <a:headEnd/>
            <a:tailEnd/>
          </a:ln>
        </p:spPr>
      </p:pic>
      <p:pic>
        <p:nvPicPr>
          <p:cNvPr id="15380" name="Picture 1046" descr="Biotech-Encore-CD"/>
          <p:cNvPicPr>
            <a:picLocks noChangeAspect="1" noChangeArrowheads="1"/>
          </p:cNvPicPr>
          <p:nvPr/>
        </p:nvPicPr>
        <p:blipFill>
          <a:blip r:embed="rId4"/>
          <a:srcRect/>
          <a:stretch>
            <a:fillRect/>
          </a:stretch>
        </p:blipFill>
        <p:spPr bwMode="auto">
          <a:xfrm>
            <a:off x="5638800" y="4191000"/>
            <a:ext cx="898525" cy="914400"/>
          </a:xfrm>
          <a:prstGeom prst="rect">
            <a:avLst/>
          </a:prstGeom>
          <a:noFill/>
          <a:ln w="9525">
            <a:noFill/>
            <a:miter lim="800000"/>
            <a:headEnd/>
            <a:tailEnd/>
          </a:ln>
        </p:spPr>
      </p:pic>
      <p:sp>
        <p:nvSpPr>
          <p:cNvPr id="15381" name="Rectangle 1047"/>
          <p:cNvSpPr>
            <a:spLocks noChangeArrowheads="1"/>
          </p:cNvSpPr>
          <p:nvPr/>
        </p:nvSpPr>
        <p:spPr bwMode="auto">
          <a:xfrm>
            <a:off x="5410200" y="5410200"/>
            <a:ext cx="3124200" cy="1249363"/>
          </a:xfrm>
          <a:prstGeom prst="rect">
            <a:avLst/>
          </a:prstGeom>
          <a:noFill/>
          <a:ln w="12700" cap="sq">
            <a:noFill/>
            <a:miter lim="800000"/>
            <a:headEnd type="none" w="sm" len="sm"/>
            <a:tailEnd type="none" w="sm" len="sm"/>
          </a:ln>
        </p:spPr>
        <p:txBody>
          <a:bodyPr>
            <a:prstTxWarp prst="textNoShape">
              <a:avLst/>
            </a:prstTxWarp>
            <a:spAutoFit/>
          </a:bodyPr>
          <a:lstStyle/>
          <a:p>
            <a:pPr marL="166688" indent="-166688" eaLnBrk="0" hangingPunct="0">
              <a:lnSpc>
                <a:spcPct val="90000"/>
              </a:lnSpc>
              <a:spcBef>
                <a:spcPct val="20000"/>
              </a:spcBef>
              <a:buClr>
                <a:srgbClr val="1C07FF"/>
              </a:buClr>
              <a:buFont typeface="Times" charset="0"/>
              <a:buChar char="•"/>
            </a:pPr>
            <a:r>
              <a:rPr kumimoji="1" lang="en-US" sz="1800">
                <a:latin typeface="Arial" charset="0"/>
              </a:rPr>
              <a:t>Text - Chapter 3</a:t>
            </a:r>
          </a:p>
          <a:p>
            <a:pPr marL="166688" indent="-166688" eaLnBrk="0" hangingPunct="0">
              <a:lnSpc>
                <a:spcPct val="90000"/>
              </a:lnSpc>
              <a:spcBef>
                <a:spcPct val="20000"/>
              </a:spcBef>
              <a:buClr>
                <a:srgbClr val="1C07FF"/>
              </a:buClr>
              <a:buFont typeface="Times" charset="0"/>
              <a:buChar char="•"/>
            </a:pPr>
            <a:r>
              <a:rPr kumimoji="1" lang="en-US" sz="1800">
                <a:latin typeface="Arial" charset="0"/>
              </a:rPr>
              <a:t>Lab Manual - Chapter 3</a:t>
            </a:r>
          </a:p>
          <a:p>
            <a:pPr marL="166688" indent="-166688" eaLnBrk="0" hangingPunct="0">
              <a:lnSpc>
                <a:spcPct val="90000"/>
              </a:lnSpc>
              <a:spcBef>
                <a:spcPct val="20000"/>
              </a:spcBef>
              <a:buClr>
                <a:srgbClr val="1C07FF"/>
              </a:buClr>
              <a:buFont typeface="Times" charset="0"/>
              <a:buChar char="•"/>
            </a:pPr>
            <a:r>
              <a:rPr kumimoji="1" lang="en-US" sz="1800">
                <a:latin typeface="Arial" charset="0"/>
              </a:rPr>
              <a:t>Student CD Tutorials</a:t>
            </a:r>
          </a:p>
          <a:p>
            <a:pPr marL="166688" indent="-166688" eaLnBrk="0" hangingPunct="0">
              <a:lnSpc>
                <a:spcPct val="90000"/>
              </a:lnSpc>
              <a:spcBef>
                <a:spcPct val="20000"/>
              </a:spcBef>
              <a:buClr>
                <a:srgbClr val="1C07FF"/>
              </a:buClr>
              <a:buFont typeface="Times" charset="0"/>
              <a:buChar char="•"/>
            </a:pPr>
            <a:r>
              <a:rPr kumimoji="1" lang="en-US" sz="1800">
                <a:latin typeface="Arial" charset="0"/>
              </a:rPr>
              <a:t>Course Planner</a:t>
            </a:r>
            <a:endParaRPr kumimoji="1" lang="en-US" sz="2000">
              <a:latin typeface="Arial" charset="0"/>
            </a:endParaRPr>
          </a:p>
        </p:txBody>
      </p:sp>
      <p:pic>
        <p:nvPicPr>
          <p:cNvPr id="15382" name="Picture 1050" descr="ED_Lab_author.jpg                                              0006E55APrettyWoman                    BF57A695:"/>
          <p:cNvPicPr>
            <a:picLocks noChangeAspect="1" noChangeArrowheads="1"/>
          </p:cNvPicPr>
          <p:nvPr/>
        </p:nvPicPr>
        <p:blipFill>
          <a:blip r:embed="rId5"/>
          <a:srcRect/>
          <a:stretch>
            <a:fillRect/>
          </a:stretch>
        </p:blipFill>
        <p:spPr bwMode="auto">
          <a:xfrm>
            <a:off x="1752600" y="1676400"/>
            <a:ext cx="1862138" cy="2782888"/>
          </a:xfrm>
          <a:prstGeom prst="rect">
            <a:avLst/>
          </a:prstGeom>
          <a:noFill/>
          <a:ln w="9525">
            <a:noFill/>
            <a:miter lim="800000"/>
            <a:headEnd/>
            <a:tailEnd/>
          </a:ln>
        </p:spPr>
      </p:pic>
      <p:sp>
        <p:nvSpPr>
          <p:cNvPr id="15383" name="Rectangle 1054"/>
          <p:cNvSpPr>
            <a:spLocks noGrp="1" noChangeArrowheads="1"/>
          </p:cNvSpPr>
          <p:nvPr>
            <p:ph type="ctrTitle"/>
          </p:nvPr>
        </p:nvSpPr>
        <p:spPr>
          <a:xfrm>
            <a:off x="0" y="0"/>
            <a:ext cx="9144000" cy="1143000"/>
          </a:xfrm>
        </p:spPr>
        <p:txBody>
          <a:bodyPr/>
          <a:lstStyle/>
          <a:p>
            <a:pPr eaLnBrk="1" hangingPunct="1"/>
            <a:r>
              <a:rPr kumimoji="1" lang="en-US" sz="2400" smtClean="0">
                <a:solidFill>
                  <a:schemeClr val="tx1"/>
                </a:solidFill>
                <a:latin typeface="Arial" charset="0"/>
              </a:rPr>
              <a:t>Pipetting Skill Assessment</a:t>
            </a:r>
            <a:r>
              <a:rPr kumimoji="1" lang="en-US" smtClean="0">
                <a:solidFill>
                  <a:schemeClr val="tx1"/>
                </a:solidFill>
                <a:latin typeface="Comic Sans MS" charset="0"/>
              </a:rPr>
              <a:t/>
            </a:r>
            <a:br>
              <a:rPr kumimoji="1" lang="en-US" smtClean="0">
                <a:solidFill>
                  <a:schemeClr val="tx1"/>
                </a:solidFill>
                <a:latin typeface="Comic Sans MS" charset="0"/>
              </a:rPr>
            </a:br>
            <a:r>
              <a:rPr kumimoji="1" lang="en-US" smtClean="0">
                <a:solidFill>
                  <a:schemeClr val="tx1"/>
                </a:solidFill>
                <a:latin typeface="Comic Sans MS" charset="0"/>
              </a:rPr>
              <a:t>Fun with Volume Measurement</a:t>
            </a:r>
            <a:endParaRPr lang="en-US" smtClean="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049463" y="228600"/>
            <a:ext cx="6103937" cy="1066800"/>
          </a:xfrm>
          <a:prstGeom prst="rect">
            <a:avLst/>
          </a:prstGeom>
          <a:noFill/>
          <a:ln w="9525">
            <a:noFill/>
            <a:miter lim="800000"/>
            <a:headEnd/>
            <a:tailEnd/>
          </a:ln>
        </p:spPr>
        <p:txBody>
          <a:bodyPr>
            <a:prstTxWarp prst="textNoShape">
              <a:avLst/>
            </a:prstTxWarp>
            <a:spAutoFit/>
          </a:bodyPr>
          <a:lstStyle/>
          <a:p>
            <a:endParaRPr lang="en-US" sz="3200" b="1">
              <a:solidFill>
                <a:schemeClr val="bg1"/>
              </a:solidFill>
            </a:endParaRPr>
          </a:p>
          <a:p>
            <a:r>
              <a:rPr lang="en-US" sz="3200">
                <a:solidFill>
                  <a:schemeClr val="bg1"/>
                </a:solidFill>
              </a:rPr>
              <a:t> </a:t>
            </a:r>
          </a:p>
        </p:txBody>
      </p:sp>
      <p:sp>
        <p:nvSpPr>
          <p:cNvPr id="25603" name="Rectangle 3"/>
          <p:cNvSpPr>
            <a:spLocks noGrp="1" noChangeArrowheads="1"/>
          </p:cNvSpPr>
          <p:nvPr>
            <p:ph type="title"/>
          </p:nvPr>
        </p:nvSpPr>
        <p:spPr>
          <a:xfrm>
            <a:off x="0" y="0"/>
            <a:ext cx="9144000" cy="1524000"/>
          </a:xfrm>
        </p:spPr>
        <p:txBody>
          <a:bodyPr/>
          <a:lstStyle/>
          <a:p>
            <a:pPr eaLnBrk="1" hangingPunct="1"/>
            <a:r>
              <a:rPr kumimoji="1" lang="en-US" sz="3600">
                <a:solidFill>
                  <a:schemeClr val="tx1"/>
                </a:solidFill>
                <a:latin typeface="Comic Sans MS" charset="0"/>
              </a:rPr>
              <a:t>Measuring Very Small Volumes with Micropipets</a:t>
            </a:r>
          </a:p>
        </p:txBody>
      </p:sp>
      <p:pic>
        <p:nvPicPr>
          <p:cNvPr id="25604" name="Picture 7" descr="Fig3_13_P10micropipet.jpg                                      00068DBFPrettyWoman                    BF57A695:"/>
          <p:cNvPicPr>
            <a:picLocks noChangeAspect="1" noChangeArrowheads="1"/>
          </p:cNvPicPr>
          <p:nvPr/>
        </p:nvPicPr>
        <p:blipFill>
          <a:blip r:embed="rId2"/>
          <a:srcRect/>
          <a:stretch>
            <a:fillRect/>
          </a:stretch>
        </p:blipFill>
        <p:spPr bwMode="auto">
          <a:xfrm>
            <a:off x="6705600" y="1295400"/>
            <a:ext cx="1487488" cy="4876800"/>
          </a:xfrm>
          <a:prstGeom prst="rect">
            <a:avLst/>
          </a:prstGeom>
          <a:noFill/>
          <a:ln w="9525">
            <a:noFill/>
            <a:miter lim="800000"/>
            <a:headEnd/>
            <a:tailEnd/>
          </a:ln>
        </p:spPr>
      </p:pic>
      <p:sp>
        <p:nvSpPr>
          <p:cNvPr id="25605" name="Text Box 10"/>
          <p:cNvSpPr txBox="1">
            <a:spLocks noChangeArrowheads="1"/>
          </p:cNvSpPr>
          <p:nvPr/>
        </p:nvSpPr>
        <p:spPr bwMode="auto">
          <a:xfrm>
            <a:off x="457200" y="2209800"/>
            <a:ext cx="6096000" cy="2073275"/>
          </a:xfrm>
          <a:prstGeom prst="rect">
            <a:avLst/>
          </a:prstGeom>
          <a:noFill/>
          <a:ln w="9525">
            <a:noFill/>
            <a:miter lim="800000"/>
            <a:headEnd/>
            <a:tailEnd/>
          </a:ln>
        </p:spPr>
        <p:txBody>
          <a:bodyPr>
            <a:prstTxWarp prst="textNoShape">
              <a:avLst/>
            </a:prstTxWarp>
            <a:spAutoFit/>
          </a:bodyPr>
          <a:lstStyle/>
          <a:p>
            <a:pPr marL="227013" indent="-227013">
              <a:spcBef>
                <a:spcPct val="50000"/>
              </a:spcBef>
              <a:buFontTx/>
              <a:buChar char="•"/>
            </a:pPr>
            <a:r>
              <a:rPr lang="en-US" sz="2000">
                <a:latin typeface="Arial" charset="0"/>
              </a:rPr>
              <a:t>Using the P-10 and white tips</a:t>
            </a:r>
          </a:p>
          <a:p>
            <a:pPr marL="227013" indent="-227013">
              <a:spcBef>
                <a:spcPct val="50000"/>
              </a:spcBef>
              <a:buFontTx/>
              <a:buChar char="•"/>
            </a:pPr>
            <a:r>
              <a:rPr lang="en-US" sz="2000">
                <a:latin typeface="Arial" charset="0"/>
              </a:rPr>
              <a:t>Each partner measures 9.85 µL of one dye into their own 1.7 mL tube.</a:t>
            </a:r>
          </a:p>
          <a:p>
            <a:pPr marL="227013" indent="-227013">
              <a:spcBef>
                <a:spcPct val="50000"/>
              </a:spcBef>
              <a:buFontTx/>
              <a:buChar char="•"/>
            </a:pPr>
            <a:r>
              <a:rPr lang="en-US" sz="2000">
                <a:latin typeface="Arial" charset="0"/>
              </a:rPr>
              <a:t>Demonstrate how to compare tube </a:t>
            </a:r>
          </a:p>
          <a:p>
            <a:pPr marL="227013" indent="-227013">
              <a:spcBef>
                <a:spcPct val="50000"/>
              </a:spcBef>
              <a:buFontTx/>
              <a:buChar char="•"/>
            </a:pPr>
            <a:r>
              <a:rPr lang="en-US" sz="2000">
                <a:latin typeface="Arial" charset="0"/>
              </a:rPr>
              <a:t>Demonstrate to check it by sucking it up</a:t>
            </a:r>
            <a:endParaRPr lang="en-US">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049463" y="228600"/>
            <a:ext cx="6103937" cy="1066800"/>
          </a:xfrm>
          <a:prstGeom prst="rect">
            <a:avLst/>
          </a:prstGeom>
          <a:noFill/>
          <a:ln w="9525">
            <a:noFill/>
            <a:miter lim="800000"/>
            <a:headEnd/>
            <a:tailEnd/>
          </a:ln>
        </p:spPr>
        <p:txBody>
          <a:bodyPr>
            <a:prstTxWarp prst="textNoShape">
              <a:avLst/>
            </a:prstTxWarp>
            <a:spAutoFit/>
          </a:bodyPr>
          <a:lstStyle/>
          <a:p>
            <a:endParaRPr lang="en-US" sz="3200" b="1">
              <a:solidFill>
                <a:schemeClr val="bg1"/>
              </a:solidFill>
            </a:endParaRPr>
          </a:p>
          <a:p>
            <a:r>
              <a:rPr lang="en-US" sz="3200">
                <a:solidFill>
                  <a:schemeClr val="bg1"/>
                </a:solidFill>
              </a:rPr>
              <a:t> </a:t>
            </a:r>
          </a:p>
        </p:txBody>
      </p:sp>
      <p:sp>
        <p:nvSpPr>
          <p:cNvPr id="26627" name="Rectangle 3"/>
          <p:cNvSpPr>
            <a:spLocks noGrp="1" noChangeArrowheads="1"/>
          </p:cNvSpPr>
          <p:nvPr>
            <p:ph type="title"/>
          </p:nvPr>
        </p:nvSpPr>
        <p:spPr>
          <a:xfrm>
            <a:off x="0" y="0"/>
            <a:ext cx="9144000" cy="1524000"/>
          </a:xfrm>
        </p:spPr>
        <p:txBody>
          <a:bodyPr/>
          <a:lstStyle/>
          <a:p>
            <a:pPr eaLnBrk="1" hangingPunct="1"/>
            <a:r>
              <a:rPr kumimoji="1" lang="en-US" sz="3600">
                <a:solidFill>
                  <a:schemeClr val="tx1"/>
                </a:solidFill>
                <a:latin typeface="Comic Sans MS" charset="0"/>
              </a:rPr>
              <a:t>Measuring Very Small Volumes with Micropipets</a:t>
            </a:r>
          </a:p>
        </p:txBody>
      </p:sp>
      <p:pic>
        <p:nvPicPr>
          <p:cNvPr id="26628" name="Picture 9" descr="Fig3_16_P1000reading520.jpg                                    00068DBFPrettyWoman                    BF57A695:"/>
          <p:cNvPicPr>
            <a:picLocks noChangeAspect="1" noChangeArrowheads="1"/>
          </p:cNvPicPr>
          <p:nvPr/>
        </p:nvPicPr>
        <p:blipFill>
          <a:blip r:embed="rId2"/>
          <a:srcRect/>
          <a:stretch>
            <a:fillRect/>
          </a:stretch>
        </p:blipFill>
        <p:spPr bwMode="auto">
          <a:xfrm>
            <a:off x="6477000" y="1295400"/>
            <a:ext cx="2359025" cy="4724400"/>
          </a:xfrm>
          <a:prstGeom prst="rect">
            <a:avLst/>
          </a:prstGeom>
          <a:noFill/>
          <a:ln w="9525">
            <a:noFill/>
            <a:miter lim="800000"/>
            <a:headEnd/>
            <a:tailEnd/>
          </a:ln>
        </p:spPr>
      </p:pic>
      <p:sp>
        <p:nvSpPr>
          <p:cNvPr id="26629" name="Text Box 10"/>
          <p:cNvSpPr txBox="1">
            <a:spLocks noChangeArrowheads="1"/>
          </p:cNvSpPr>
          <p:nvPr/>
        </p:nvSpPr>
        <p:spPr bwMode="auto">
          <a:xfrm>
            <a:off x="457200" y="2209800"/>
            <a:ext cx="6096000" cy="2073275"/>
          </a:xfrm>
          <a:prstGeom prst="rect">
            <a:avLst/>
          </a:prstGeom>
          <a:noFill/>
          <a:ln w="9525">
            <a:noFill/>
            <a:miter lim="800000"/>
            <a:headEnd/>
            <a:tailEnd/>
          </a:ln>
        </p:spPr>
        <p:txBody>
          <a:bodyPr>
            <a:prstTxWarp prst="textNoShape">
              <a:avLst/>
            </a:prstTxWarp>
            <a:spAutoFit/>
          </a:bodyPr>
          <a:lstStyle/>
          <a:p>
            <a:pPr marL="227013" indent="-227013">
              <a:spcBef>
                <a:spcPct val="50000"/>
              </a:spcBef>
              <a:buFontTx/>
              <a:buChar char="•"/>
            </a:pPr>
            <a:r>
              <a:rPr lang="en-US" sz="2000">
                <a:latin typeface="Arial" charset="0"/>
              </a:rPr>
              <a:t>Using the P-1000 and blue tips</a:t>
            </a:r>
          </a:p>
          <a:p>
            <a:pPr marL="227013" indent="-227013">
              <a:spcBef>
                <a:spcPct val="50000"/>
              </a:spcBef>
              <a:buFontTx/>
              <a:buChar char="•"/>
            </a:pPr>
            <a:r>
              <a:rPr lang="en-US" sz="2000">
                <a:latin typeface="Arial" charset="0"/>
              </a:rPr>
              <a:t>Each partner measures 333 µL of one dye into their own 1.7 mL tube.</a:t>
            </a:r>
          </a:p>
          <a:p>
            <a:pPr marL="227013" indent="-227013">
              <a:spcBef>
                <a:spcPct val="50000"/>
              </a:spcBef>
              <a:buFontTx/>
              <a:buChar char="•"/>
            </a:pPr>
            <a:r>
              <a:rPr lang="en-US" sz="2000">
                <a:latin typeface="Arial" charset="0"/>
              </a:rPr>
              <a:t>Demonstrate how to compare tube </a:t>
            </a:r>
          </a:p>
          <a:p>
            <a:pPr marL="227013" indent="-227013">
              <a:spcBef>
                <a:spcPct val="50000"/>
              </a:spcBef>
              <a:buFontTx/>
              <a:buChar char="•"/>
            </a:pPr>
            <a:r>
              <a:rPr lang="en-US" sz="2000">
                <a:latin typeface="Arial" charset="0"/>
              </a:rPr>
              <a:t>Demonstrate to check it by sucking it up</a:t>
            </a:r>
            <a:endParaRPr lang="en-US">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049463" y="228600"/>
            <a:ext cx="6103937" cy="1066800"/>
          </a:xfrm>
          <a:prstGeom prst="rect">
            <a:avLst/>
          </a:prstGeom>
          <a:noFill/>
          <a:ln w="9525">
            <a:noFill/>
            <a:miter lim="800000"/>
            <a:headEnd/>
            <a:tailEnd/>
          </a:ln>
        </p:spPr>
        <p:txBody>
          <a:bodyPr>
            <a:prstTxWarp prst="textNoShape">
              <a:avLst/>
            </a:prstTxWarp>
            <a:spAutoFit/>
          </a:bodyPr>
          <a:lstStyle/>
          <a:p>
            <a:endParaRPr lang="en-US" sz="3200" b="1">
              <a:solidFill>
                <a:schemeClr val="bg1"/>
              </a:solidFill>
            </a:endParaRPr>
          </a:p>
          <a:p>
            <a:r>
              <a:rPr lang="en-US" sz="3200">
                <a:solidFill>
                  <a:schemeClr val="bg1"/>
                </a:solidFill>
              </a:rPr>
              <a:t> </a:t>
            </a:r>
          </a:p>
        </p:txBody>
      </p:sp>
      <p:sp>
        <p:nvSpPr>
          <p:cNvPr id="27651" name="Rectangle 3"/>
          <p:cNvSpPr>
            <a:spLocks noGrp="1" noChangeArrowheads="1"/>
          </p:cNvSpPr>
          <p:nvPr>
            <p:ph type="title"/>
          </p:nvPr>
        </p:nvSpPr>
        <p:spPr>
          <a:xfrm>
            <a:off x="0" y="0"/>
            <a:ext cx="3200400" cy="3048000"/>
          </a:xfrm>
        </p:spPr>
        <p:txBody>
          <a:bodyPr/>
          <a:lstStyle/>
          <a:p>
            <a:pPr eaLnBrk="1" hangingPunct="1"/>
            <a:r>
              <a:rPr kumimoji="1" lang="en-US" sz="3600" smtClean="0">
                <a:solidFill>
                  <a:schemeClr val="tx1"/>
                </a:solidFill>
                <a:latin typeface="Comic Sans MS" charset="0"/>
              </a:rPr>
              <a:t>Now test your skill…. </a:t>
            </a:r>
            <a:br>
              <a:rPr kumimoji="1" lang="en-US" sz="3600" smtClean="0">
                <a:solidFill>
                  <a:schemeClr val="tx1"/>
                </a:solidFill>
                <a:latin typeface="Comic Sans MS" charset="0"/>
              </a:rPr>
            </a:br>
            <a:r>
              <a:rPr kumimoji="1" lang="en-US" sz="3600" smtClean="0">
                <a:solidFill>
                  <a:schemeClr val="tx1"/>
                </a:solidFill>
                <a:latin typeface="Comic Sans MS" charset="0"/>
              </a:rPr>
              <a:t/>
            </a:r>
            <a:br>
              <a:rPr kumimoji="1" lang="en-US" sz="3600" smtClean="0">
                <a:solidFill>
                  <a:schemeClr val="tx1"/>
                </a:solidFill>
                <a:latin typeface="Comic Sans MS" charset="0"/>
              </a:rPr>
            </a:br>
            <a:r>
              <a:rPr kumimoji="1" lang="en-US" sz="3600" smtClean="0">
                <a:solidFill>
                  <a:schemeClr val="tx1"/>
                </a:solidFill>
                <a:latin typeface="Comic Sans MS" charset="0"/>
              </a:rPr>
              <a:t>Micropipeting Secret Code</a:t>
            </a:r>
          </a:p>
        </p:txBody>
      </p:sp>
      <p:pic>
        <p:nvPicPr>
          <p:cNvPr id="27652" name="Picture 7" descr="1.tiff"/>
          <p:cNvPicPr>
            <a:picLocks noChangeAspect="1"/>
          </p:cNvPicPr>
          <p:nvPr/>
        </p:nvPicPr>
        <p:blipFill>
          <a:blip r:embed="rId2"/>
          <a:srcRect/>
          <a:stretch>
            <a:fillRect/>
          </a:stretch>
        </p:blipFill>
        <p:spPr bwMode="auto">
          <a:xfrm>
            <a:off x="3124200" y="533400"/>
            <a:ext cx="6019800" cy="6096000"/>
          </a:xfrm>
          <a:prstGeom prst="rect">
            <a:avLst/>
          </a:prstGeom>
          <a:noFill/>
          <a:ln w="9525">
            <a:noFill/>
            <a:miter lim="800000"/>
            <a:headEnd/>
            <a:tailEnd/>
          </a:ln>
        </p:spPr>
      </p:pic>
      <p:sp>
        <p:nvSpPr>
          <p:cNvPr id="27653" name="Line 5"/>
          <p:cNvSpPr>
            <a:spLocks noChangeShapeType="1"/>
          </p:cNvSpPr>
          <p:nvPr/>
        </p:nvSpPr>
        <p:spPr bwMode="auto">
          <a:xfrm>
            <a:off x="228600" y="6324600"/>
            <a:ext cx="26670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600200" y="228600"/>
            <a:ext cx="6103938" cy="1066800"/>
          </a:xfrm>
          <a:prstGeom prst="rect">
            <a:avLst/>
          </a:prstGeom>
          <a:noFill/>
          <a:ln w="9525">
            <a:noFill/>
            <a:miter lim="800000"/>
            <a:headEnd/>
            <a:tailEnd/>
          </a:ln>
        </p:spPr>
        <p:txBody>
          <a:bodyPr>
            <a:prstTxWarp prst="textNoShape">
              <a:avLst/>
            </a:prstTxWarp>
            <a:spAutoFit/>
          </a:bodyPr>
          <a:lstStyle/>
          <a:p>
            <a:endParaRPr lang="en-US" sz="3200" b="1">
              <a:solidFill>
                <a:schemeClr val="bg1"/>
              </a:solidFill>
            </a:endParaRPr>
          </a:p>
          <a:p>
            <a:r>
              <a:rPr lang="en-US" sz="3200">
                <a:solidFill>
                  <a:schemeClr val="bg1"/>
                </a:solidFill>
              </a:rPr>
              <a:t> </a:t>
            </a:r>
          </a:p>
        </p:txBody>
      </p:sp>
      <p:sp>
        <p:nvSpPr>
          <p:cNvPr id="28675" name="Rectangle 3"/>
          <p:cNvSpPr>
            <a:spLocks noGrp="1" noChangeArrowheads="1"/>
          </p:cNvSpPr>
          <p:nvPr>
            <p:ph type="title"/>
          </p:nvPr>
        </p:nvSpPr>
        <p:spPr>
          <a:xfrm>
            <a:off x="0" y="0"/>
            <a:ext cx="9144000" cy="1066800"/>
          </a:xfrm>
        </p:spPr>
        <p:txBody>
          <a:bodyPr/>
          <a:lstStyle/>
          <a:p>
            <a:pPr eaLnBrk="1" hangingPunct="1"/>
            <a:r>
              <a:rPr kumimoji="1" lang="en-US" sz="3600">
                <a:solidFill>
                  <a:schemeClr val="tx1"/>
                </a:solidFill>
                <a:latin typeface="Comic Sans MS" charset="0"/>
              </a:rPr>
              <a:t>Micropipeting Secret Code</a:t>
            </a:r>
          </a:p>
        </p:txBody>
      </p:sp>
      <p:pic>
        <p:nvPicPr>
          <p:cNvPr id="28676" name="Picture 5" descr="&#10;2 copy.jpg                                                     00067769PrettyWoman                    BF57A695:"/>
          <p:cNvPicPr>
            <a:picLocks noChangeAspect="1" noChangeArrowheads="1"/>
          </p:cNvPicPr>
          <p:nvPr/>
        </p:nvPicPr>
        <p:blipFill>
          <a:blip r:embed="rId2"/>
          <a:srcRect/>
          <a:stretch>
            <a:fillRect/>
          </a:stretch>
        </p:blipFill>
        <p:spPr bwMode="auto">
          <a:xfrm>
            <a:off x="1524000" y="1219200"/>
            <a:ext cx="5919788" cy="5462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838200"/>
          </a:xfrm>
        </p:spPr>
        <p:txBody>
          <a:bodyPr/>
          <a:lstStyle/>
          <a:p>
            <a:pPr eaLnBrk="1" hangingPunct="1"/>
            <a:r>
              <a:rPr lang="en-US" sz="2800">
                <a:latin typeface="Comic Sans MS" charset="0"/>
              </a:rPr>
              <a:t>Get help starting or improving a biotech program !</a:t>
            </a:r>
            <a:endParaRPr lang="en-US" sz="6000"/>
          </a:p>
        </p:txBody>
      </p:sp>
      <p:pic>
        <p:nvPicPr>
          <p:cNvPr id="29699" name="Picture 4" descr="SWBiotechPage.tiff                                             000353DCPrettyWoman                    BCFB23ED:"/>
          <p:cNvPicPr>
            <a:picLocks noChangeAspect="1" noChangeArrowheads="1"/>
          </p:cNvPicPr>
          <p:nvPr/>
        </p:nvPicPr>
        <p:blipFill>
          <a:blip r:embed="rId2"/>
          <a:srcRect/>
          <a:stretch>
            <a:fillRect/>
          </a:stretch>
        </p:blipFill>
        <p:spPr bwMode="auto">
          <a:xfrm>
            <a:off x="4524375" y="1219200"/>
            <a:ext cx="4391025" cy="3014663"/>
          </a:xfrm>
          <a:prstGeom prst="rect">
            <a:avLst/>
          </a:prstGeom>
          <a:noFill/>
          <a:ln w="9525">
            <a:noFill/>
            <a:miter lim="800000"/>
            <a:headEnd/>
            <a:tailEnd/>
          </a:ln>
        </p:spPr>
      </p:pic>
      <p:pic>
        <p:nvPicPr>
          <p:cNvPr id="29700" name="Picture 5" descr="EMCPBiotechWebpage.tiff                                        000353DCPrettyWoman                    BCFB23ED:"/>
          <p:cNvPicPr>
            <a:picLocks noChangeAspect="1" noChangeArrowheads="1"/>
          </p:cNvPicPr>
          <p:nvPr/>
        </p:nvPicPr>
        <p:blipFill>
          <a:blip r:embed="rId3"/>
          <a:srcRect/>
          <a:stretch>
            <a:fillRect/>
          </a:stretch>
        </p:blipFill>
        <p:spPr bwMode="auto">
          <a:xfrm>
            <a:off x="228600" y="990600"/>
            <a:ext cx="4019550" cy="3489325"/>
          </a:xfrm>
          <a:prstGeom prst="rect">
            <a:avLst/>
          </a:prstGeom>
          <a:noFill/>
          <a:ln w="9525">
            <a:noFill/>
            <a:miter lim="800000"/>
            <a:headEnd/>
            <a:tailEnd/>
          </a:ln>
        </p:spPr>
      </p:pic>
      <p:sp>
        <p:nvSpPr>
          <p:cNvPr id="29701" name="Text Box 8"/>
          <p:cNvSpPr txBox="1">
            <a:spLocks noChangeArrowheads="1"/>
          </p:cNvSpPr>
          <p:nvPr/>
        </p:nvSpPr>
        <p:spPr bwMode="auto">
          <a:xfrm>
            <a:off x="4572000" y="4495800"/>
            <a:ext cx="4267200" cy="2147888"/>
          </a:xfrm>
          <a:prstGeom prst="rect">
            <a:avLst/>
          </a:prstGeom>
          <a:noFill/>
          <a:ln w="9525">
            <a:noFill/>
            <a:miter lim="800000"/>
            <a:headEnd/>
            <a:tailEnd/>
          </a:ln>
        </p:spPr>
        <p:txBody>
          <a:bodyPr>
            <a:prstTxWarp prst="textNoShape">
              <a:avLst/>
            </a:prstTxWarp>
            <a:spAutoFit/>
          </a:bodyPr>
          <a:lstStyle/>
          <a:p>
            <a:pPr algn="ctr"/>
            <a:r>
              <a:rPr lang="en-US" sz="1400" b="1">
                <a:latin typeface="Arial" charset="0"/>
                <a:ea typeface="Arial" charset="0"/>
                <a:cs typeface="Arial" charset="0"/>
              </a:rPr>
              <a:t>Amy Naum, Biotech Category Manager</a:t>
            </a:r>
          </a:p>
          <a:p>
            <a:pPr algn="ctr"/>
            <a:r>
              <a:rPr lang="en-US" sz="1400">
                <a:latin typeface="Arial" charset="0"/>
                <a:ea typeface="Arial" charset="0"/>
                <a:cs typeface="Arial" charset="0"/>
              </a:rPr>
              <a:t>for materials/equipment support </a:t>
            </a:r>
          </a:p>
          <a:p>
            <a:pPr algn="ctr"/>
            <a:r>
              <a:rPr lang="en-US" sz="1400">
                <a:latin typeface="Arial" charset="0"/>
                <a:ea typeface="Arial" charset="0"/>
                <a:cs typeface="Arial" charset="0"/>
              </a:rPr>
              <a:t>VWR/Sargent Welch</a:t>
            </a:r>
          </a:p>
          <a:p>
            <a:pPr algn="ctr" eaLnBrk="0" hangingPunct="0"/>
            <a:r>
              <a:rPr lang="en-US" sz="1400">
                <a:latin typeface="Arial" charset="0"/>
                <a:ea typeface="Arial" charset="0"/>
                <a:cs typeface="Arial" charset="0"/>
              </a:rPr>
              <a:t>www.sargentwelch.com/biotech</a:t>
            </a:r>
          </a:p>
          <a:p>
            <a:pPr algn="ctr"/>
            <a:r>
              <a:rPr lang="en-US" sz="1400">
                <a:latin typeface="Arial" charset="0"/>
                <a:ea typeface="Arial" charset="0"/>
                <a:cs typeface="Arial" charset="0"/>
              </a:rPr>
              <a:t>Amy_Naum@vwreducation.com   585-321-9422 </a:t>
            </a:r>
          </a:p>
          <a:p>
            <a:pPr algn="ctr"/>
            <a:endParaRPr lang="en-US" sz="1400">
              <a:latin typeface="Arial" charset="0"/>
              <a:ea typeface="Arial" charset="0"/>
              <a:cs typeface="Arial" charset="0"/>
            </a:endParaRPr>
          </a:p>
          <a:p>
            <a:pPr algn="ctr">
              <a:spcBef>
                <a:spcPct val="20000"/>
              </a:spcBef>
            </a:pPr>
            <a:r>
              <a:rPr lang="en-US" sz="1400" b="1"/>
              <a:t>Amber Fitzpatrick,  Sales Account Representative</a:t>
            </a:r>
          </a:p>
          <a:p>
            <a:pPr algn="ctr" eaLnBrk="0" hangingPunct="0"/>
            <a:r>
              <a:rPr lang="en-US" sz="1400" b="1"/>
              <a:t>Amber_Fitzpatrick</a:t>
            </a:r>
            <a:r>
              <a:rPr lang="en-US" sz="1400">
                <a:latin typeface="Times" charset="0"/>
              </a:rPr>
              <a:t>@vwreducation.com</a:t>
            </a:r>
          </a:p>
          <a:p>
            <a:pPr algn="ctr" eaLnBrk="0" hangingPunct="0"/>
            <a:r>
              <a:rPr lang="en-US" sz="1400"/>
              <a:t>702-33-.0855</a:t>
            </a:r>
            <a:endParaRPr lang="en-US" sz="1400">
              <a:latin typeface="Times" charset="0"/>
            </a:endParaRPr>
          </a:p>
        </p:txBody>
      </p:sp>
      <p:sp>
        <p:nvSpPr>
          <p:cNvPr id="29702" name="Rectangle 11"/>
          <p:cNvSpPr>
            <a:spLocks noChangeArrowheads="1"/>
          </p:cNvSpPr>
          <p:nvPr/>
        </p:nvSpPr>
        <p:spPr bwMode="auto">
          <a:xfrm>
            <a:off x="838200" y="4648200"/>
            <a:ext cx="3048000" cy="1858963"/>
          </a:xfrm>
          <a:prstGeom prst="rect">
            <a:avLst/>
          </a:prstGeom>
          <a:noFill/>
          <a:ln w="9525">
            <a:noFill/>
            <a:miter lim="800000"/>
            <a:headEnd/>
            <a:tailEnd/>
          </a:ln>
        </p:spPr>
        <p:txBody>
          <a:bodyPr>
            <a:prstTxWarp prst="textNoShape">
              <a:avLst/>
            </a:prstTxWarp>
            <a:spAutoFit/>
          </a:bodyPr>
          <a:lstStyle/>
          <a:p>
            <a:pPr algn="ctr">
              <a:spcBef>
                <a:spcPct val="20000"/>
              </a:spcBef>
            </a:pPr>
            <a:r>
              <a:rPr lang="en-US" sz="1400" b="1">
                <a:latin typeface="Arial" charset="0"/>
                <a:ea typeface="Arial" charset="0"/>
                <a:cs typeface="Arial" charset="0"/>
              </a:rPr>
              <a:t>Ellyn Daugherty</a:t>
            </a:r>
            <a:endParaRPr lang="en-US" sz="1400">
              <a:latin typeface="Arial" charset="0"/>
              <a:ea typeface="Arial" charset="0"/>
              <a:cs typeface="Arial" charset="0"/>
            </a:endParaRPr>
          </a:p>
          <a:p>
            <a:pPr algn="ctr">
              <a:spcBef>
                <a:spcPct val="20000"/>
              </a:spcBef>
            </a:pPr>
            <a:r>
              <a:rPr lang="en-US" sz="1400">
                <a:latin typeface="Arial" charset="0"/>
                <a:ea typeface="Arial" charset="0"/>
                <a:cs typeface="Arial" charset="0"/>
              </a:rPr>
              <a:t>SM Biotech Career Pathway</a:t>
            </a:r>
            <a:endParaRPr lang="en-US" sz="1400">
              <a:latin typeface="Arial" charset="0"/>
              <a:ea typeface="Arial" charset="0"/>
              <a:cs typeface="Arial" charset="0"/>
              <a:hlinkClick r:id=""/>
            </a:endParaRPr>
          </a:p>
          <a:p>
            <a:pPr algn="ctr">
              <a:spcBef>
                <a:spcPct val="20000"/>
              </a:spcBef>
            </a:pPr>
            <a:r>
              <a:rPr lang="en-US" sz="1400">
                <a:latin typeface="Arial" charset="0"/>
                <a:ea typeface="Arial" charset="0"/>
                <a:cs typeface="Arial" charset="0"/>
              </a:rPr>
              <a:t>www.SMBiotech.com</a:t>
            </a:r>
          </a:p>
          <a:p>
            <a:pPr algn="ctr">
              <a:spcBef>
                <a:spcPct val="20000"/>
              </a:spcBef>
            </a:pPr>
            <a:r>
              <a:rPr lang="en-US" sz="1400" b="1">
                <a:latin typeface="Arial" charset="0"/>
                <a:ea typeface="Arial" charset="0"/>
                <a:cs typeface="Arial" charset="0"/>
              </a:rPr>
              <a:t>www.BiotechEd.com</a:t>
            </a:r>
          </a:p>
          <a:p>
            <a:pPr algn="ctr">
              <a:spcBef>
                <a:spcPct val="20000"/>
              </a:spcBef>
            </a:pPr>
            <a:r>
              <a:rPr lang="en-US" sz="1400">
                <a:latin typeface="Arial" charset="0"/>
                <a:ea typeface="Arial" charset="0"/>
                <a:cs typeface="Arial" charset="0"/>
              </a:rPr>
              <a:t>www.emcp.com/biotech</a:t>
            </a:r>
          </a:p>
          <a:p>
            <a:pPr algn="ctr">
              <a:spcBef>
                <a:spcPct val="20000"/>
              </a:spcBef>
            </a:pPr>
            <a:r>
              <a:rPr lang="en-US" sz="1400">
                <a:latin typeface="Arial" charset="0"/>
                <a:ea typeface="Arial" charset="0"/>
                <a:cs typeface="Arial" charset="0"/>
              </a:rPr>
              <a:t>ellyn@BiotechEd.com</a:t>
            </a:r>
          </a:p>
          <a:p>
            <a:pPr algn="ctr">
              <a:spcBef>
                <a:spcPct val="20000"/>
              </a:spcBef>
            </a:pPr>
            <a:r>
              <a:rPr lang="en-US" sz="1400">
                <a:latin typeface="Arial" charset="0"/>
                <a:ea typeface="Arial" charset="0"/>
                <a:cs typeface="Arial" charset="0"/>
              </a:rPr>
              <a:t>650-400-9424</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049463" y="228600"/>
            <a:ext cx="6103937" cy="1066800"/>
          </a:xfrm>
          <a:prstGeom prst="rect">
            <a:avLst/>
          </a:prstGeom>
          <a:noFill/>
          <a:ln w="9525">
            <a:noFill/>
            <a:miter lim="800000"/>
            <a:headEnd/>
            <a:tailEnd/>
          </a:ln>
        </p:spPr>
        <p:txBody>
          <a:bodyPr>
            <a:prstTxWarp prst="textNoShape">
              <a:avLst/>
            </a:prstTxWarp>
            <a:spAutoFit/>
          </a:bodyPr>
          <a:lstStyle/>
          <a:p>
            <a:endParaRPr lang="en-US" sz="3200" b="1">
              <a:solidFill>
                <a:schemeClr val="bg1"/>
              </a:solidFill>
            </a:endParaRPr>
          </a:p>
          <a:p>
            <a:r>
              <a:rPr lang="en-US" sz="3200">
                <a:solidFill>
                  <a:schemeClr val="bg1"/>
                </a:solidFill>
              </a:rPr>
              <a:t> </a:t>
            </a:r>
          </a:p>
        </p:txBody>
      </p:sp>
      <p:sp>
        <p:nvSpPr>
          <p:cNvPr id="17411" name="Text Box 4"/>
          <p:cNvSpPr txBox="1">
            <a:spLocks noChangeArrowheads="1"/>
          </p:cNvSpPr>
          <p:nvPr/>
        </p:nvSpPr>
        <p:spPr bwMode="auto">
          <a:xfrm>
            <a:off x="457200" y="1066800"/>
            <a:ext cx="3962400" cy="2308225"/>
          </a:xfrm>
          <a:prstGeom prst="rect">
            <a:avLst/>
          </a:prstGeom>
          <a:noFill/>
          <a:ln w="9525">
            <a:noFill/>
            <a:miter lim="800000"/>
            <a:headEnd/>
            <a:tailEnd/>
          </a:ln>
        </p:spPr>
        <p:txBody>
          <a:bodyPr>
            <a:prstTxWarp prst="textNoShape">
              <a:avLst/>
            </a:prstTxWarp>
            <a:spAutoFit/>
          </a:bodyPr>
          <a:lstStyle/>
          <a:p>
            <a:pPr marL="176213" indent="-176213">
              <a:spcBef>
                <a:spcPct val="50000"/>
              </a:spcBef>
            </a:pPr>
            <a:r>
              <a:rPr lang="en-US">
                <a:latin typeface="Arial" charset="0"/>
                <a:ea typeface="Arial" charset="0"/>
                <a:cs typeface="Arial" charset="0"/>
              </a:rPr>
              <a:t>On all instruments:</a:t>
            </a:r>
          </a:p>
          <a:p>
            <a:pPr marL="176213" indent="-176213">
              <a:spcBef>
                <a:spcPct val="50000"/>
              </a:spcBef>
              <a:buFontTx/>
              <a:buChar char="•"/>
            </a:pPr>
            <a:r>
              <a:rPr lang="en-US">
                <a:latin typeface="Arial" charset="0"/>
                <a:ea typeface="Arial" charset="0"/>
                <a:cs typeface="Arial" charset="0"/>
              </a:rPr>
              <a:t> What is the total volume that can be measured?</a:t>
            </a:r>
          </a:p>
          <a:p>
            <a:pPr marL="176213" indent="-176213">
              <a:spcBef>
                <a:spcPct val="50000"/>
              </a:spcBef>
              <a:buFontTx/>
              <a:buChar char="•"/>
            </a:pPr>
            <a:r>
              <a:rPr lang="en-US">
                <a:latin typeface="Arial" charset="0"/>
                <a:ea typeface="Arial" charset="0"/>
                <a:cs typeface="Arial" charset="0"/>
              </a:rPr>
              <a:t> What is the value of each type of graduation?</a:t>
            </a:r>
          </a:p>
        </p:txBody>
      </p:sp>
      <p:sp>
        <p:nvSpPr>
          <p:cNvPr id="17412" name="Rectangle 7"/>
          <p:cNvSpPr>
            <a:spLocks noGrp="1" noChangeArrowheads="1"/>
          </p:cNvSpPr>
          <p:nvPr>
            <p:ph type="title"/>
          </p:nvPr>
        </p:nvSpPr>
        <p:spPr>
          <a:xfrm>
            <a:off x="0" y="0"/>
            <a:ext cx="9144000" cy="914400"/>
          </a:xfrm>
        </p:spPr>
        <p:txBody>
          <a:bodyPr/>
          <a:lstStyle/>
          <a:p>
            <a:pPr eaLnBrk="1" hangingPunct="1"/>
            <a:r>
              <a:rPr kumimoji="1" lang="en-US">
                <a:solidFill>
                  <a:schemeClr val="tx1"/>
                </a:solidFill>
                <a:latin typeface="Comic Sans MS" charset="0"/>
              </a:rPr>
              <a:t>Start with Graduated Cylinders</a:t>
            </a:r>
            <a:endParaRPr lang="en-US"/>
          </a:p>
        </p:txBody>
      </p:sp>
      <p:pic>
        <p:nvPicPr>
          <p:cNvPr id="17413" name="Picture 8" descr="orig_ch3LabGradCylinder.jpg                                    00068DF7PrettyWoman                    BF57A695:"/>
          <p:cNvPicPr>
            <a:picLocks noChangeAspect="1" noChangeArrowheads="1"/>
          </p:cNvPicPr>
          <p:nvPr/>
        </p:nvPicPr>
        <p:blipFill>
          <a:blip r:embed="rId2"/>
          <a:srcRect/>
          <a:stretch>
            <a:fillRect/>
          </a:stretch>
        </p:blipFill>
        <p:spPr bwMode="auto">
          <a:xfrm>
            <a:off x="1066800" y="3429000"/>
            <a:ext cx="2455863" cy="3276600"/>
          </a:xfrm>
          <a:prstGeom prst="rect">
            <a:avLst/>
          </a:prstGeom>
          <a:noFill/>
          <a:ln w="9525">
            <a:noFill/>
            <a:miter lim="800000"/>
            <a:headEnd/>
            <a:tailEnd/>
          </a:ln>
        </p:spPr>
      </p:pic>
      <p:pic>
        <p:nvPicPr>
          <p:cNvPr id="17414" name="Picture 9" descr="Fig3_6_GraduatedCylinder.jpg                                   00068DBFPrettyWoman                    BF57A695:"/>
          <p:cNvPicPr>
            <a:picLocks noChangeAspect="1" noChangeArrowheads="1"/>
          </p:cNvPicPr>
          <p:nvPr/>
        </p:nvPicPr>
        <p:blipFill>
          <a:blip r:embed="rId3"/>
          <a:srcRect/>
          <a:stretch>
            <a:fillRect/>
          </a:stretch>
        </p:blipFill>
        <p:spPr bwMode="auto">
          <a:xfrm>
            <a:off x="4724400" y="990600"/>
            <a:ext cx="3636963" cy="5029200"/>
          </a:xfrm>
          <a:prstGeom prst="rect">
            <a:avLst/>
          </a:prstGeom>
          <a:noFill/>
          <a:ln w="9525">
            <a:solidFill>
              <a:schemeClr val="accent2"/>
            </a:solidFill>
            <a:miter lim="800000"/>
            <a:headEnd/>
            <a:tailEnd/>
          </a:ln>
        </p:spPr>
      </p:pic>
      <p:sp>
        <p:nvSpPr>
          <p:cNvPr id="17415" name="Rectangle 8"/>
          <p:cNvSpPr>
            <a:spLocks noChangeArrowheads="1"/>
          </p:cNvSpPr>
          <p:nvPr/>
        </p:nvSpPr>
        <p:spPr bwMode="auto">
          <a:xfrm>
            <a:off x="4114800" y="6248400"/>
            <a:ext cx="5029200" cy="369888"/>
          </a:xfrm>
          <a:prstGeom prst="rect">
            <a:avLst/>
          </a:prstGeom>
          <a:noFill/>
          <a:ln w="9525">
            <a:noFill/>
            <a:miter lim="800000"/>
            <a:headEnd/>
            <a:tailEnd/>
          </a:ln>
        </p:spPr>
        <p:txBody>
          <a:bodyPr>
            <a:prstTxWarp prst="textNoShape">
              <a:avLst/>
            </a:prstTxWarp>
            <a:spAutoFit/>
          </a:bodyPr>
          <a:lstStyle/>
          <a:p>
            <a:r>
              <a:rPr lang="en-US" sz="1800">
                <a:solidFill>
                  <a:schemeClr val="accent2"/>
                </a:solidFill>
                <a:latin typeface="Arial" charset="0"/>
                <a:ea typeface="Arial" charset="0"/>
                <a:cs typeface="Arial" charset="0"/>
              </a:rPr>
              <a:t>Use same strategy with pipets and micropipets</a:t>
            </a:r>
            <a:endParaRPr lang="en-US" sz="1800">
              <a:solidFill>
                <a:schemeClr val="accent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049463" y="228600"/>
            <a:ext cx="6103937" cy="1066800"/>
          </a:xfrm>
          <a:prstGeom prst="rect">
            <a:avLst/>
          </a:prstGeom>
          <a:noFill/>
          <a:ln w="9525">
            <a:noFill/>
            <a:miter lim="800000"/>
            <a:headEnd/>
            <a:tailEnd/>
          </a:ln>
        </p:spPr>
        <p:txBody>
          <a:bodyPr>
            <a:prstTxWarp prst="textNoShape">
              <a:avLst/>
            </a:prstTxWarp>
            <a:spAutoFit/>
          </a:bodyPr>
          <a:lstStyle/>
          <a:p>
            <a:endParaRPr lang="en-US" sz="3200" b="1">
              <a:solidFill>
                <a:schemeClr val="bg1"/>
              </a:solidFill>
            </a:endParaRPr>
          </a:p>
          <a:p>
            <a:r>
              <a:rPr lang="en-US" sz="3200">
                <a:solidFill>
                  <a:schemeClr val="bg1"/>
                </a:solidFill>
              </a:rPr>
              <a:t> </a:t>
            </a:r>
          </a:p>
        </p:txBody>
      </p:sp>
      <p:sp>
        <p:nvSpPr>
          <p:cNvPr id="18435" name="Text Box 4"/>
          <p:cNvSpPr txBox="1">
            <a:spLocks noChangeArrowheads="1"/>
          </p:cNvSpPr>
          <p:nvPr/>
        </p:nvSpPr>
        <p:spPr bwMode="auto">
          <a:xfrm>
            <a:off x="381000" y="1036638"/>
            <a:ext cx="4419600" cy="4862512"/>
          </a:xfrm>
          <a:prstGeom prst="rect">
            <a:avLst/>
          </a:prstGeom>
          <a:noFill/>
          <a:ln w="9525">
            <a:noFill/>
            <a:miter lim="800000"/>
            <a:headEnd/>
            <a:tailEnd/>
          </a:ln>
        </p:spPr>
        <p:txBody>
          <a:bodyPr>
            <a:prstTxWarp prst="textNoShape">
              <a:avLst/>
            </a:prstTxWarp>
            <a:spAutoFit/>
          </a:bodyPr>
          <a:lstStyle/>
          <a:p>
            <a:pPr marL="227013" indent="-227013">
              <a:spcBef>
                <a:spcPct val="50000"/>
              </a:spcBef>
              <a:buFontTx/>
              <a:buChar char="•"/>
            </a:pPr>
            <a:r>
              <a:rPr lang="en-US" sz="2000">
                <a:latin typeface="Arial" charset="0"/>
              </a:rPr>
              <a:t>Start with 10-mL pipets</a:t>
            </a:r>
          </a:p>
          <a:p>
            <a:pPr marL="227013" indent="-227013">
              <a:spcBef>
                <a:spcPct val="50000"/>
              </a:spcBef>
              <a:buFontTx/>
              <a:buChar char="•"/>
            </a:pPr>
            <a:r>
              <a:rPr lang="en-US" sz="2000">
                <a:latin typeface="Arial" charset="0"/>
              </a:rPr>
              <a:t>Show it can be read up or down</a:t>
            </a:r>
          </a:p>
          <a:p>
            <a:pPr marL="227013" indent="-227013">
              <a:spcBef>
                <a:spcPct val="50000"/>
              </a:spcBef>
              <a:buFontTx/>
              <a:buChar char="•"/>
            </a:pPr>
            <a:r>
              <a:rPr lang="en-US" sz="2000">
                <a:latin typeface="Arial" charset="0"/>
              </a:rPr>
              <a:t>Show zero, then to tip</a:t>
            </a:r>
          </a:p>
          <a:p>
            <a:pPr marL="227013" indent="-227013">
              <a:spcBef>
                <a:spcPct val="50000"/>
              </a:spcBef>
              <a:buFontTx/>
              <a:buChar char="•"/>
            </a:pPr>
            <a:r>
              <a:rPr lang="en-US" sz="2000">
                <a:latin typeface="Arial" charset="0"/>
              </a:rPr>
              <a:t>Explain “TD”</a:t>
            </a:r>
          </a:p>
          <a:p>
            <a:pPr marL="227013" indent="-227013">
              <a:spcBef>
                <a:spcPct val="50000"/>
              </a:spcBef>
              <a:buFontTx/>
              <a:buChar char="•"/>
            </a:pPr>
            <a:r>
              <a:rPr lang="en-US" sz="2000">
                <a:latin typeface="Arial" charset="0"/>
              </a:rPr>
              <a:t>Demo green pump and drawing up and dispensing</a:t>
            </a:r>
          </a:p>
          <a:p>
            <a:pPr marL="227013" indent="-227013">
              <a:spcBef>
                <a:spcPct val="50000"/>
              </a:spcBef>
              <a:buFontTx/>
              <a:buChar char="•"/>
            </a:pPr>
            <a:r>
              <a:rPr lang="en-US" sz="2000">
                <a:latin typeface="Arial" charset="0"/>
              </a:rPr>
              <a:t>Into a 13X100mm tube, add 3.60 mL of red solution</a:t>
            </a:r>
          </a:p>
          <a:p>
            <a:pPr marL="227013" indent="-227013">
              <a:spcBef>
                <a:spcPct val="50000"/>
              </a:spcBef>
              <a:buFontTx/>
              <a:buChar char="•"/>
            </a:pPr>
            <a:r>
              <a:rPr lang="en-US" sz="2000">
                <a:latin typeface="Arial" charset="0"/>
              </a:rPr>
              <a:t>Compare tubes with other techs</a:t>
            </a:r>
          </a:p>
          <a:p>
            <a:pPr marL="227013" indent="-227013">
              <a:spcBef>
                <a:spcPct val="50000"/>
              </a:spcBef>
              <a:buFontTx/>
              <a:buChar char="•"/>
            </a:pPr>
            <a:r>
              <a:rPr lang="en-US" sz="2000">
                <a:latin typeface="Arial" charset="0"/>
              </a:rPr>
              <a:t>Label it “10 mL” and set it in the rack until you use the spec (at 400 nm) to compare it to the next tube.</a:t>
            </a:r>
            <a:endParaRPr lang="en-US">
              <a:latin typeface="Arial" charset="0"/>
            </a:endParaRPr>
          </a:p>
        </p:txBody>
      </p:sp>
      <p:pic>
        <p:nvPicPr>
          <p:cNvPr id="18436" name="Picture 5" descr="Fig3_8_pipettingED.jpg                                         00068DBFPrettyWoman                    BF57A695:"/>
          <p:cNvPicPr>
            <a:picLocks noChangeAspect="1" noChangeArrowheads="1"/>
          </p:cNvPicPr>
          <p:nvPr/>
        </p:nvPicPr>
        <p:blipFill>
          <a:blip r:embed="rId2"/>
          <a:srcRect/>
          <a:stretch>
            <a:fillRect/>
          </a:stretch>
        </p:blipFill>
        <p:spPr bwMode="auto">
          <a:xfrm>
            <a:off x="5181600" y="4343400"/>
            <a:ext cx="2819400" cy="2281238"/>
          </a:xfrm>
          <a:prstGeom prst="rect">
            <a:avLst/>
          </a:prstGeom>
          <a:noFill/>
          <a:ln w="9525">
            <a:noFill/>
            <a:miter lim="800000"/>
            <a:headEnd/>
            <a:tailEnd/>
          </a:ln>
        </p:spPr>
      </p:pic>
      <p:pic>
        <p:nvPicPr>
          <p:cNvPr id="18437" name="Picture 6" descr="Fig3_2b_Lab_GreenPipe#85991.jpg                                00068D9DPrettyWoman                    BF57A695:"/>
          <p:cNvPicPr>
            <a:picLocks noChangeAspect="1" noChangeArrowheads="1"/>
          </p:cNvPicPr>
          <p:nvPr/>
        </p:nvPicPr>
        <p:blipFill>
          <a:blip r:embed="rId3"/>
          <a:srcRect/>
          <a:stretch>
            <a:fillRect/>
          </a:stretch>
        </p:blipFill>
        <p:spPr bwMode="auto">
          <a:xfrm>
            <a:off x="6858000" y="838200"/>
            <a:ext cx="1668463" cy="3429000"/>
          </a:xfrm>
          <a:prstGeom prst="rect">
            <a:avLst/>
          </a:prstGeom>
          <a:noFill/>
          <a:ln w="9525">
            <a:noFill/>
            <a:miter lim="800000"/>
            <a:headEnd/>
            <a:tailEnd/>
          </a:ln>
        </p:spPr>
      </p:pic>
      <p:sp>
        <p:nvSpPr>
          <p:cNvPr id="18438" name="Rectangle 7"/>
          <p:cNvSpPr>
            <a:spLocks noGrp="1" noChangeArrowheads="1"/>
          </p:cNvSpPr>
          <p:nvPr>
            <p:ph type="title"/>
          </p:nvPr>
        </p:nvSpPr>
        <p:spPr>
          <a:xfrm>
            <a:off x="0" y="0"/>
            <a:ext cx="9144000" cy="838200"/>
          </a:xfrm>
        </p:spPr>
        <p:txBody>
          <a:bodyPr/>
          <a:lstStyle/>
          <a:p>
            <a:pPr eaLnBrk="1" hangingPunct="1"/>
            <a:r>
              <a:rPr kumimoji="1" lang="en-US" sz="3600">
                <a:solidFill>
                  <a:schemeClr val="tx1"/>
                </a:solidFill>
                <a:latin typeface="Comic Sans MS" charset="0"/>
              </a:rPr>
              <a:t>Measuring Small Volumes with Pipets</a:t>
            </a:r>
            <a:endParaRPr lang="en-US"/>
          </a:p>
        </p:txBody>
      </p:sp>
      <p:pic>
        <p:nvPicPr>
          <p:cNvPr id="18439" name="Picture 8" descr="Fig3_7_SelectingPipet.jpg                                      00068DBFPrettyWoman                    BF57A695:"/>
          <p:cNvPicPr>
            <a:picLocks noChangeAspect="1" noChangeArrowheads="1"/>
          </p:cNvPicPr>
          <p:nvPr/>
        </p:nvPicPr>
        <p:blipFill>
          <a:blip r:embed="rId4"/>
          <a:srcRect/>
          <a:stretch>
            <a:fillRect/>
          </a:stretch>
        </p:blipFill>
        <p:spPr bwMode="auto">
          <a:xfrm>
            <a:off x="5105400" y="914400"/>
            <a:ext cx="1573213" cy="3402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049463" y="228600"/>
            <a:ext cx="6103937" cy="1066800"/>
          </a:xfrm>
          <a:prstGeom prst="rect">
            <a:avLst/>
          </a:prstGeom>
          <a:noFill/>
          <a:ln w="9525">
            <a:noFill/>
            <a:miter lim="800000"/>
            <a:headEnd/>
            <a:tailEnd/>
          </a:ln>
        </p:spPr>
        <p:txBody>
          <a:bodyPr>
            <a:prstTxWarp prst="textNoShape">
              <a:avLst/>
            </a:prstTxWarp>
            <a:spAutoFit/>
          </a:bodyPr>
          <a:lstStyle/>
          <a:p>
            <a:endParaRPr lang="en-US" sz="3200" b="1">
              <a:solidFill>
                <a:schemeClr val="bg1"/>
              </a:solidFill>
            </a:endParaRPr>
          </a:p>
          <a:p>
            <a:r>
              <a:rPr lang="en-US" sz="3200">
                <a:solidFill>
                  <a:schemeClr val="bg1"/>
                </a:solidFill>
              </a:rPr>
              <a:t> </a:t>
            </a:r>
          </a:p>
        </p:txBody>
      </p:sp>
      <p:sp>
        <p:nvSpPr>
          <p:cNvPr id="19459" name="Text Box 3"/>
          <p:cNvSpPr txBox="1">
            <a:spLocks noChangeArrowheads="1"/>
          </p:cNvSpPr>
          <p:nvPr/>
        </p:nvSpPr>
        <p:spPr bwMode="auto">
          <a:xfrm>
            <a:off x="381000" y="1036638"/>
            <a:ext cx="4419600" cy="5016500"/>
          </a:xfrm>
          <a:prstGeom prst="rect">
            <a:avLst/>
          </a:prstGeom>
          <a:noFill/>
          <a:ln w="9525">
            <a:noFill/>
            <a:miter lim="800000"/>
            <a:headEnd/>
            <a:tailEnd/>
          </a:ln>
        </p:spPr>
        <p:txBody>
          <a:bodyPr>
            <a:prstTxWarp prst="textNoShape">
              <a:avLst/>
            </a:prstTxWarp>
            <a:spAutoFit/>
          </a:bodyPr>
          <a:lstStyle/>
          <a:p>
            <a:pPr marL="227013" indent="-227013">
              <a:spcBef>
                <a:spcPct val="50000"/>
              </a:spcBef>
              <a:buFontTx/>
              <a:buChar char="•"/>
            </a:pPr>
            <a:r>
              <a:rPr lang="en-US" sz="2000">
                <a:latin typeface="Arial" charset="0"/>
              </a:rPr>
              <a:t>Repeat with 5-mL pipets</a:t>
            </a:r>
          </a:p>
          <a:p>
            <a:pPr marL="227013" indent="-227013">
              <a:spcBef>
                <a:spcPct val="50000"/>
              </a:spcBef>
              <a:buFontTx/>
              <a:buChar char="•"/>
            </a:pPr>
            <a:r>
              <a:rPr lang="en-US" sz="2000">
                <a:latin typeface="Arial" charset="0"/>
              </a:rPr>
              <a:t>Show it can be read up or down</a:t>
            </a:r>
          </a:p>
          <a:p>
            <a:pPr marL="227013" indent="-227013">
              <a:spcBef>
                <a:spcPct val="50000"/>
              </a:spcBef>
              <a:buFontTx/>
              <a:buChar char="•"/>
            </a:pPr>
            <a:r>
              <a:rPr lang="en-US" sz="2000">
                <a:latin typeface="Arial" charset="0"/>
              </a:rPr>
              <a:t>Show zero, then to tip</a:t>
            </a:r>
          </a:p>
          <a:p>
            <a:pPr marL="227013" indent="-227013">
              <a:spcBef>
                <a:spcPct val="50000"/>
              </a:spcBef>
              <a:buFontTx/>
              <a:buChar char="•"/>
            </a:pPr>
            <a:r>
              <a:rPr lang="en-US" sz="2000">
                <a:latin typeface="Arial" charset="0"/>
              </a:rPr>
              <a:t>Use green pump</a:t>
            </a:r>
          </a:p>
          <a:p>
            <a:pPr marL="227013" indent="-227013">
              <a:spcBef>
                <a:spcPct val="50000"/>
              </a:spcBef>
              <a:buFontTx/>
              <a:buChar char="•"/>
            </a:pPr>
            <a:r>
              <a:rPr lang="en-US" sz="2000">
                <a:latin typeface="Arial" charset="0"/>
              </a:rPr>
              <a:t>Into a 13x100 mm, add 1.80 mL of red solution and 1.80 mL H</a:t>
            </a:r>
            <a:r>
              <a:rPr lang="en-US" sz="2000" baseline="-25000">
                <a:latin typeface="Arial" charset="0"/>
              </a:rPr>
              <a:t>2</a:t>
            </a:r>
            <a:r>
              <a:rPr lang="en-US" sz="2000">
                <a:latin typeface="Arial" charset="0"/>
              </a:rPr>
              <a:t>0 to tube #2</a:t>
            </a:r>
          </a:p>
          <a:p>
            <a:pPr marL="227013" indent="-227013">
              <a:spcBef>
                <a:spcPct val="50000"/>
              </a:spcBef>
              <a:buFontTx/>
              <a:buChar char="•"/>
            </a:pPr>
            <a:r>
              <a:rPr lang="en-US" sz="2000">
                <a:latin typeface="Arial" charset="0"/>
              </a:rPr>
              <a:t>Compare the volume in this tube with other techs</a:t>
            </a:r>
          </a:p>
          <a:p>
            <a:pPr marL="227013" indent="-227013">
              <a:spcBef>
                <a:spcPct val="50000"/>
              </a:spcBef>
              <a:buFontTx/>
              <a:buChar char="•"/>
            </a:pPr>
            <a:r>
              <a:rPr lang="en-US" sz="2000">
                <a:latin typeface="Arial" charset="0"/>
              </a:rPr>
              <a:t>Label it “5 mL,” cap it, and invert once to mix, and set it in the rack until you use the spec (at 400 nm) to compare it to the other tubes</a:t>
            </a:r>
          </a:p>
        </p:txBody>
      </p:sp>
      <p:pic>
        <p:nvPicPr>
          <p:cNvPr id="19460" name="Picture 4" descr="Fig3_8_pipettingED.jpg                                         00068DBFPrettyWoman                    BF57A695:"/>
          <p:cNvPicPr>
            <a:picLocks noChangeAspect="1" noChangeArrowheads="1"/>
          </p:cNvPicPr>
          <p:nvPr/>
        </p:nvPicPr>
        <p:blipFill>
          <a:blip r:embed="rId2"/>
          <a:srcRect/>
          <a:stretch>
            <a:fillRect/>
          </a:stretch>
        </p:blipFill>
        <p:spPr bwMode="auto">
          <a:xfrm>
            <a:off x="5181600" y="4343400"/>
            <a:ext cx="2819400" cy="2281238"/>
          </a:xfrm>
          <a:prstGeom prst="rect">
            <a:avLst/>
          </a:prstGeom>
          <a:noFill/>
          <a:ln w="9525">
            <a:noFill/>
            <a:miter lim="800000"/>
            <a:headEnd/>
            <a:tailEnd/>
          </a:ln>
        </p:spPr>
      </p:pic>
      <p:pic>
        <p:nvPicPr>
          <p:cNvPr id="19461" name="Picture 5" descr="Fig3_2b_Lab_GreenPipe#85991.jpg                                00068D9DPrettyWoman                    BF57A695:"/>
          <p:cNvPicPr>
            <a:picLocks noChangeAspect="1" noChangeArrowheads="1"/>
          </p:cNvPicPr>
          <p:nvPr/>
        </p:nvPicPr>
        <p:blipFill>
          <a:blip r:embed="rId3"/>
          <a:srcRect/>
          <a:stretch>
            <a:fillRect/>
          </a:stretch>
        </p:blipFill>
        <p:spPr bwMode="auto">
          <a:xfrm>
            <a:off x="6858000" y="838200"/>
            <a:ext cx="1668463" cy="3429000"/>
          </a:xfrm>
          <a:prstGeom prst="rect">
            <a:avLst/>
          </a:prstGeom>
          <a:noFill/>
          <a:ln w="9525">
            <a:noFill/>
            <a:miter lim="800000"/>
            <a:headEnd/>
            <a:tailEnd/>
          </a:ln>
        </p:spPr>
      </p:pic>
      <p:sp>
        <p:nvSpPr>
          <p:cNvPr id="19462" name="Rectangle 6"/>
          <p:cNvSpPr>
            <a:spLocks noGrp="1" noChangeArrowheads="1"/>
          </p:cNvSpPr>
          <p:nvPr>
            <p:ph type="title"/>
          </p:nvPr>
        </p:nvSpPr>
        <p:spPr>
          <a:xfrm>
            <a:off x="0" y="0"/>
            <a:ext cx="9144000" cy="838200"/>
          </a:xfrm>
        </p:spPr>
        <p:txBody>
          <a:bodyPr/>
          <a:lstStyle/>
          <a:p>
            <a:pPr eaLnBrk="1" hangingPunct="1"/>
            <a:r>
              <a:rPr kumimoji="1" lang="en-US" sz="3600">
                <a:solidFill>
                  <a:schemeClr val="tx1"/>
                </a:solidFill>
                <a:latin typeface="Comic Sans MS" charset="0"/>
              </a:rPr>
              <a:t>Measuring Small Volumes with Pipets</a:t>
            </a:r>
            <a:endParaRPr lang="en-US"/>
          </a:p>
        </p:txBody>
      </p:sp>
      <p:pic>
        <p:nvPicPr>
          <p:cNvPr id="19463" name="Picture 7" descr="Fig3_7_SelectingPipet.jpg                                      00068DBFPrettyWoman                    BF57A695:"/>
          <p:cNvPicPr>
            <a:picLocks noChangeAspect="1" noChangeArrowheads="1"/>
          </p:cNvPicPr>
          <p:nvPr/>
        </p:nvPicPr>
        <p:blipFill>
          <a:blip r:embed="rId4"/>
          <a:srcRect/>
          <a:stretch>
            <a:fillRect/>
          </a:stretch>
        </p:blipFill>
        <p:spPr bwMode="auto">
          <a:xfrm>
            <a:off x="5105400" y="914400"/>
            <a:ext cx="1573213" cy="3402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049463" y="228600"/>
            <a:ext cx="6103937" cy="1066800"/>
          </a:xfrm>
          <a:prstGeom prst="rect">
            <a:avLst/>
          </a:prstGeom>
          <a:noFill/>
          <a:ln w="9525">
            <a:noFill/>
            <a:miter lim="800000"/>
            <a:headEnd/>
            <a:tailEnd/>
          </a:ln>
        </p:spPr>
        <p:txBody>
          <a:bodyPr>
            <a:prstTxWarp prst="textNoShape">
              <a:avLst/>
            </a:prstTxWarp>
            <a:spAutoFit/>
          </a:bodyPr>
          <a:lstStyle/>
          <a:p>
            <a:endParaRPr lang="en-US" sz="3200" b="1">
              <a:solidFill>
                <a:schemeClr val="bg1"/>
              </a:solidFill>
            </a:endParaRPr>
          </a:p>
          <a:p>
            <a:r>
              <a:rPr lang="en-US" sz="3200">
                <a:solidFill>
                  <a:schemeClr val="bg1"/>
                </a:solidFill>
              </a:rPr>
              <a:t> </a:t>
            </a:r>
          </a:p>
        </p:txBody>
      </p:sp>
      <p:sp>
        <p:nvSpPr>
          <p:cNvPr id="20483" name="Text Box 3"/>
          <p:cNvSpPr txBox="1">
            <a:spLocks noChangeArrowheads="1"/>
          </p:cNvSpPr>
          <p:nvPr/>
        </p:nvSpPr>
        <p:spPr bwMode="auto">
          <a:xfrm>
            <a:off x="381000" y="763588"/>
            <a:ext cx="4419600" cy="6094412"/>
          </a:xfrm>
          <a:prstGeom prst="rect">
            <a:avLst/>
          </a:prstGeom>
          <a:noFill/>
          <a:ln w="9525">
            <a:noFill/>
            <a:miter lim="800000"/>
            <a:headEnd/>
            <a:tailEnd/>
          </a:ln>
        </p:spPr>
        <p:txBody>
          <a:bodyPr>
            <a:prstTxWarp prst="textNoShape">
              <a:avLst/>
            </a:prstTxWarp>
            <a:spAutoFit/>
          </a:bodyPr>
          <a:lstStyle/>
          <a:p>
            <a:pPr marL="227013" indent="-227013">
              <a:spcBef>
                <a:spcPct val="50000"/>
              </a:spcBef>
              <a:buFontTx/>
              <a:buChar char="•"/>
            </a:pPr>
            <a:r>
              <a:rPr lang="en-US" sz="2000">
                <a:latin typeface="Arial" charset="0"/>
              </a:rPr>
              <a:t>Repeat with 2-mL and 1 mL pipets</a:t>
            </a:r>
          </a:p>
          <a:p>
            <a:pPr marL="227013" indent="-227013">
              <a:spcBef>
                <a:spcPct val="50000"/>
              </a:spcBef>
              <a:buFontTx/>
              <a:buChar char="•"/>
            </a:pPr>
            <a:r>
              <a:rPr lang="en-US" sz="2000">
                <a:latin typeface="Arial" charset="0"/>
              </a:rPr>
              <a:t>Show they can be read up or down. Show zero, then to tip</a:t>
            </a:r>
          </a:p>
          <a:p>
            <a:pPr marL="227013" indent="-227013">
              <a:spcBef>
                <a:spcPct val="50000"/>
              </a:spcBef>
              <a:buFontTx/>
              <a:buChar char="•"/>
            </a:pPr>
            <a:r>
              <a:rPr lang="en-US" sz="2000">
                <a:latin typeface="Arial" charset="0"/>
              </a:rPr>
              <a:t>Use blue pump</a:t>
            </a:r>
          </a:p>
          <a:p>
            <a:pPr marL="227013" indent="-227013">
              <a:spcBef>
                <a:spcPct val="50000"/>
              </a:spcBef>
              <a:buFontTx/>
              <a:buChar char="•"/>
            </a:pPr>
            <a:r>
              <a:rPr lang="en-US" sz="2000">
                <a:latin typeface="Arial" charset="0"/>
              </a:rPr>
              <a:t>Into a 13x100 mm tube, use a 1 mL pipet to add 0.90 mL of H</a:t>
            </a:r>
            <a:r>
              <a:rPr lang="en-US" sz="2000" baseline="-25000">
                <a:latin typeface="Arial" charset="0"/>
              </a:rPr>
              <a:t>2</a:t>
            </a:r>
            <a:r>
              <a:rPr lang="en-US" sz="2000">
                <a:latin typeface="Arial" charset="0"/>
              </a:rPr>
              <a:t>0 and then 0.90 mL of red solution. </a:t>
            </a:r>
          </a:p>
          <a:p>
            <a:pPr marL="227013" indent="-227013">
              <a:spcBef>
                <a:spcPct val="50000"/>
              </a:spcBef>
              <a:buFontTx/>
              <a:buChar char="•"/>
            </a:pPr>
            <a:r>
              <a:rPr lang="en-US" sz="2000">
                <a:latin typeface="Arial" charset="0"/>
              </a:rPr>
              <a:t>Now use a 2 mL pipet to add another 1.80 mL of H</a:t>
            </a:r>
            <a:r>
              <a:rPr lang="en-US" sz="2000" baseline="-25000">
                <a:latin typeface="Arial" charset="0"/>
              </a:rPr>
              <a:t>2</a:t>
            </a:r>
            <a:r>
              <a:rPr lang="en-US" sz="2000">
                <a:latin typeface="Arial" charset="0"/>
              </a:rPr>
              <a:t>0 to the tube.</a:t>
            </a:r>
          </a:p>
          <a:p>
            <a:pPr marL="227013" indent="-227013">
              <a:spcBef>
                <a:spcPct val="50000"/>
              </a:spcBef>
              <a:buFontTx/>
              <a:buChar char="•"/>
            </a:pPr>
            <a:r>
              <a:rPr lang="en-US" sz="2000">
                <a:latin typeface="Arial" charset="0"/>
              </a:rPr>
              <a:t>Compare the volume in this tube with all the other tubes. Are they all the same?</a:t>
            </a:r>
          </a:p>
          <a:p>
            <a:pPr marL="227013" indent="-227013">
              <a:spcBef>
                <a:spcPct val="50000"/>
              </a:spcBef>
              <a:buFontTx/>
              <a:buChar char="•"/>
            </a:pPr>
            <a:r>
              <a:rPr lang="en-US" sz="2000">
                <a:latin typeface="Arial" charset="0"/>
              </a:rPr>
              <a:t>Label it “1-2 mL,” cap it, and invert once to mix, and set it in the rack until you use the spec (at 400 nm) to compare it to the other tubes</a:t>
            </a:r>
          </a:p>
        </p:txBody>
      </p:sp>
      <p:pic>
        <p:nvPicPr>
          <p:cNvPr id="20484" name="Picture 4" descr="Fig3_8_pipettingED.jpg                                         00068DBFPrettyWoman                    BF57A695:"/>
          <p:cNvPicPr>
            <a:picLocks noChangeAspect="1" noChangeArrowheads="1"/>
          </p:cNvPicPr>
          <p:nvPr/>
        </p:nvPicPr>
        <p:blipFill>
          <a:blip r:embed="rId2"/>
          <a:srcRect/>
          <a:stretch>
            <a:fillRect/>
          </a:stretch>
        </p:blipFill>
        <p:spPr bwMode="auto">
          <a:xfrm>
            <a:off x="5181600" y="4343400"/>
            <a:ext cx="2819400" cy="2281238"/>
          </a:xfrm>
          <a:prstGeom prst="rect">
            <a:avLst/>
          </a:prstGeom>
          <a:noFill/>
          <a:ln w="9525">
            <a:noFill/>
            <a:miter lim="800000"/>
            <a:headEnd/>
            <a:tailEnd/>
          </a:ln>
        </p:spPr>
      </p:pic>
      <p:pic>
        <p:nvPicPr>
          <p:cNvPr id="20485" name="Picture 5" descr="Fig3_2b_Lab_GreenPipe#85991.jpg                                00068D9DPrettyWoman                    BF57A695:"/>
          <p:cNvPicPr>
            <a:picLocks noChangeAspect="1" noChangeArrowheads="1"/>
          </p:cNvPicPr>
          <p:nvPr/>
        </p:nvPicPr>
        <p:blipFill>
          <a:blip r:embed="rId3"/>
          <a:srcRect/>
          <a:stretch>
            <a:fillRect/>
          </a:stretch>
        </p:blipFill>
        <p:spPr bwMode="auto">
          <a:xfrm>
            <a:off x="6858000" y="838200"/>
            <a:ext cx="1668463" cy="3429000"/>
          </a:xfrm>
          <a:prstGeom prst="rect">
            <a:avLst/>
          </a:prstGeom>
          <a:noFill/>
          <a:ln w="9525">
            <a:noFill/>
            <a:miter lim="800000"/>
            <a:headEnd/>
            <a:tailEnd/>
          </a:ln>
        </p:spPr>
      </p:pic>
      <p:sp>
        <p:nvSpPr>
          <p:cNvPr id="20486" name="Rectangle 6"/>
          <p:cNvSpPr>
            <a:spLocks noGrp="1" noChangeArrowheads="1"/>
          </p:cNvSpPr>
          <p:nvPr>
            <p:ph type="title"/>
          </p:nvPr>
        </p:nvSpPr>
        <p:spPr>
          <a:xfrm>
            <a:off x="0" y="0"/>
            <a:ext cx="9144000" cy="838200"/>
          </a:xfrm>
        </p:spPr>
        <p:txBody>
          <a:bodyPr/>
          <a:lstStyle/>
          <a:p>
            <a:pPr eaLnBrk="1" hangingPunct="1"/>
            <a:r>
              <a:rPr kumimoji="1" lang="en-US" sz="3600">
                <a:solidFill>
                  <a:schemeClr val="tx1"/>
                </a:solidFill>
                <a:latin typeface="Comic Sans MS" charset="0"/>
              </a:rPr>
              <a:t>Measuring Small Volumes with Pipets</a:t>
            </a:r>
            <a:endParaRPr lang="en-US"/>
          </a:p>
        </p:txBody>
      </p:sp>
      <p:pic>
        <p:nvPicPr>
          <p:cNvPr id="20487" name="Picture 7" descr="Fig3_7_SelectingPipet.jpg                                      00068DBFPrettyWoman                    BF57A695:"/>
          <p:cNvPicPr>
            <a:picLocks noChangeAspect="1" noChangeArrowheads="1"/>
          </p:cNvPicPr>
          <p:nvPr/>
        </p:nvPicPr>
        <p:blipFill>
          <a:blip r:embed="rId4"/>
          <a:srcRect/>
          <a:stretch>
            <a:fillRect/>
          </a:stretch>
        </p:blipFill>
        <p:spPr bwMode="auto">
          <a:xfrm>
            <a:off x="5105400" y="914400"/>
            <a:ext cx="1573213" cy="3402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049463" y="228600"/>
            <a:ext cx="6103937" cy="1066800"/>
          </a:xfrm>
          <a:prstGeom prst="rect">
            <a:avLst/>
          </a:prstGeom>
          <a:noFill/>
          <a:ln w="9525">
            <a:noFill/>
            <a:miter lim="800000"/>
            <a:headEnd/>
            <a:tailEnd/>
          </a:ln>
        </p:spPr>
        <p:txBody>
          <a:bodyPr>
            <a:prstTxWarp prst="textNoShape">
              <a:avLst/>
            </a:prstTxWarp>
            <a:spAutoFit/>
          </a:bodyPr>
          <a:lstStyle/>
          <a:p>
            <a:endParaRPr lang="en-US" sz="3200" b="1">
              <a:solidFill>
                <a:schemeClr val="bg1"/>
              </a:solidFill>
            </a:endParaRPr>
          </a:p>
          <a:p>
            <a:r>
              <a:rPr lang="en-US" sz="3200">
                <a:solidFill>
                  <a:schemeClr val="bg1"/>
                </a:solidFill>
              </a:rPr>
              <a:t> </a:t>
            </a:r>
          </a:p>
        </p:txBody>
      </p:sp>
      <p:sp>
        <p:nvSpPr>
          <p:cNvPr id="21507" name="Rectangle 6"/>
          <p:cNvSpPr>
            <a:spLocks noGrp="1" noChangeArrowheads="1"/>
          </p:cNvSpPr>
          <p:nvPr>
            <p:ph type="title"/>
          </p:nvPr>
        </p:nvSpPr>
        <p:spPr>
          <a:xfrm>
            <a:off x="0" y="228600"/>
            <a:ext cx="9144000" cy="838200"/>
          </a:xfrm>
        </p:spPr>
        <p:txBody>
          <a:bodyPr/>
          <a:lstStyle/>
          <a:p>
            <a:pPr eaLnBrk="1" hangingPunct="1"/>
            <a:r>
              <a:rPr lang="en-US" sz="3200" smtClean="0">
                <a:latin typeface="Comic Sans MS" charset="0"/>
                <a:ea typeface="Comic Sans MS" charset="0"/>
                <a:cs typeface="Comic Sans MS" charset="0"/>
              </a:rPr>
              <a:t>Now use the Spec 20D to read the absorbance of all the red sample tubes at 400 nm.</a:t>
            </a:r>
            <a:endParaRPr lang="en-US" sz="3200" smtClean="0"/>
          </a:p>
        </p:txBody>
      </p:sp>
      <p:sp>
        <p:nvSpPr>
          <p:cNvPr id="21508" name="Text Box 8"/>
          <p:cNvSpPr txBox="1">
            <a:spLocks noChangeArrowheads="1"/>
          </p:cNvSpPr>
          <p:nvPr/>
        </p:nvSpPr>
        <p:spPr bwMode="auto">
          <a:xfrm>
            <a:off x="381000" y="4343400"/>
            <a:ext cx="8763000" cy="2400300"/>
          </a:xfrm>
          <a:prstGeom prst="rect">
            <a:avLst/>
          </a:prstGeom>
          <a:noFill/>
          <a:ln w="9525">
            <a:noFill/>
            <a:miter lim="800000"/>
            <a:headEnd/>
            <a:tailEnd/>
          </a:ln>
        </p:spPr>
        <p:txBody>
          <a:bodyPr>
            <a:prstTxWarp prst="textNoShape">
              <a:avLst/>
            </a:prstTxWarp>
            <a:spAutoFit/>
          </a:bodyPr>
          <a:lstStyle/>
          <a:p>
            <a:pPr marL="457200" indent="-457200" eaLnBrk="0" hangingPunct="0"/>
            <a:r>
              <a:rPr lang="en-US" sz="2000" u="sng">
                <a:latin typeface="Arial" charset="0"/>
              </a:rPr>
              <a:t>Spec Use (Lab 7b)</a:t>
            </a:r>
          </a:p>
          <a:p>
            <a:pPr marL="457200" indent="-457200" eaLnBrk="0" hangingPunct="0"/>
            <a:r>
              <a:rPr lang="en-US" sz="2000">
                <a:latin typeface="Arial" charset="0"/>
              </a:rPr>
              <a:t>	1. Turn on and warm 15 mins.</a:t>
            </a:r>
          </a:p>
          <a:p>
            <a:pPr marL="457200" indent="-457200" eaLnBrk="0" hangingPunct="0"/>
            <a:r>
              <a:rPr lang="en-US" sz="2000">
                <a:latin typeface="Arial" charset="0"/>
              </a:rPr>
              <a:t>	2. Set wavelength to 400 nm. (Why?)</a:t>
            </a:r>
          </a:p>
          <a:p>
            <a:pPr marL="457200" indent="-457200" eaLnBrk="0" hangingPunct="0"/>
            <a:r>
              <a:rPr lang="en-US" sz="2000">
                <a:latin typeface="Arial" charset="0"/>
              </a:rPr>
              <a:t>	3. Zero the transmittance with left knob.</a:t>
            </a:r>
          </a:p>
          <a:p>
            <a:pPr marL="457200" indent="-457200" eaLnBrk="0" hangingPunct="0"/>
            <a:r>
              <a:rPr lang="en-US" sz="2000">
                <a:latin typeface="Arial" charset="0"/>
              </a:rPr>
              <a:t>	4. 100% the transmittance with water blank and right knob.</a:t>
            </a:r>
          </a:p>
          <a:p>
            <a:pPr marL="457200" indent="-457200" eaLnBrk="0" hangingPunct="0"/>
            <a:r>
              <a:rPr lang="en-US" sz="2000">
                <a:latin typeface="Arial" charset="0"/>
              </a:rPr>
              <a:t>	5. Change to absorbance and red all samples. How do they compare?</a:t>
            </a:r>
          </a:p>
          <a:p>
            <a:pPr marL="457200" indent="-457200" eaLnBrk="0" hangingPunct="0"/>
            <a:endParaRPr lang="en-US" sz="1000">
              <a:latin typeface="Arial" charset="0"/>
            </a:endParaRPr>
          </a:p>
          <a:p>
            <a:pPr marL="457200" indent="-457200" eaLnBrk="0" hangingPunct="0"/>
            <a:r>
              <a:rPr lang="en-US" sz="2000">
                <a:latin typeface="Arial" charset="0"/>
              </a:rPr>
              <a:t>Other methods of checking solution prep?</a:t>
            </a:r>
            <a:endParaRPr lang="en-US">
              <a:latin typeface="Arial" charset="0"/>
            </a:endParaRPr>
          </a:p>
        </p:txBody>
      </p:sp>
      <p:pic>
        <p:nvPicPr>
          <p:cNvPr id="21509" name="Picture 10" descr="aFig7_2_LabeledSpec20#A245D.jpg                                00068F7CPrettyWoman                    BF57A695:"/>
          <p:cNvPicPr>
            <a:picLocks noChangeAspect="1" noChangeArrowheads="1"/>
          </p:cNvPicPr>
          <p:nvPr/>
        </p:nvPicPr>
        <p:blipFill>
          <a:blip r:embed="rId2"/>
          <a:srcRect/>
          <a:stretch>
            <a:fillRect/>
          </a:stretch>
        </p:blipFill>
        <p:spPr bwMode="auto">
          <a:xfrm>
            <a:off x="1752600" y="1219200"/>
            <a:ext cx="5322888" cy="307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049463" y="228600"/>
            <a:ext cx="6103937" cy="1066800"/>
          </a:xfrm>
          <a:prstGeom prst="rect">
            <a:avLst/>
          </a:prstGeom>
          <a:noFill/>
          <a:ln w="9525">
            <a:noFill/>
            <a:miter lim="800000"/>
            <a:headEnd/>
            <a:tailEnd/>
          </a:ln>
        </p:spPr>
        <p:txBody>
          <a:bodyPr>
            <a:prstTxWarp prst="textNoShape">
              <a:avLst/>
            </a:prstTxWarp>
            <a:spAutoFit/>
          </a:bodyPr>
          <a:lstStyle/>
          <a:p>
            <a:endParaRPr lang="en-US" sz="3200" b="1">
              <a:solidFill>
                <a:schemeClr val="bg1"/>
              </a:solidFill>
            </a:endParaRPr>
          </a:p>
          <a:p>
            <a:r>
              <a:rPr lang="en-US" sz="3200">
                <a:solidFill>
                  <a:schemeClr val="bg1"/>
                </a:solidFill>
              </a:rPr>
              <a:t> </a:t>
            </a:r>
          </a:p>
        </p:txBody>
      </p:sp>
      <p:sp>
        <p:nvSpPr>
          <p:cNvPr id="22531" name="Text Box 4"/>
          <p:cNvSpPr txBox="1">
            <a:spLocks noChangeArrowheads="1"/>
          </p:cNvSpPr>
          <p:nvPr/>
        </p:nvSpPr>
        <p:spPr bwMode="auto">
          <a:xfrm>
            <a:off x="1676400" y="3429000"/>
            <a:ext cx="5791200" cy="641350"/>
          </a:xfrm>
          <a:prstGeom prst="rect">
            <a:avLst/>
          </a:prstGeom>
          <a:noFill/>
          <a:ln w="9525">
            <a:noFill/>
            <a:miter lim="800000"/>
            <a:headEnd/>
            <a:tailEnd/>
          </a:ln>
        </p:spPr>
        <p:txBody>
          <a:bodyPr>
            <a:prstTxWarp prst="textNoShape">
              <a:avLst/>
            </a:prstTxWarp>
            <a:spAutoFit/>
          </a:bodyPr>
          <a:lstStyle/>
          <a:p>
            <a:pPr marL="176213" indent="-176213">
              <a:spcBef>
                <a:spcPct val="50000"/>
              </a:spcBef>
              <a:buFontTx/>
              <a:buChar char="•"/>
            </a:pPr>
            <a:r>
              <a:rPr lang="en-US" sz="3600">
                <a:latin typeface="Arial" charset="0"/>
              </a:rPr>
              <a:t>  L 	            mL 	          µL</a:t>
            </a:r>
            <a:endParaRPr lang="en-US" sz="3600"/>
          </a:p>
        </p:txBody>
      </p:sp>
      <p:sp>
        <p:nvSpPr>
          <p:cNvPr id="22532" name="Rectangle 7"/>
          <p:cNvSpPr>
            <a:spLocks noGrp="1" noChangeArrowheads="1"/>
          </p:cNvSpPr>
          <p:nvPr>
            <p:ph type="title"/>
          </p:nvPr>
        </p:nvSpPr>
        <p:spPr>
          <a:xfrm>
            <a:off x="0" y="0"/>
            <a:ext cx="9144000" cy="914400"/>
          </a:xfrm>
        </p:spPr>
        <p:txBody>
          <a:bodyPr/>
          <a:lstStyle/>
          <a:p>
            <a:pPr eaLnBrk="1" hangingPunct="1"/>
            <a:r>
              <a:rPr kumimoji="1" lang="en-US" sz="3200">
                <a:solidFill>
                  <a:schemeClr val="tx1"/>
                </a:solidFill>
                <a:latin typeface="Comic Sans MS" charset="0"/>
              </a:rPr>
              <a:t>Review: Metric Measurements and Conversions</a:t>
            </a:r>
            <a:endParaRPr lang="en-US"/>
          </a:p>
        </p:txBody>
      </p:sp>
      <p:sp>
        <p:nvSpPr>
          <p:cNvPr id="22533" name="Line 8"/>
          <p:cNvSpPr>
            <a:spLocks noChangeShapeType="1"/>
          </p:cNvSpPr>
          <p:nvPr/>
        </p:nvSpPr>
        <p:spPr bwMode="auto">
          <a:xfrm>
            <a:off x="2743200" y="3810000"/>
            <a:ext cx="10668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2534" name="Line 9"/>
          <p:cNvSpPr>
            <a:spLocks noChangeShapeType="1"/>
          </p:cNvSpPr>
          <p:nvPr/>
        </p:nvSpPr>
        <p:spPr bwMode="auto">
          <a:xfrm>
            <a:off x="5181600" y="3886200"/>
            <a:ext cx="1219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pic>
        <p:nvPicPr>
          <p:cNvPr id="22535" name="Picture 11" descr="Fig3_5_B-Srule.jpg                                             00068DBFPrettyWoman                    BF57A695:"/>
          <p:cNvPicPr>
            <a:picLocks noChangeAspect="1" noChangeArrowheads="1"/>
          </p:cNvPicPr>
          <p:nvPr/>
        </p:nvPicPr>
        <p:blipFill>
          <a:blip r:embed="rId2"/>
          <a:srcRect/>
          <a:stretch>
            <a:fillRect/>
          </a:stretch>
        </p:blipFill>
        <p:spPr bwMode="auto">
          <a:xfrm>
            <a:off x="1600200" y="838200"/>
            <a:ext cx="5943600" cy="2136775"/>
          </a:xfrm>
          <a:prstGeom prst="rect">
            <a:avLst/>
          </a:prstGeom>
          <a:noFill/>
          <a:ln w="9525">
            <a:noFill/>
            <a:miter lim="800000"/>
            <a:headEnd/>
            <a:tailEnd/>
          </a:ln>
        </p:spPr>
      </p:pic>
      <p:sp>
        <p:nvSpPr>
          <p:cNvPr id="22536" name="Line 12"/>
          <p:cNvSpPr>
            <a:spLocks noChangeShapeType="1"/>
          </p:cNvSpPr>
          <p:nvPr/>
        </p:nvSpPr>
        <p:spPr bwMode="auto">
          <a:xfrm flipH="1">
            <a:off x="2743200" y="3657600"/>
            <a:ext cx="10668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2537" name="Line 13"/>
          <p:cNvSpPr>
            <a:spLocks noChangeShapeType="1"/>
          </p:cNvSpPr>
          <p:nvPr/>
        </p:nvSpPr>
        <p:spPr bwMode="auto">
          <a:xfrm flipH="1">
            <a:off x="5181600" y="3733800"/>
            <a:ext cx="1219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2538" name="Text Box 14"/>
          <p:cNvSpPr txBox="1">
            <a:spLocks noChangeArrowheads="1"/>
          </p:cNvSpPr>
          <p:nvPr/>
        </p:nvSpPr>
        <p:spPr bwMode="auto">
          <a:xfrm>
            <a:off x="2743200" y="3200400"/>
            <a:ext cx="1066800" cy="3968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000"/>
              <a:t>1000</a:t>
            </a:r>
          </a:p>
        </p:txBody>
      </p:sp>
      <p:sp>
        <p:nvSpPr>
          <p:cNvPr id="22539" name="Text Box 16"/>
          <p:cNvSpPr txBox="1">
            <a:spLocks noChangeArrowheads="1"/>
          </p:cNvSpPr>
          <p:nvPr/>
        </p:nvSpPr>
        <p:spPr bwMode="auto">
          <a:xfrm>
            <a:off x="5181600" y="3200400"/>
            <a:ext cx="1066800" cy="3968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000"/>
              <a:t>1000</a:t>
            </a:r>
          </a:p>
        </p:txBody>
      </p:sp>
      <p:sp>
        <p:nvSpPr>
          <p:cNvPr id="22540" name="Text Box 17"/>
          <p:cNvSpPr txBox="1">
            <a:spLocks noChangeArrowheads="1"/>
          </p:cNvSpPr>
          <p:nvPr/>
        </p:nvSpPr>
        <p:spPr bwMode="auto">
          <a:xfrm>
            <a:off x="0" y="4572000"/>
            <a:ext cx="9144000" cy="2100263"/>
          </a:xfrm>
          <a:prstGeom prst="rect">
            <a:avLst/>
          </a:prstGeom>
          <a:noFill/>
          <a:ln w="9525">
            <a:noFill/>
            <a:miter lim="800000"/>
            <a:headEnd/>
            <a:tailEnd/>
          </a:ln>
        </p:spPr>
        <p:txBody>
          <a:bodyPr>
            <a:prstTxWarp prst="textNoShape">
              <a:avLst/>
            </a:prstTxWarp>
            <a:spAutoFit/>
          </a:bodyPr>
          <a:lstStyle/>
          <a:p>
            <a:pPr algn="ctr">
              <a:spcBef>
                <a:spcPct val="50000"/>
              </a:spcBef>
            </a:pPr>
            <a:r>
              <a:rPr lang="en-US">
                <a:latin typeface="Arial" charset="0"/>
              </a:rPr>
              <a:t>92 ml = _________ µL	357 µL = _________ mL</a:t>
            </a:r>
          </a:p>
          <a:p>
            <a:pPr algn="ctr">
              <a:spcBef>
                <a:spcPct val="50000"/>
              </a:spcBef>
            </a:pPr>
            <a:endParaRPr lang="en-US">
              <a:latin typeface="Arial" charset="0"/>
            </a:endParaRPr>
          </a:p>
          <a:p>
            <a:pPr algn="ctr">
              <a:spcBef>
                <a:spcPct val="50000"/>
              </a:spcBef>
            </a:pPr>
            <a:r>
              <a:rPr lang="en-US">
                <a:latin typeface="Arial" charset="0"/>
              </a:rPr>
              <a:t>0.5 L = _________ mL	0.557 mL = _________ µL</a:t>
            </a:r>
          </a:p>
          <a:p>
            <a:pPr algn="ctr">
              <a:spcBef>
                <a:spcPct val="50000"/>
              </a:spcBef>
            </a:pPr>
            <a:r>
              <a:rPr lang="en-US">
                <a:latin typeface="Arial"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049463" y="228600"/>
            <a:ext cx="6103937" cy="1066800"/>
          </a:xfrm>
          <a:prstGeom prst="rect">
            <a:avLst/>
          </a:prstGeom>
          <a:noFill/>
          <a:ln w="9525">
            <a:noFill/>
            <a:miter lim="800000"/>
            <a:headEnd/>
            <a:tailEnd/>
          </a:ln>
        </p:spPr>
        <p:txBody>
          <a:bodyPr>
            <a:prstTxWarp prst="textNoShape">
              <a:avLst/>
            </a:prstTxWarp>
            <a:spAutoFit/>
          </a:bodyPr>
          <a:lstStyle/>
          <a:p>
            <a:endParaRPr lang="en-US" sz="3200" b="1">
              <a:solidFill>
                <a:schemeClr val="bg1"/>
              </a:solidFill>
            </a:endParaRPr>
          </a:p>
          <a:p>
            <a:r>
              <a:rPr lang="en-US" sz="3200">
                <a:solidFill>
                  <a:schemeClr val="bg1"/>
                </a:solidFill>
              </a:rPr>
              <a:t> </a:t>
            </a:r>
          </a:p>
        </p:txBody>
      </p:sp>
      <p:sp>
        <p:nvSpPr>
          <p:cNvPr id="23555" name="Rectangle 7"/>
          <p:cNvSpPr>
            <a:spLocks noGrp="1" noChangeArrowheads="1"/>
          </p:cNvSpPr>
          <p:nvPr>
            <p:ph type="title"/>
          </p:nvPr>
        </p:nvSpPr>
        <p:spPr>
          <a:xfrm>
            <a:off x="0" y="0"/>
            <a:ext cx="9144000" cy="1524000"/>
          </a:xfrm>
        </p:spPr>
        <p:txBody>
          <a:bodyPr/>
          <a:lstStyle/>
          <a:p>
            <a:pPr eaLnBrk="1" hangingPunct="1"/>
            <a:r>
              <a:rPr kumimoji="1" lang="en-US" sz="3600">
                <a:solidFill>
                  <a:schemeClr val="tx1"/>
                </a:solidFill>
                <a:latin typeface="Comic Sans MS" charset="0"/>
              </a:rPr>
              <a:t>Measuring Very Small Volumes with Micropipets</a:t>
            </a:r>
          </a:p>
        </p:txBody>
      </p:sp>
      <p:pic>
        <p:nvPicPr>
          <p:cNvPr id="23556" name="Picture 9" descr="Fig3_6_Lab_Micropipet#68DB9.jpg                                00068D9DPrettyWoman                    BF57A695:"/>
          <p:cNvPicPr>
            <a:picLocks noChangeAspect="1" noChangeArrowheads="1"/>
          </p:cNvPicPr>
          <p:nvPr/>
        </p:nvPicPr>
        <p:blipFill>
          <a:blip r:embed="rId2"/>
          <a:srcRect/>
          <a:stretch>
            <a:fillRect/>
          </a:stretch>
        </p:blipFill>
        <p:spPr bwMode="auto">
          <a:xfrm>
            <a:off x="6781800" y="2438400"/>
            <a:ext cx="2209800" cy="1860550"/>
          </a:xfrm>
          <a:prstGeom prst="rect">
            <a:avLst/>
          </a:prstGeom>
          <a:noFill/>
          <a:ln w="9525">
            <a:noFill/>
            <a:miter lim="800000"/>
            <a:headEnd/>
            <a:tailEnd/>
          </a:ln>
        </p:spPr>
      </p:pic>
      <p:pic>
        <p:nvPicPr>
          <p:cNvPr id="23557" name="Picture 10" descr="Fig3_9_LabeledMicropipet.jpg                                   00068DBFPrettyWoman                    BF57A695:"/>
          <p:cNvPicPr>
            <a:picLocks noChangeAspect="1" noChangeArrowheads="1"/>
          </p:cNvPicPr>
          <p:nvPr/>
        </p:nvPicPr>
        <p:blipFill>
          <a:blip r:embed="rId3"/>
          <a:srcRect/>
          <a:stretch>
            <a:fillRect/>
          </a:stretch>
        </p:blipFill>
        <p:spPr bwMode="auto">
          <a:xfrm>
            <a:off x="4876800" y="1676400"/>
            <a:ext cx="1812925" cy="4495800"/>
          </a:xfrm>
          <a:prstGeom prst="rect">
            <a:avLst/>
          </a:prstGeom>
          <a:noFill/>
          <a:ln w="9525">
            <a:noFill/>
            <a:miter lim="800000"/>
            <a:headEnd/>
            <a:tailEnd/>
          </a:ln>
        </p:spPr>
      </p:pic>
      <p:sp>
        <p:nvSpPr>
          <p:cNvPr id="23558" name="Text Box 14"/>
          <p:cNvSpPr txBox="1">
            <a:spLocks noChangeArrowheads="1"/>
          </p:cNvSpPr>
          <p:nvPr/>
        </p:nvSpPr>
        <p:spPr bwMode="auto">
          <a:xfrm>
            <a:off x="304800" y="1676400"/>
            <a:ext cx="4419600" cy="4359275"/>
          </a:xfrm>
          <a:prstGeom prst="rect">
            <a:avLst/>
          </a:prstGeom>
          <a:noFill/>
          <a:ln w="9525">
            <a:noFill/>
            <a:miter lim="800000"/>
            <a:headEnd/>
            <a:tailEnd/>
          </a:ln>
        </p:spPr>
        <p:txBody>
          <a:bodyPr>
            <a:prstTxWarp prst="textNoShape">
              <a:avLst/>
            </a:prstTxWarp>
            <a:spAutoFit/>
          </a:bodyPr>
          <a:lstStyle/>
          <a:p>
            <a:pPr marL="227013" indent="-227013">
              <a:spcBef>
                <a:spcPct val="50000"/>
              </a:spcBef>
              <a:buFontTx/>
              <a:buChar char="•"/>
            </a:pPr>
            <a:r>
              <a:rPr lang="en-US" sz="2000">
                <a:latin typeface="Arial" charset="0"/>
              </a:rPr>
              <a:t>Start with any of the micropipets</a:t>
            </a:r>
          </a:p>
          <a:p>
            <a:pPr marL="227013" indent="-227013">
              <a:spcBef>
                <a:spcPct val="50000"/>
              </a:spcBef>
              <a:buFontTx/>
              <a:buChar char="•"/>
            </a:pPr>
            <a:r>
              <a:rPr lang="en-US" sz="2000">
                <a:latin typeface="Arial" charset="0"/>
              </a:rPr>
              <a:t>Show how to determine its size and range</a:t>
            </a:r>
          </a:p>
          <a:p>
            <a:pPr marL="227013" indent="-227013">
              <a:spcBef>
                <a:spcPct val="50000"/>
              </a:spcBef>
              <a:buFontTx/>
              <a:buChar char="•"/>
            </a:pPr>
            <a:r>
              <a:rPr lang="en-US" sz="2000">
                <a:latin typeface="Arial" charset="0"/>
              </a:rPr>
              <a:t>Show how to hold it so display can be read. </a:t>
            </a:r>
          </a:p>
          <a:p>
            <a:pPr marL="227013" indent="-227013">
              <a:spcBef>
                <a:spcPct val="50000"/>
              </a:spcBef>
              <a:buFontTx/>
              <a:buChar char="•"/>
            </a:pPr>
            <a:r>
              <a:rPr lang="en-US" sz="2000">
                <a:latin typeface="Arial" charset="0"/>
              </a:rPr>
              <a:t>Demonstrate how to read it</a:t>
            </a:r>
          </a:p>
          <a:p>
            <a:pPr marL="227013" indent="-227013">
              <a:spcBef>
                <a:spcPct val="50000"/>
              </a:spcBef>
              <a:buFontTx/>
              <a:buChar char="•"/>
            </a:pPr>
            <a:r>
              <a:rPr lang="en-US" sz="2000">
                <a:latin typeface="Arial" charset="0"/>
              </a:rPr>
              <a:t>Demonstrate first and second stop</a:t>
            </a:r>
          </a:p>
          <a:p>
            <a:pPr marL="227013" indent="-227013">
              <a:spcBef>
                <a:spcPct val="50000"/>
              </a:spcBef>
              <a:buFontTx/>
              <a:buChar char="•"/>
            </a:pPr>
            <a:r>
              <a:rPr lang="en-US" sz="2000">
                <a:latin typeface="Arial" charset="0"/>
              </a:rPr>
              <a:t>Demonstrate how to put a tip on and eject the tip.</a:t>
            </a:r>
          </a:p>
          <a:p>
            <a:pPr marL="227013" indent="-227013">
              <a:spcBef>
                <a:spcPct val="50000"/>
              </a:spcBef>
              <a:buFontTx/>
              <a:buChar char="•"/>
            </a:pPr>
            <a:r>
              <a:rPr lang="en-US" sz="2000">
                <a:latin typeface="Arial" charset="0"/>
              </a:rPr>
              <a:t>Demonstrate how to take up and dispense a sample.</a:t>
            </a:r>
            <a:endParaRPr lang="en-US">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049463" y="228600"/>
            <a:ext cx="6103937" cy="1066800"/>
          </a:xfrm>
          <a:prstGeom prst="rect">
            <a:avLst/>
          </a:prstGeom>
          <a:noFill/>
          <a:ln w="9525">
            <a:noFill/>
            <a:miter lim="800000"/>
            <a:headEnd/>
            <a:tailEnd/>
          </a:ln>
        </p:spPr>
        <p:txBody>
          <a:bodyPr>
            <a:prstTxWarp prst="textNoShape">
              <a:avLst/>
            </a:prstTxWarp>
            <a:spAutoFit/>
          </a:bodyPr>
          <a:lstStyle/>
          <a:p>
            <a:endParaRPr lang="en-US" sz="3200" b="1">
              <a:solidFill>
                <a:schemeClr val="bg1"/>
              </a:solidFill>
            </a:endParaRPr>
          </a:p>
          <a:p>
            <a:r>
              <a:rPr lang="en-US" sz="3200">
                <a:solidFill>
                  <a:schemeClr val="bg1"/>
                </a:solidFill>
              </a:rPr>
              <a:t> </a:t>
            </a:r>
          </a:p>
        </p:txBody>
      </p:sp>
      <p:sp>
        <p:nvSpPr>
          <p:cNvPr id="24579" name="Rectangle 3"/>
          <p:cNvSpPr>
            <a:spLocks noGrp="1" noChangeArrowheads="1"/>
          </p:cNvSpPr>
          <p:nvPr>
            <p:ph type="title"/>
          </p:nvPr>
        </p:nvSpPr>
        <p:spPr>
          <a:xfrm>
            <a:off x="0" y="0"/>
            <a:ext cx="9144000" cy="1524000"/>
          </a:xfrm>
        </p:spPr>
        <p:txBody>
          <a:bodyPr/>
          <a:lstStyle/>
          <a:p>
            <a:pPr eaLnBrk="1" hangingPunct="1"/>
            <a:r>
              <a:rPr kumimoji="1" lang="en-US" sz="3600">
                <a:solidFill>
                  <a:schemeClr val="tx1"/>
                </a:solidFill>
                <a:latin typeface="Comic Sans MS" charset="0"/>
              </a:rPr>
              <a:t>Measuring Very Small Volumes with Micropipets</a:t>
            </a:r>
          </a:p>
        </p:txBody>
      </p:sp>
      <p:pic>
        <p:nvPicPr>
          <p:cNvPr id="24580" name="Picture 4" descr="Fig3_5_Lab_P100micropipet.jpg                                  00068D9DPrettyWoman                    BF57A695:"/>
          <p:cNvPicPr>
            <a:picLocks noChangeAspect="1" noChangeArrowheads="1"/>
          </p:cNvPicPr>
          <p:nvPr/>
        </p:nvPicPr>
        <p:blipFill>
          <a:blip r:embed="rId2"/>
          <a:srcRect/>
          <a:stretch>
            <a:fillRect/>
          </a:stretch>
        </p:blipFill>
        <p:spPr bwMode="auto">
          <a:xfrm>
            <a:off x="6629400" y="1143000"/>
            <a:ext cx="1808163" cy="5334000"/>
          </a:xfrm>
          <a:prstGeom prst="rect">
            <a:avLst/>
          </a:prstGeom>
          <a:noFill/>
          <a:ln w="9525">
            <a:noFill/>
            <a:miter lim="800000"/>
            <a:headEnd/>
            <a:tailEnd/>
          </a:ln>
        </p:spPr>
      </p:pic>
      <p:sp>
        <p:nvSpPr>
          <p:cNvPr id="24581" name="Text Box 11"/>
          <p:cNvSpPr txBox="1">
            <a:spLocks noChangeArrowheads="1"/>
          </p:cNvSpPr>
          <p:nvPr/>
        </p:nvSpPr>
        <p:spPr bwMode="auto">
          <a:xfrm>
            <a:off x="457200" y="2209800"/>
            <a:ext cx="6096000" cy="2073275"/>
          </a:xfrm>
          <a:prstGeom prst="rect">
            <a:avLst/>
          </a:prstGeom>
          <a:noFill/>
          <a:ln w="9525">
            <a:noFill/>
            <a:miter lim="800000"/>
            <a:headEnd/>
            <a:tailEnd/>
          </a:ln>
        </p:spPr>
        <p:txBody>
          <a:bodyPr>
            <a:prstTxWarp prst="textNoShape">
              <a:avLst/>
            </a:prstTxWarp>
            <a:spAutoFit/>
          </a:bodyPr>
          <a:lstStyle/>
          <a:p>
            <a:pPr marL="227013" indent="-227013">
              <a:spcBef>
                <a:spcPct val="50000"/>
              </a:spcBef>
              <a:buFontTx/>
              <a:buChar char="•"/>
            </a:pPr>
            <a:r>
              <a:rPr lang="en-US" sz="2000">
                <a:latin typeface="Arial" charset="0"/>
              </a:rPr>
              <a:t>Using the P-100 and yellow tips</a:t>
            </a:r>
          </a:p>
          <a:p>
            <a:pPr marL="227013" indent="-227013">
              <a:spcBef>
                <a:spcPct val="50000"/>
              </a:spcBef>
              <a:buFontTx/>
              <a:buChar char="•"/>
            </a:pPr>
            <a:r>
              <a:rPr lang="en-US" sz="2000">
                <a:latin typeface="Arial" charset="0"/>
              </a:rPr>
              <a:t>Each partner measures 75.2 µL of one dye into their own 1.7 mL tube.</a:t>
            </a:r>
          </a:p>
          <a:p>
            <a:pPr marL="227013" indent="-227013">
              <a:spcBef>
                <a:spcPct val="50000"/>
              </a:spcBef>
              <a:buFontTx/>
              <a:buChar char="•"/>
            </a:pPr>
            <a:r>
              <a:rPr lang="en-US" sz="2000">
                <a:latin typeface="Arial" charset="0"/>
              </a:rPr>
              <a:t>Demonstrate how to compare tube </a:t>
            </a:r>
          </a:p>
          <a:p>
            <a:pPr marL="227013" indent="-227013">
              <a:spcBef>
                <a:spcPct val="50000"/>
              </a:spcBef>
              <a:buFontTx/>
              <a:buChar char="•"/>
            </a:pPr>
            <a:r>
              <a:rPr lang="en-US" sz="2000">
                <a:latin typeface="Arial" charset="0"/>
              </a:rPr>
              <a:t>Demonstrate to check it by sucking it up</a:t>
            </a:r>
            <a:endParaRPr lang="en-US">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66FFFF"/>
      </a:lt1>
      <a:dk2>
        <a:srgbClr val="000000"/>
      </a:dk2>
      <a:lt2>
        <a:srgbClr val="808080"/>
      </a:lt2>
      <a:accent1>
        <a:srgbClr val="00CC99"/>
      </a:accent1>
      <a:accent2>
        <a:srgbClr val="3333CC"/>
      </a:accent2>
      <a:accent3>
        <a:srgbClr val="B8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3604</TotalTime>
  <Words>788</Words>
  <Application>Microsoft Macintosh PowerPoint</Application>
  <PresentationFormat>On-screen Show (4:3)</PresentationFormat>
  <Paragraphs>118</Paragraphs>
  <Slides>14</Slides>
  <Notes>0</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14</vt:i4>
      </vt:variant>
    </vt:vector>
  </HeadingPairs>
  <TitlesOfParts>
    <vt:vector size="20" baseType="lpstr">
      <vt:lpstr>Times New Roman</vt:lpstr>
      <vt:lpstr>ＭＳ Ｐゴシック</vt:lpstr>
      <vt:lpstr>Arial</vt:lpstr>
      <vt:lpstr>Comic Sans MS</vt:lpstr>
      <vt:lpstr>Times</vt:lpstr>
      <vt:lpstr>Default Design</vt:lpstr>
      <vt:lpstr>Pipetting Skill Assessment Fun with Volume Measurement</vt:lpstr>
      <vt:lpstr>Start with Graduated Cylinders</vt:lpstr>
      <vt:lpstr>Measuring Small Volumes with Pipets</vt:lpstr>
      <vt:lpstr>Measuring Small Volumes with Pipets</vt:lpstr>
      <vt:lpstr>Measuring Small Volumes with Pipets</vt:lpstr>
      <vt:lpstr>Now use the Spec 20D to read the absorbance of all the red sample tubes at 400 nm.</vt:lpstr>
      <vt:lpstr>Review: Metric Measurements and Conversions</vt:lpstr>
      <vt:lpstr>Measuring Very Small Volumes with Micropipets</vt:lpstr>
      <vt:lpstr>Measuring Very Small Volumes with Micropipets</vt:lpstr>
      <vt:lpstr>Measuring Very Small Volumes with Micropipets</vt:lpstr>
      <vt:lpstr>Measuring Very Small Volumes with Micropipets</vt:lpstr>
      <vt:lpstr>Now test your skill….   Micropipeting Secret Code</vt:lpstr>
      <vt:lpstr>Micropipeting Secret Code</vt:lpstr>
      <vt:lpstr>Get help starting or improving a biotech program !</vt:lpstr>
    </vt:vector>
  </TitlesOfParts>
  <Company>Ҍ</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Ellyn Daugherty</dc:creator>
  <cp:lastModifiedBy>Nicholas Rath</cp:lastModifiedBy>
  <cp:revision>126</cp:revision>
  <cp:lastPrinted>2006-05-01T21:53:49Z</cp:lastPrinted>
  <dcterms:created xsi:type="dcterms:W3CDTF">2011-10-04T10:28:52Z</dcterms:created>
  <dcterms:modified xsi:type="dcterms:W3CDTF">2011-10-04T10:29:32Z</dcterms:modified>
</cp:coreProperties>
</file>